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
  <p:sldMasterIdLst>
    <p:sldMasterId id="2147483895" r:id="rId1"/>
    <p:sldMasterId id="2147483912" r:id="rId2"/>
  </p:sldMasterIdLst>
  <p:notesMasterIdLst>
    <p:notesMasterId r:id="rId65"/>
  </p:notesMasterIdLst>
  <p:handoutMasterIdLst>
    <p:handoutMasterId r:id="rId66"/>
  </p:handoutMasterIdLst>
  <p:sldIdLst>
    <p:sldId id="256" r:id="rId3"/>
    <p:sldId id="257" r:id="rId4"/>
    <p:sldId id="419" r:id="rId5"/>
    <p:sldId id="420" r:id="rId6"/>
    <p:sldId id="421" r:id="rId7"/>
    <p:sldId id="472" r:id="rId8"/>
    <p:sldId id="473" r:id="rId9"/>
    <p:sldId id="477" r:id="rId10"/>
    <p:sldId id="474" r:id="rId11"/>
    <p:sldId id="479" r:id="rId12"/>
    <p:sldId id="260" r:id="rId13"/>
    <p:sldId id="422" r:id="rId14"/>
    <p:sldId id="453" r:id="rId15"/>
    <p:sldId id="261" r:id="rId16"/>
    <p:sldId id="454" r:id="rId17"/>
    <p:sldId id="455" r:id="rId18"/>
    <p:sldId id="456" r:id="rId19"/>
    <p:sldId id="457" r:id="rId20"/>
    <p:sldId id="475" r:id="rId21"/>
    <p:sldId id="458" r:id="rId22"/>
    <p:sldId id="459" r:id="rId23"/>
    <p:sldId id="460" r:id="rId24"/>
    <p:sldId id="461" r:id="rId25"/>
    <p:sldId id="462" r:id="rId26"/>
    <p:sldId id="463" r:id="rId27"/>
    <p:sldId id="464" r:id="rId28"/>
    <p:sldId id="465" r:id="rId29"/>
    <p:sldId id="466" r:id="rId30"/>
    <p:sldId id="467" r:id="rId31"/>
    <p:sldId id="468" r:id="rId32"/>
    <p:sldId id="398" r:id="rId33"/>
    <p:sldId id="469" r:id="rId34"/>
    <p:sldId id="401" r:id="rId35"/>
    <p:sldId id="470" r:id="rId36"/>
    <p:sldId id="262" r:id="rId37"/>
    <p:sldId id="424" r:id="rId38"/>
    <p:sldId id="471" r:id="rId39"/>
    <p:sldId id="493" r:id="rId40"/>
    <p:sldId id="494" r:id="rId41"/>
    <p:sldId id="495" r:id="rId42"/>
    <p:sldId id="496" r:id="rId43"/>
    <p:sldId id="497" r:id="rId44"/>
    <p:sldId id="498" r:id="rId45"/>
    <p:sldId id="499" r:id="rId46"/>
    <p:sldId id="500" r:id="rId47"/>
    <p:sldId id="501" r:id="rId48"/>
    <p:sldId id="502" r:id="rId49"/>
    <p:sldId id="503" r:id="rId50"/>
    <p:sldId id="482" r:id="rId51"/>
    <p:sldId id="426" r:id="rId52"/>
    <p:sldId id="488" r:id="rId53"/>
    <p:sldId id="487" r:id="rId54"/>
    <p:sldId id="486" r:id="rId55"/>
    <p:sldId id="427" r:id="rId56"/>
    <p:sldId id="428" r:id="rId57"/>
    <p:sldId id="429" r:id="rId58"/>
    <p:sldId id="430" r:id="rId59"/>
    <p:sldId id="431" r:id="rId60"/>
    <p:sldId id="489" r:id="rId61"/>
    <p:sldId id="490" r:id="rId62"/>
    <p:sldId id="491" r:id="rId63"/>
    <p:sldId id="452" r:id="rId64"/>
  </p:sldIdLst>
  <p:sldSz cx="12192000" cy="6858000"/>
  <p:notesSz cx="6797675" cy="9926638"/>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guide id="3" orient="horz" pos="22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99"/>
    <a:srgbClr val="A7DCE7"/>
    <a:srgbClr val="262626"/>
    <a:srgbClr val="CDEBEF"/>
    <a:srgbClr val="C2E7EC"/>
    <a:srgbClr val="D3EDF1"/>
    <a:srgbClr val="9CD8E0"/>
    <a:srgbClr val="56BF79"/>
    <a:srgbClr val="36B7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56" autoAdjust="0"/>
    <p:restoredTop sz="86478" autoAdjust="0"/>
  </p:normalViewPr>
  <p:slideViewPr>
    <p:cSldViewPr snapToGrid="0">
      <p:cViewPr varScale="1">
        <p:scale>
          <a:sx n="72" d="100"/>
          <a:sy n="72" d="100"/>
        </p:scale>
        <p:origin x="82" y="96"/>
      </p:cViewPr>
      <p:guideLst>
        <p:guide orient="horz" pos="2160"/>
        <p:guide pos="3840"/>
        <p:guide orient="horz" pos="2260"/>
      </p:guideLst>
    </p:cSldViewPr>
  </p:slideViewPr>
  <p:outlineViewPr>
    <p:cViewPr>
      <p:scale>
        <a:sx n="33" d="100"/>
        <a:sy n="33" d="100"/>
      </p:scale>
      <p:origin x="48"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3786"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0"/>
            <a:ext cx="2945659" cy="498056"/>
          </a:xfrm>
          <a:prstGeom prst="rect">
            <a:avLst/>
          </a:prstGeom>
        </p:spPr>
        <p:txBody>
          <a:bodyPr vert="horz" lIns="91440" tIns="45720" rIns="91440" bIns="45720" rtlCol="0"/>
          <a:lstStyle>
            <a:lvl1pPr algn="l">
              <a:defRPr sz="1200" dirty="0"/>
            </a:lvl1pPr>
          </a:lstStyle>
          <a:p>
            <a:pPr>
              <a:defRPr/>
            </a:pPr>
            <a:endParaRPr lang="it-IT"/>
          </a:p>
        </p:txBody>
      </p:sp>
      <p:sp>
        <p:nvSpPr>
          <p:cNvPr id="3" name="Segnaposto data 2"/>
          <p:cNvSpPr>
            <a:spLocks noGrp="1"/>
          </p:cNvSpPr>
          <p:nvPr>
            <p:ph type="dt" sz="quarter" idx="1"/>
          </p:nvPr>
        </p:nvSpPr>
        <p:spPr>
          <a:xfrm>
            <a:off x="3850444" y="0"/>
            <a:ext cx="2945659" cy="498056"/>
          </a:xfrm>
          <a:prstGeom prst="rect">
            <a:avLst/>
          </a:prstGeom>
        </p:spPr>
        <p:txBody>
          <a:bodyPr vert="horz" lIns="91440" tIns="45720" rIns="91440" bIns="45720" rtlCol="0"/>
          <a:lstStyle>
            <a:lvl1pPr algn="r">
              <a:defRPr sz="1200"/>
            </a:lvl1pPr>
          </a:lstStyle>
          <a:p>
            <a:pPr>
              <a:defRPr/>
            </a:pPr>
            <a:fld id="{546583DB-F79A-427B-A28E-891AE8F84C5A}" type="datetimeFigureOut">
              <a:rPr lang="it-IT"/>
              <a:pPr>
                <a:defRPr/>
              </a:pPr>
              <a:t>20/04/2018</a:t>
            </a:fld>
            <a:endParaRPr lang="it-IT" dirty="0"/>
          </a:p>
        </p:txBody>
      </p:sp>
      <p:sp>
        <p:nvSpPr>
          <p:cNvPr id="4" name="Segnaposto piè di pagina 3"/>
          <p:cNvSpPr>
            <a:spLocks noGrp="1"/>
          </p:cNvSpPr>
          <p:nvPr>
            <p:ph type="ftr" sz="quarter" idx="2"/>
          </p:nvPr>
        </p:nvSpPr>
        <p:spPr>
          <a:xfrm>
            <a:off x="1" y="9428584"/>
            <a:ext cx="2945659" cy="498054"/>
          </a:xfrm>
          <a:prstGeom prst="rect">
            <a:avLst/>
          </a:prstGeom>
        </p:spPr>
        <p:txBody>
          <a:bodyPr vert="horz" lIns="91440" tIns="45720" rIns="91440" bIns="45720" rtlCol="0" anchor="b"/>
          <a:lstStyle>
            <a:lvl1pPr algn="l">
              <a:defRPr sz="1200" dirty="0"/>
            </a:lvl1pPr>
          </a:lstStyle>
          <a:p>
            <a:pPr>
              <a:defRPr/>
            </a:pPr>
            <a:endParaRPr lang="it-IT"/>
          </a:p>
        </p:txBody>
      </p:sp>
      <p:sp>
        <p:nvSpPr>
          <p:cNvPr id="5" name="Segnaposto numero diapositiva 4"/>
          <p:cNvSpPr>
            <a:spLocks noGrp="1"/>
          </p:cNvSpPr>
          <p:nvPr>
            <p:ph type="sldNum" sz="quarter" idx="3"/>
          </p:nvPr>
        </p:nvSpPr>
        <p:spPr>
          <a:xfrm>
            <a:off x="3850444" y="9428584"/>
            <a:ext cx="2945659" cy="498054"/>
          </a:xfrm>
          <a:prstGeom prst="rect">
            <a:avLst/>
          </a:prstGeom>
        </p:spPr>
        <p:txBody>
          <a:bodyPr vert="horz" lIns="91440" tIns="45720" rIns="91440" bIns="45720" rtlCol="0" anchor="b"/>
          <a:lstStyle>
            <a:lvl1pPr algn="r">
              <a:defRPr sz="1200"/>
            </a:lvl1pPr>
          </a:lstStyle>
          <a:p>
            <a:pPr>
              <a:defRPr/>
            </a:pPr>
            <a:fld id="{8EB78AA0-519C-483E-A335-F937F0B4EFB4}" type="slidenum">
              <a:rPr lang="it-IT"/>
              <a:pPr>
                <a:defRPr/>
              </a:pPr>
              <a:t>‹N›</a:t>
            </a:fld>
            <a:endParaRPr lang="it-IT" dirty="0"/>
          </a:p>
        </p:txBody>
      </p:sp>
    </p:spTree>
    <p:extLst>
      <p:ext uri="{BB962C8B-B14F-4D97-AF65-F5344CB8AC3E}">
        <p14:creationId xmlns:p14="http://schemas.microsoft.com/office/powerpoint/2010/main" val="15026220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0"/>
            <a:ext cx="2945659" cy="498056"/>
          </a:xfrm>
          <a:prstGeom prst="rect">
            <a:avLst/>
          </a:prstGeom>
        </p:spPr>
        <p:txBody>
          <a:bodyPr vert="horz" lIns="91440" tIns="45720" rIns="91440" bIns="45720" rtlCol="0"/>
          <a:lstStyle>
            <a:lvl1pPr algn="l" eaLnBrk="1" fontAlgn="auto" hangingPunct="1">
              <a:spcBef>
                <a:spcPts val="0"/>
              </a:spcBef>
              <a:spcAft>
                <a:spcPts val="0"/>
              </a:spcAft>
              <a:defRPr sz="1200" dirty="0">
                <a:latin typeface="+mn-lt"/>
              </a:defRPr>
            </a:lvl1pPr>
          </a:lstStyle>
          <a:p>
            <a:pPr>
              <a:defRPr/>
            </a:pPr>
            <a:endParaRPr lang="it-IT"/>
          </a:p>
        </p:txBody>
      </p:sp>
      <p:sp>
        <p:nvSpPr>
          <p:cNvPr id="3" name="Segnaposto data 2"/>
          <p:cNvSpPr>
            <a:spLocks noGrp="1"/>
          </p:cNvSpPr>
          <p:nvPr>
            <p:ph type="dt" idx="1"/>
          </p:nvPr>
        </p:nvSpPr>
        <p:spPr>
          <a:xfrm>
            <a:off x="3850444" y="0"/>
            <a:ext cx="2945659" cy="498056"/>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1ABA4620-9E67-4D7C-99E1-E1C351E48CD1}" type="datetimeFigureOut">
              <a:rPr lang="it-IT"/>
              <a:pPr>
                <a:defRPr/>
              </a:pPr>
              <a:t>20/04/2018</a:t>
            </a:fld>
            <a:endParaRPr lang="it-IT" dirty="0"/>
          </a:p>
        </p:txBody>
      </p:sp>
      <p:sp>
        <p:nvSpPr>
          <p:cNvPr id="4" name="Segnaposto immagine diapositiva 3"/>
          <p:cNvSpPr>
            <a:spLocks noGrp="1" noRot="1" noChangeAspect="1"/>
          </p:cNvSpPr>
          <p:nvPr>
            <p:ph type="sldImg" idx="2"/>
          </p:nvPr>
        </p:nvSpPr>
        <p:spPr>
          <a:xfrm>
            <a:off x="420688" y="1241425"/>
            <a:ext cx="5956300" cy="3349625"/>
          </a:xfrm>
          <a:prstGeom prst="rect">
            <a:avLst/>
          </a:prstGeom>
          <a:noFill/>
          <a:ln w="12700">
            <a:solidFill>
              <a:prstClr val="black"/>
            </a:solidFill>
          </a:ln>
        </p:spPr>
        <p:txBody>
          <a:bodyPr vert="horz" lIns="91440" tIns="45720" rIns="91440" bIns="45720" rtlCol="0" anchor="ctr"/>
          <a:lstStyle/>
          <a:p>
            <a:pPr lvl="0"/>
            <a:endParaRPr lang="it-IT" noProof="0" dirty="0"/>
          </a:p>
        </p:txBody>
      </p:sp>
      <p:sp>
        <p:nvSpPr>
          <p:cNvPr id="5" name="Segnaposto note 4"/>
          <p:cNvSpPr>
            <a:spLocks noGrp="1"/>
          </p:cNvSpPr>
          <p:nvPr>
            <p:ph type="body" sz="quarter" idx="3"/>
          </p:nvPr>
        </p:nvSpPr>
        <p:spPr>
          <a:xfrm>
            <a:off x="679768" y="4777196"/>
            <a:ext cx="5438140" cy="3908613"/>
          </a:xfrm>
          <a:prstGeom prst="rect">
            <a:avLst/>
          </a:prstGeom>
        </p:spPr>
        <p:txBody>
          <a:bodyPr vert="horz" lIns="91440" tIns="45720" rIns="91440" bIns="45720" rtlCol="0"/>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1" y="9428584"/>
            <a:ext cx="2945659" cy="498054"/>
          </a:xfrm>
          <a:prstGeom prst="rect">
            <a:avLst/>
          </a:prstGeom>
        </p:spPr>
        <p:txBody>
          <a:bodyPr vert="horz" lIns="91440" tIns="45720" rIns="91440" bIns="45720" rtlCol="0" anchor="b"/>
          <a:lstStyle>
            <a:lvl1pPr algn="l" eaLnBrk="1" fontAlgn="auto" hangingPunct="1">
              <a:spcBef>
                <a:spcPts val="0"/>
              </a:spcBef>
              <a:spcAft>
                <a:spcPts val="0"/>
              </a:spcAft>
              <a:defRPr sz="1200" dirty="0">
                <a:latin typeface="+mn-lt"/>
              </a:defRPr>
            </a:lvl1pPr>
          </a:lstStyle>
          <a:p>
            <a:pPr>
              <a:defRPr/>
            </a:pPr>
            <a:endParaRPr lang="it-IT"/>
          </a:p>
        </p:txBody>
      </p:sp>
      <p:sp>
        <p:nvSpPr>
          <p:cNvPr id="7" name="Segnaposto numero diapositiva 6"/>
          <p:cNvSpPr>
            <a:spLocks noGrp="1"/>
          </p:cNvSpPr>
          <p:nvPr>
            <p:ph type="sldNum" sz="quarter" idx="5"/>
          </p:nvPr>
        </p:nvSpPr>
        <p:spPr>
          <a:xfrm>
            <a:off x="3850444" y="9428584"/>
            <a:ext cx="2945659" cy="498054"/>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065E3C2A-0DDB-417B-B7B8-A06652F05B47}" type="slidenum">
              <a:rPr lang="it-IT"/>
              <a:pPr>
                <a:defRPr/>
              </a:pPr>
              <a:t>‹N›</a:t>
            </a:fld>
            <a:endParaRPr lang="it-IT" dirty="0"/>
          </a:p>
        </p:txBody>
      </p:sp>
    </p:spTree>
    <p:extLst>
      <p:ext uri="{BB962C8B-B14F-4D97-AF65-F5344CB8AC3E}">
        <p14:creationId xmlns:p14="http://schemas.microsoft.com/office/powerpoint/2010/main" val="4848285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pPr>
                <a:defRPr/>
              </a:pPr>
              <a:t>36</a:t>
            </a:fld>
            <a:endParaRPr lang="it-IT" dirty="0"/>
          </a:p>
        </p:txBody>
      </p:sp>
    </p:spTree>
    <p:extLst>
      <p:ext uri="{BB962C8B-B14F-4D97-AF65-F5344CB8AC3E}">
        <p14:creationId xmlns:p14="http://schemas.microsoft.com/office/powerpoint/2010/main" val="294392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solidFill>
                  <a:prstClr val="black"/>
                </a:solidFill>
              </a:rPr>
              <a:pPr>
                <a:defRPr/>
              </a:pPr>
              <a:t>38</a:t>
            </a:fld>
            <a:endParaRPr lang="it-IT" dirty="0">
              <a:solidFill>
                <a:prstClr val="black"/>
              </a:solidFill>
            </a:endParaRPr>
          </a:p>
        </p:txBody>
      </p:sp>
    </p:spTree>
    <p:extLst>
      <p:ext uri="{BB962C8B-B14F-4D97-AF65-F5344CB8AC3E}">
        <p14:creationId xmlns:p14="http://schemas.microsoft.com/office/powerpoint/2010/main" val="31113244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solidFill>
                  <a:prstClr val="black"/>
                </a:solidFill>
              </a:rPr>
              <a:pPr>
                <a:defRPr/>
              </a:pPr>
              <a:t>39</a:t>
            </a:fld>
            <a:endParaRPr lang="it-IT" dirty="0">
              <a:solidFill>
                <a:prstClr val="black"/>
              </a:solidFill>
            </a:endParaRPr>
          </a:p>
        </p:txBody>
      </p:sp>
    </p:spTree>
    <p:extLst>
      <p:ext uri="{BB962C8B-B14F-4D97-AF65-F5344CB8AC3E}">
        <p14:creationId xmlns:p14="http://schemas.microsoft.com/office/powerpoint/2010/main" val="35253045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solidFill>
                  <a:prstClr val="black"/>
                </a:solidFill>
              </a:rPr>
              <a:pPr>
                <a:defRPr/>
              </a:pPr>
              <a:t>40</a:t>
            </a:fld>
            <a:endParaRPr lang="it-IT" dirty="0">
              <a:solidFill>
                <a:prstClr val="black"/>
              </a:solidFill>
            </a:endParaRPr>
          </a:p>
        </p:txBody>
      </p:sp>
    </p:spTree>
    <p:extLst>
      <p:ext uri="{BB962C8B-B14F-4D97-AF65-F5344CB8AC3E}">
        <p14:creationId xmlns:p14="http://schemas.microsoft.com/office/powerpoint/2010/main" val="39683465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pPr>
                <a:defRPr/>
              </a:pPr>
              <a:t>50</a:t>
            </a:fld>
            <a:endParaRPr lang="it-IT" dirty="0"/>
          </a:p>
        </p:txBody>
      </p:sp>
    </p:spTree>
    <p:extLst>
      <p:ext uri="{BB962C8B-B14F-4D97-AF65-F5344CB8AC3E}">
        <p14:creationId xmlns:p14="http://schemas.microsoft.com/office/powerpoint/2010/main" val="25820760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pPr>
                <a:defRPr/>
              </a:pPr>
              <a:t>51</a:t>
            </a:fld>
            <a:endParaRPr lang="it-IT" dirty="0"/>
          </a:p>
        </p:txBody>
      </p:sp>
    </p:spTree>
    <p:extLst>
      <p:ext uri="{BB962C8B-B14F-4D97-AF65-F5344CB8AC3E}">
        <p14:creationId xmlns:p14="http://schemas.microsoft.com/office/powerpoint/2010/main" val="41188311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pPr>
                <a:defRPr/>
              </a:pPr>
              <a:t>52</a:t>
            </a:fld>
            <a:endParaRPr lang="it-IT" dirty="0"/>
          </a:p>
        </p:txBody>
      </p:sp>
    </p:spTree>
    <p:extLst>
      <p:ext uri="{BB962C8B-B14F-4D97-AF65-F5344CB8AC3E}">
        <p14:creationId xmlns:p14="http://schemas.microsoft.com/office/powerpoint/2010/main" val="42538979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065E3C2A-0DDB-417B-B7B8-A06652F05B47}" type="slidenum">
              <a:rPr lang="it-IT" smtClean="0"/>
              <a:pPr>
                <a:defRPr/>
              </a:pPr>
              <a:t>53</a:t>
            </a:fld>
            <a:endParaRPr lang="it-IT" dirty="0"/>
          </a:p>
        </p:txBody>
      </p:sp>
    </p:spTree>
    <p:extLst>
      <p:ext uri="{BB962C8B-B14F-4D97-AF65-F5344CB8AC3E}">
        <p14:creationId xmlns:p14="http://schemas.microsoft.com/office/powerpoint/2010/main" val="10631222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vmlDrawing" Target="../drawings/vmlDrawing2.vml"/><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2.xml"/><Relationship Id="rId1" Type="http://schemas.openxmlformats.org/officeDocument/2006/relationships/vmlDrawing" Target="../drawings/vmlDrawing4.vml"/><Relationship Id="rId4" Type="http://schemas.openxmlformats.org/officeDocument/2006/relationships/image" Target="../media/image1.emf"/></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9AE1067-C02B-440C-91ED-846B3975C075}" type="slidenum">
              <a:rPr lang="it-IT" smtClean="0"/>
              <a:t>‹N›</a:t>
            </a:fld>
            <a:endParaRPr lang="it-IT"/>
          </a:p>
        </p:txBody>
      </p:sp>
      <p:graphicFrame>
        <p:nvGraphicFramePr>
          <p:cNvPr id="8" name="Oggetto 7"/>
          <p:cNvGraphicFramePr>
            <a:graphicFrameLocks noChangeAspect="1"/>
          </p:cNvGraphicFramePr>
          <p:nvPr userDrawn="1">
            <p:extLst>
              <p:ext uri="{D42A27DB-BD31-4B8C-83A1-F6EECF244321}">
                <p14:modId xmlns:p14="http://schemas.microsoft.com/office/powerpoint/2010/main" val="74111349"/>
              </p:ext>
            </p:extLst>
          </p:nvPr>
        </p:nvGraphicFramePr>
        <p:xfrm>
          <a:off x="-67962" y="-18000"/>
          <a:ext cx="451953" cy="6894000"/>
        </p:xfrm>
        <a:graphic>
          <a:graphicData uri="http://schemas.openxmlformats.org/presentationml/2006/ole">
            <mc:AlternateContent xmlns:mc="http://schemas.openxmlformats.org/markup-compatibility/2006">
              <mc:Choice xmlns:v="urn:schemas-microsoft-com:vml" Requires="v">
                <p:oleObj spid="_x0000_s4329" name="CorelDRAW" r:id="rId3" imgW="322901" imgH="7928679" progId="CorelDraw.Graphic.17">
                  <p:embed/>
                </p:oleObj>
              </mc:Choice>
              <mc:Fallback>
                <p:oleObj name="CorelDRAW" r:id="rId3" imgW="322901" imgH="7928679" progId="CorelDraw.Graphic.17">
                  <p:embed/>
                  <p:pic>
                    <p:nvPicPr>
                      <p:cNvPr id="0" name=""/>
                      <p:cNvPicPr/>
                      <p:nvPr/>
                    </p:nvPicPr>
                    <p:blipFill>
                      <a:blip r:embed="rId4"/>
                      <a:stretch>
                        <a:fillRect/>
                      </a:stretch>
                    </p:blipFill>
                    <p:spPr>
                      <a:xfrm>
                        <a:off x="-67962" y="-18000"/>
                        <a:ext cx="451953" cy="6894000"/>
                      </a:xfrm>
                      <a:prstGeom prst="rect">
                        <a:avLst/>
                      </a:prstGeom>
                    </p:spPr>
                  </p:pic>
                </p:oleObj>
              </mc:Fallback>
            </mc:AlternateContent>
          </a:graphicData>
        </a:graphic>
      </p:graphicFrame>
    </p:spTree>
    <p:extLst>
      <p:ext uri="{BB962C8B-B14F-4D97-AF65-F5344CB8AC3E}">
        <p14:creationId xmlns:p14="http://schemas.microsoft.com/office/powerpoint/2010/main" val="2135670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pPr>
              <a:defRPr/>
            </a:pPr>
            <a:endParaRPr lang="en-GB" dirty="0"/>
          </a:p>
        </p:txBody>
      </p:sp>
      <p:sp>
        <p:nvSpPr>
          <p:cNvPr id="5" name="Footer Placeholder 4"/>
          <p:cNvSpPr>
            <a:spLocks noGrp="1"/>
          </p:cNvSpPr>
          <p:nvPr>
            <p:ph type="ftr" sz="quarter" idx="11"/>
          </p:nvPr>
        </p:nvSpPr>
        <p:spPr/>
        <p:txBody>
          <a:bodyPr/>
          <a:lstStyle/>
          <a:p>
            <a:pPr>
              <a:defRPr/>
            </a:pPr>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1708160618"/>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pPr>
              <a:defRPr/>
            </a:pPr>
            <a:endParaRPr lang="en-GB" dirty="0"/>
          </a:p>
        </p:txBody>
      </p:sp>
      <p:sp>
        <p:nvSpPr>
          <p:cNvPr id="5" name="Footer Placeholder 4"/>
          <p:cNvSpPr>
            <a:spLocks noGrp="1"/>
          </p:cNvSpPr>
          <p:nvPr>
            <p:ph type="ftr" sz="quarter" idx="11"/>
          </p:nvPr>
        </p:nvSpPr>
        <p:spPr/>
        <p:txBody>
          <a:bodyPr/>
          <a:lstStyle/>
          <a:p>
            <a:pPr>
              <a:defRPr/>
            </a:pPr>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a:defRPr/>
            </a:pPr>
            <a:fld id="{19BC3348-FD5C-4B57-A775-4BFE2AF62B57}" type="slidenum">
              <a:rPr lang="en-US" smtClean="0"/>
              <a:pPr>
                <a:defRPr/>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39296831"/>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pPr>
              <a:defRPr/>
            </a:pPr>
            <a:endParaRPr lang="en-GB" dirty="0"/>
          </a:p>
        </p:txBody>
      </p:sp>
      <p:sp>
        <p:nvSpPr>
          <p:cNvPr id="6" name="Footer Placeholder 5"/>
          <p:cNvSpPr>
            <a:spLocks noGrp="1"/>
          </p:cNvSpPr>
          <p:nvPr>
            <p:ph type="ftr" sz="quarter" idx="11"/>
          </p:nvPr>
        </p:nvSpPr>
        <p:spPr/>
        <p:txBody>
          <a:bodyPr/>
          <a:lstStyle/>
          <a:p>
            <a:pPr>
              <a:defRPr/>
            </a:pPr>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1279774708"/>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pPr>
              <a:defRPr/>
            </a:pPr>
            <a:endParaRPr lang="en-GB" dirty="0"/>
          </a:p>
        </p:txBody>
      </p:sp>
      <p:sp>
        <p:nvSpPr>
          <p:cNvPr id="6" name="Footer Placeholder 5"/>
          <p:cNvSpPr>
            <a:spLocks noGrp="1"/>
          </p:cNvSpPr>
          <p:nvPr>
            <p:ph type="ftr" sz="quarter" idx="11"/>
          </p:nvPr>
        </p:nvSpPr>
        <p:spPr/>
        <p:txBody>
          <a:bodyPr/>
          <a:lstStyle/>
          <a:p>
            <a:pPr>
              <a:defRPr/>
            </a:pPr>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a:defRPr/>
            </a:pPr>
            <a:fld id="{19BC3348-FD5C-4B57-A775-4BFE2AF62B57}" type="slidenum">
              <a:rPr lang="en-US" smtClean="0"/>
              <a:pPr>
                <a:defRPr/>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73010238"/>
      </p:ext>
    </p:extLst>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pPr>
              <a:defRPr/>
            </a:pPr>
            <a:endParaRPr lang="en-GB" dirty="0"/>
          </a:p>
        </p:txBody>
      </p:sp>
      <p:sp>
        <p:nvSpPr>
          <p:cNvPr id="6" name="Footer Placeholder 5"/>
          <p:cNvSpPr>
            <a:spLocks noGrp="1"/>
          </p:cNvSpPr>
          <p:nvPr>
            <p:ph type="ftr" sz="quarter" idx="11"/>
          </p:nvPr>
        </p:nvSpPr>
        <p:spPr/>
        <p:txBody>
          <a:bodyPr/>
          <a:lstStyle/>
          <a:p>
            <a:pPr>
              <a:defRPr/>
            </a:pPr>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4098915394"/>
      </p:ext>
    </p:extLst>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pPr>
              <a:defRPr/>
            </a:pPr>
            <a:endParaRPr lang="en-GB" dirty="0"/>
          </a:p>
        </p:txBody>
      </p:sp>
      <p:sp>
        <p:nvSpPr>
          <p:cNvPr id="5" name="Footer Placeholder 4"/>
          <p:cNvSpPr>
            <a:spLocks noGrp="1"/>
          </p:cNvSpPr>
          <p:nvPr>
            <p:ph type="ftr" sz="quarter" idx="11"/>
          </p:nvPr>
        </p:nvSpPr>
        <p:spPr/>
        <p:txBody>
          <a:bodyPr/>
          <a:lstStyle/>
          <a:p>
            <a:pPr>
              <a:defRPr/>
            </a:pPr>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456324203"/>
      </p:ext>
    </p:extLst>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pPr>
              <a:defRPr/>
            </a:pPr>
            <a:endParaRPr lang="en-GB" dirty="0"/>
          </a:p>
        </p:txBody>
      </p:sp>
      <p:sp>
        <p:nvSpPr>
          <p:cNvPr id="5" name="Footer Placeholder 4"/>
          <p:cNvSpPr>
            <a:spLocks noGrp="1"/>
          </p:cNvSpPr>
          <p:nvPr>
            <p:ph type="ftr" sz="quarter" idx="11"/>
          </p:nvPr>
        </p:nvSpPr>
        <p:spPr/>
        <p:txBody>
          <a:bodyPr/>
          <a:lstStyle/>
          <a:p>
            <a:pPr>
              <a:defRPr/>
            </a:pPr>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2472104091"/>
      </p:ext>
    </p:extLst>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pPr>
              <a:defRPr/>
            </a:pP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9AE1067-C02B-440C-91ED-846B3975C075}" type="slidenum">
              <a:rPr lang="it-IT" smtClean="0"/>
              <a:pPr/>
              <a:t>‹N›</a:t>
            </a:fld>
            <a:endParaRPr lang="it-IT"/>
          </a:p>
        </p:txBody>
      </p:sp>
      <p:graphicFrame>
        <p:nvGraphicFramePr>
          <p:cNvPr id="8" name="Oggetto 7"/>
          <p:cNvGraphicFramePr>
            <a:graphicFrameLocks noChangeAspect="1"/>
          </p:cNvGraphicFramePr>
          <p:nvPr userDrawn="1">
            <p:extLst/>
          </p:nvPr>
        </p:nvGraphicFramePr>
        <p:xfrm>
          <a:off x="-67962" y="-18000"/>
          <a:ext cx="451953" cy="6894000"/>
        </p:xfrm>
        <a:graphic>
          <a:graphicData uri="http://schemas.openxmlformats.org/presentationml/2006/ole">
            <mc:AlternateContent xmlns:mc="http://schemas.openxmlformats.org/markup-compatibility/2006">
              <mc:Choice xmlns:v="urn:schemas-microsoft-com:vml" Requires="v">
                <p:oleObj spid="_x0000_s6153" name="CorelDRAW" r:id="rId3" imgW="322901" imgH="7928679" progId="CorelDraw.Graphic.17">
                  <p:embed/>
                </p:oleObj>
              </mc:Choice>
              <mc:Fallback>
                <p:oleObj name="CorelDRAW" r:id="rId3" imgW="322901" imgH="7928679" progId="CorelDraw.Graphic.17">
                  <p:embed/>
                  <p:pic>
                    <p:nvPicPr>
                      <p:cNvPr id="0" name=""/>
                      <p:cNvPicPr/>
                      <p:nvPr/>
                    </p:nvPicPr>
                    <p:blipFill>
                      <a:blip r:embed="rId4"/>
                      <a:stretch>
                        <a:fillRect/>
                      </a:stretch>
                    </p:blipFill>
                    <p:spPr>
                      <a:xfrm>
                        <a:off x="-67962" y="-18000"/>
                        <a:ext cx="451953" cy="6894000"/>
                      </a:xfrm>
                      <a:prstGeom prst="rect">
                        <a:avLst/>
                      </a:prstGeom>
                    </p:spPr>
                  </p:pic>
                </p:oleObj>
              </mc:Fallback>
            </mc:AlternateContent>
          </a:graphicData>
        </a:graphic>
      </p:graphicFrame>
    </p:spTree>
    <p:extLst>
      <p:ext uri="{BB962C8B-B14F-4D97-AF65-F5344CB8AC3E}">
        <p14:creationId xmlns:p14="http://schemas.microsoft.com/office/powerpoint/2010/main" val="25847103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pPr>
              <a:defRPr/>
            </a:pP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B2D3D1F1-375F-4D34-BD2F-2D3F7ECFE057}" type="slidenum">
              <a:rPr lang="en-US" smtClean="0"/>
              <a:pPr>
                <a:defRPr/>
              </a:pPr>
              <a:t>‹N›</a:t>
            </a:fld>
            <a:endParaRPr lang="en-US" dirty="0"/>
          </a:p>
        </p:txBody>
      </p:sp>
      <p:pic>
        <p:nvPicPr>
          <p:cNvPr id="9" name="Immagine 8"/>
          <p:cNvPicPr>
            <a:picLocks noChangeAspect="1"/>
          </p:cNvPicPr>
          <p:nvPr userDrawn="1"/>
        </p:nvPicPr>
        <p:blipFill>
          <a:blip r:embed="rId2"/>
          <a:stretch>
            <a:fillRect/>
          </a:stretch>
        </p:blipFill>
        <p:spPr>
          <a:xfrm>
            <a:off x="92345" y="86457"/>
            <a:ext cx="1218930" cy="720000"/>
          </a:xfrm>
          <a:prstGeom prst="rect">
            <a:avLst/>
          </a:prstGeom>
        </p:spPr>
      </p:pic>
    </p:spTree>
    <p:extLst>
      <p:ext uri="{BB962C8B-B14F-4D97-AF65-F5344CB8AC3E}">
        <p14:creationId xmlns:p14="http://schemas.microsoft.com/office/powerpoint/2010/main" val="5049441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pPr>
              <a:defRPr/>
            </a:pPr>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GB">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418601704"/>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B2D3D1F1-375F-4D34-BD2F-2D3F7ECFE057}" type="slidenum">
              <a:rPr lang="en-US" smtClean="0"/>
              <a:pPr>
                <a:defRPr/>
              </a:pPr>
              <a:t>‹N›</a:t>
            </a:fld>
            <a:endParaRPr lang="en-US" dirty="0"/>
          </a:p>
        </p:txBody>
      </p:sp>
      <p:pic>
        <p:nvPicPr>
          <p:cNvPr id="9" name="Immagine 8"/>
          <p:cNvPicPr>
            <a:picLocks noChangeAspect="1"/>
          </p:cNvPicPr>
          <p:nvPr userDrawn="1"/>
        </p:nvPicPr>
        <p:blipFill>
          <a:blip r:embed="rId2"/>
          <a:stretch>
            <a:fillRect/>
          </a:stretch>
        </p:blipFill>
        <p:spPr>
          <a:xfrm>
            <a:off x="92345" y="86457"/>
            <a:ext cx="1218930" cy="720000"/>
          </a:xfrm>
          <a:prstGeom prst="rect">
            <a:avLst/>
          </a:prstGeom>
        </p:spPr>
      </p:pic>
    </p:spTree>
    <p:extLst>
      <p:ext uri="{BB962C8B-B14F-4D97-AF65-F5344CB8AC3E}">
        <p14:creationId xmlns:p14="http://schemas.microsoft.com/office/powerpoint/2010/main" val="7783791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pPr>
              <a:defRPr/>
            </a:pPr>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GB">
              <a:solidFill>
                <a:prstClr val="black">
                  <a:tint val="75000"/>
                </a:prst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2312182411"/>
      </p:ext>
    </p:extLst>
  </p:cSld>
  <p:clrMapOvr>
    <a:masterClrMapping/>
  </p:clrMapOvr>
  <p:hf hdr="0"/>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pPr>
              <a:defRPr/>
            </a:pPr>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GB">
              <a:solidFill>
                <a:prstClr val="black">
                  <a:tint val="75000"/>
                </a:prst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1134779005"/>
      </p:ext>
    </p:extLst>
  </p:cSld>
  <p:clrMapOvr>
    <a:masterClrMapping/>
  </p:clrMapOvr>
  <p:hf hdr="0"/>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pPr>
              <a:defRPr/>
            </a:pPr>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GB">
              <a:solidFill>
                <a:prstClr val="black">
                  <a:tint val="75000"/>
                </a:prst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2674854695"/>
      </p:ext>
    </p:extLst>
  </p:cSld>
  <p:clrMapOvr>
    <a:masterClrMapping/>
  </p:clrMapOvr>
  <p:hf hdr="0"/>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GB">
              <a:solidFill>
                <a:prstClr val="black">
                  <a:tint val="75000"/>
                </a:prst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1259907889"/>
      </p:ext>
    </p:extLst>
  </p:cSld>
  <p:clrMapOvr>
    <a:masterClrMapping/>
  </p:clrMapOvr>
  <p:hf hdr="0"/>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pPr>
              <a:defRPr/>
            </a:pPr>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GB">
              <a:solidFill>
                <a:prstClr val="black">
                  <a:tint val="75000"/>
                </a:prst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3854712873"/>
      </p:ext>
    </p:extLst>
  </p:cSld>
  <p:clrMapOvr>
    <a:masterClrMapping/>
  </p:clrMapOvr>
  <p:hf hdr="0"/>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pPr>
              <a:defRPr/>
            </a:pPr>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GB">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1244133055"/>
      </p:ext>
    </p:extLst>
  </p:cSld>
  <p:clrMapOvr>
    <a:masterClrMapping/>
  </p:clrMapOvr>
  <p:hf hdr="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pPr>
              <a:defRPr/>
            </a:pPr>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GB">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884582859"/>
      </p:ext>
    </p:extLst>
  </p:cSld>
  <p:clrMapOvr>
    <a:masterClrMapping/>
  </p:clrMapOvr>
  <p:hf hdr="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pPr>
              <a:defRPr/>
            </a:pPr>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GB">
              <a:solidFill>
                <a:prstClr val="black">
                  <a:tint val="75000"/>
                </a:prst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a:defRPr/>
            </a:pPr>
            <a:fld id="{19BC3348-FD5C-4B57-A775-4BFE2AF62B57}" type="slidenum">
              <a:rPr lang="en-US" smtClean="0"/>
              <a:pPr>
                <a:defRPr/>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348153886"/>
      </p:ext>
    </p:extLst>
  </p:cSld>
  <p:clrMapOvr>
    <a:masterClrMapping/>
  </p:clrMapOvr>
  <p:hf hdr="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pPr>
              <a:defRPr/>
            </a:pPr>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GB">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344083172"/>
      </p:ext>
    </p:extLst>
  </p:cSld>
  <p:clrMapOvr>
    <a:masterClrMapping/>
  </p:clrMapOvr>
  <p:hf hdr="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pPr>
              <a:defRPr/>
            </a:pPr>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GB">
              <a:solidFill>
                <a:prstClr val="black">
                  <a:tint val="75000"/>
                </a:prst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a:defRPr/>
            </a:pPr>
            <a:fld id="{19BC3348-FD5C-4B57-A775-4BFE2AF62B57}" type="slidenum">
              <a:rPr lang="en-US" smtClean="0"/>
              <a:pPr>
                <a:defRPr/>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2566527090"/>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pPr>
              <a:defRPr/>
            </a:pPr>
            <a:endParaRPr lang="en-GB" dirty="0"/>
          </a:p>
        </p:txBody>
      </p:sp>
      <p:sp>
        <p:nvSpPr>
          <p:cNvPr id="5" name="Footer Placeholder 4"/>
          <p:cNvSpPr>
            <a:spLocks noGrp="1"/>
          </p:cNvSpPr>
          <p:nvPr>
            <p:ph type="ftr" sz="quarter" idx="11"/>
          </p:nvPr>
        </p:nvSpPr>
        <p:spPr/>
        <p:txBody>
          <a:bodyPr/>
          <a:lstStyle/>
          <a:p>
            <a:pPr>
              <a:defRPr/>
            </a:pPr>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2923390104"/>
      </p:ext>
    </p:extLst>
  </p:cSld>
  <p:clrMapOvr>
    <a:masterClrMapping/>
  </p:clrMapOvr>
  <p:hf hdr="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pPr>
              <a:defRPr/>
            </a:pPr>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GB">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2619880740"/>
      </p:ext>
    </p:extLst>
  </p:cSld>
  <p:clrMapOvr>
    <a:masterClrMapping/>
  </p:clrMapOvr>
  <p:hf hdr="0"/>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pPr>
              <a:defRPr/>
            </a:pPr>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GB">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2301985473"/>
      </p:ext>
    </p:extLst>
  </p:cSld>
  <p:clrMapOvr>
    <a:masterClrMapping/>
  </p:clrMapOvr>
  <p:hf hdr="0"/>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pPr>
              <a:defRPr/>
            </a:pPr>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GB">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2743673749"/>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pPr>
              <a:defRPr/>
            </a:pPr>
            <a:endParaRPr lang="en-GB" dirty="0"/>
          </a:p>
        </p:txBody>
      </p:sp>
      <p:sp>
        <p:nvSpPr>
          <p:cNvPr id="6" name="Footer Placeholder 5"/>
          <p:cNvSpPr>
            <a:spLocks noGrp="1"/>
          </p:cNvSpPr>
          <p:nvPr>
            <p:ph type="ftr" sz="quarter" idx="11"/>
          </p:nvPr>
        </p:nvSpPr>
        <p:spPr/>
        <p:txBody>
          <a:bodyPr/>
          <a:lstStyle/>
          <a:p>
            <a:pPr>
              <a:defRPr/>
            </a:pPr>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3481742671"/>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pPr>
              <a:defRPr/>
            </a:pPr>
            <a:endParaRPr lang="en-GB" dirty="0"/>
          </a:p>
        </p:txBody>
      </p:sp>
      <p:sp>
        <p:nvSpPr>
          <p:cNvPr id="8" name="Footer Placeholder 7"/>
          <p:cNvSpPr>
            <a:spLocks noGrp="1"/>
          </p:cNvSpPr>
          <p:nvPr>
            <p:ph type="ftr" sz="quarter" idx="11"/>
          </p:nvPr>
        </p:nvSpPr>
        <p:spPr/>
        <p:txBody>
          <a:bodyPr/>
          <a:lstStyle/>
          <a:p>
            <a:pPr>
              <a:defRPr/>
            </a:pPr>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3948423000"/>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pPr>
              <a:defRPr/>
            </a:pPr>
            <a:endParaRPr lang="en-GB" dirty="0"/>
          </a:p>
        </p:txBody>
      </p:sp>
      <p:sp>
        <p:nvSpPr>
          <p:cNvPr id="4" name="Footer Placeholder 3"/>
          <p:cNvSpPr>
            <a:spLocks noGrp="1"/>
          </p:cNvSpPr>
          <p:nvPr>
            <p:ph type="ftr" sz="quarter" idx="11"/>
          </p:nvPr>
        </p:nvSpPr>
        <p:spPr/>
        <p:txBody>
          <a:bodyPr/>
          <a:lstStyle/>
          <a:p>
            <a:pPr>
              <a:defRPr/>
            </a:pPr>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1803253951"/>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GB" dirty="0"/>
          </a:p>
        </p:txBody>
      </p:sp>
      <p:sp>
        <p:nvSpPr>
          <p:cNvPr id="3" name="Footer Placeholder 2"/>
          <p:cNvSpPr>
            <a:spLocks noGrp="1"/>
          </p:cNvSpPr>
          <p:nvPr>
            <p:ph type="ftr" sz="quarter" idx="11"/>
          </p:nvPr>
        </p:nvSpPr>
        <p:spPr/>
        <p:txBody>
          <a:bodyPr/>
          <a:lstStyle/>
          <a:p>
            <a:pPr>
              <a:defRPr/>
            </a:pPr>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3957772669"/>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pPr>
              <a:defRPr/>
            </a:pPr>
            <a:endParaRPr lang="en-GB" dirty="0"/>
          </a:p>
        </p:txBody>
      </p:sp>
      <p:sp>
        <p:nvSpPr>
          <p:cNvPr id="6" name="Footer Placeholder 5"/>
          <p:cNvSpPr>
            <a:spLocks noGrp="1"/>
          </p:cNvSpPr>
          <p:nvPr>
            <p:ph type="ftr" sz="quarter" idx="11"/>
          </p:nvPr>
        </p:nvSpPr>
        <p:spPr/>
        <p:txBody>
          <a:bodyPr/>
          <a:lstStyle/>
          <a:p>
            <a:pPr>
              <a:defRPr/>
            </a:pPr>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1974675935"/>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pPr>
              <a:defRPr/>
            </a:pPr>
            <a:endParaRPr lang="en-GB" dirty="0"/>
          </a:p>
        </p:txBody>
      </p:sp>
      <p:sp>
        <p:nvSpPr>
          <p:cNvPr id="6" name="Footer Placeholder 5"/>
          <p:cNvSpPr>
            <a:spLocks noGrp="1"/>
          </p:cNvSpPr>
          <p:nvPr>
            <p:ph type="ftr" sz="quarter" idx="11"/>
          </p:nvPr>
        </p:nvSpPr>
        <p:spPr/>
        <p:txBody>
          <a:bodyPr/>
          <a:lstStyle/>
          <a:p>
            <a:pPr>
              <a:defRPr/>
            </a:pPr>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a:defRPr/>
            </a:pPr>
            <a:fld id="{19BC3348-FD5C-4B57-A775-4BFE2AF62B57}" type="slidenum">
              <a:rPr lang="en-US" smtClean="0"/>
              <a:pPr>
                <a:defRPr/>
              </a:pPr>
              <a:t>‹N›</a:t>
            </a:fld>
            <a:endParaRPr lang="en-US" dirty="0"/>
          </a:p>
        </p:txBody>
      </p:sp>
    </p:spTree>
    <p:extLst>
      <p:ext uri="{BB962C8B-B14F-4D97-AF65-F5344CB8AC3E}">
        <p14:creationId xmlns:p14="http://schemas.microsoft.com/office/powerpoint/2010/main" val="904339868"/>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vmlDrawing" Target="../drawings/vmlDrawing3.v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20" Type="http://schemas.openxmlformats.org/officeDocument/2006/relationships/image" Target="../media/image1.emf"/><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19" Type="http://schemas.openxmlformats.org/officeDocument/2006/relationships/oleObject" Target="../embeddings/oleObject3.bin"/><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GB"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GB"/>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a:defRPr/>
            </a:pPr>
            <a:fld id="{19BC3348-FD5C-4B57-A775-4BFE2AF62B57}" type="slidenum">
              <a:rPr lang="en-US" smtClean="0"/>
              <a:pPr>
                <a:defRPr/>
              </a:pPr>
              <a:t>‹N›</a:t>
            </a:fld>
            <a:endParaRPr lang="en-US" dirty="0"/>
          </a:p>
        </p:txBody>
      </p:sp>
      <p:graphicFrame>
        <p:nvGraphicFramePr>
          <p:cNvPr id="36" name="Oggetto 35"/>
          <p:cNvGraphicFramePr>
            <a:graphicFrameLocks noChangeAspect="1"/>
          </p:cNvGraphicFramePr>
          <p:nvPr userDrawn="1">
            <p:extLst>
              <p:ext uri="{D42A27DB-BD31-4B8C-83A1-F6EECF244321}">
                <p14:modId xmlns:p14="http://schemas.microsoft.com/office/powerpoint/2010/main" val="4252163657"/>
              </p:ext>
            </p:extLst>
          </p:nvPr>
        </p:nvGraphicFramePr>
        <p:xfrm>
          <a:off x="-6668" y="-18000"/>
          <a:ext cx="390660" cy="6894000"/>
        </p:xfrm>
        <a:graphic>
          <a:graphicData uri="http://schemas.openxmlformats.org/presentationml/2006/ole">
            <mc:AlternateContent xmlns:mc="http://schemas.openxmlformats.org/markup-compatibility/2006">
              <mc:Choice xmlns:v="urn:schemas-microsoft-com:vml" Requires="v">
                <p:oleObj spid="_x0000_s3305" name="CorelDRAW" r:id="rId19" imgW="322901" imgH="7928679" progId="CorelDraw.Graphic.17">
                  <p:embed/>
                </p:oleObj>
              </mc:Choice>
              <mc:Fallback>
                <p:oleObj name="CorelDRAW" r:id="rId19" imgW="322901" imgH="7928679" progId="CorelDraw.Graphic.17">
                  <p:embed/>
                  <p:pic>
                    <p:nvPicPr>
                      <p:cNvPr id="0" name=""/>
                      <p:cNvPicPr/>
                      <p:nvPr/>
                    </p:nvPicPr>
                    <p:blipFill>
                      <a:blip r:embed="rId20"/>
                      <a:stretch>
                        <a:fillRect/>
                      </a:stretch>
                    </p:blipFill>
                    <p:spPr>
                      <a:xfrm>
                        <a:off x="-6668" y="-18000"/>
                        <a:ext cx="390660" cy="6894000"/>
                      </a:xfrm>
                      <a:prstGeom prst="rect">
                        <a:avLst/>
                      </a:prstGeom>
                    </p:spPr>
                  </p:pic>
                </p:oleObj>
              </mc:Fallback>
            </mc:AlternateContent>
          </a:graphicData>
        </a:graphic>
      </p:graphicFrame>
    </p:spTree>
    <p:extLst>
      <p:ext uri="{BB962C8B-B14F-4D97-AF65-F5344CB8AC3E}">
        <p14:creationId xmlns:p14="http://schemas.microsoft.com/office/powerpoint/2010/main" val="3017375508"/>
      </p:ext>
    </p:extLst>
  </p:cSld>
  <p:clrMap bg1="lt1" tx1="dk1" bg2="lt2" tx2="dk2" accent1="accent1" accent2="accent2" accent3="accent3" accent4="accent4" accent5="accent5" accent6="accent6" hlink="hlink" folHlink="folHlink"/>
  <p:sldLayoutIdLst>
    <p:sldLayoutId id="2147483896" r:id="rId1"/>
    <p:sldLayoutId id="2147483897" r:id="rId2"/>
    <p:sldLayoutId id="2147483898" r:id="rId3"/>
    <p:sldLayoutId id="2147483899" r:id="rId4"/>
    <p:sldLayoutId id="2147483900" r:id="rId5"/>
    <p:sldLayoutId id="2147483901" r:id="rId6"/>
    <p:sldLayoutId id="2147483902" r:id="rId7"/>
    <p:sldLayoutId id="2147483903" r:id="rId8"/>
    <p:sldLayoutId id="2147483904" r:id="rId9"/>
    <p:sldLayoutId id="2147483905" r:id="rId10"/>
    <p:sldLayoutId id="2147483906" r:id="rId11"/>
    <p:sldLayoutId id="2147483907" r:id="rId12"/>
    <p:sldLayoutId id="2147483908" r:id="rId13"/>
    <p:sldLayoutId id="2147483909" r:id="rId14"/>
    <p:sldLayoutId id="2147483910" r:id="rId15"/>
    <p:sldLayoutId id="2147483911" r:id="rId16"/>
  </p:sldLayoutIdLst>
  <p:timing>
    <p:tnLst>
      <p:par>
        <p:cTn id="1" dur="indefinite" restart="never" nodeType="tmRoot"/>
      </p:par>
    </p:tnLst>
  </p:timing>
  <p:hf hdr="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GB" dirty="0">
              <a:solidFill>
                <a:prstClr val="black">
                  <a:tint val="75000"/>
                </a:prst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GB">
              <a:solidFill>
                <a:prstClr val="black">
                  <a:tint val="75000"/>
                </a:prst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a:defRPr/>
            </a:pPr>
            <a:fld id="{19BC3348-FD5C-4B57-A775-4BFE2AF62B57}" type="slidenum">
              <a:rPr lang="en-US" smtClean="0"/>
              <a:pPr>
                <a:defRPr/>
              </a:pPr>
              <a:t>‹N›</a:t>
            </a:fld>
            <a:endParaRPr lang="en-US" dirty="0"/>
          </a:p>
        </p:txBody>
      </p:sp>
      <p:graphicFrame>
        <p:nvGraphicFramePr>
          <p:cNvPr id="36" name="Oggetto 35"/>
          <p:cNvGraphicFramePr>
            <a:graphicFrameLocks noChangeAspect="1"/>
          </p:cNvGraphicFramePr>
          <p:nvPr userDrawn="1">
            <p:extLst/>
          </p:nvPr>
        </p:nvGraphicFramePr>
        <p:xfrm>
          <a:off x="-6668" y="-18000"/>
          <a:ext cx="390660" cy="6894000"/>
        </p:xfrm>
        <a:graphic>
          <a:graphicData uri="http://schemas.openxmlformats.org/presentationml/2006/ole">
            <mc:AlternateContent xmlns:mc="http://schemas.openxmlformats.org/markup-compatibility/2006">
              <mc:Choice xmlns:v="urn:schemas-microsoft-com:vml" Requires="v">
                <p:oleObj spid="_x0000_s5129" name="CorelDRAW" r:id="rId19" imgW="322901" imgH="7928679" progId="CorelDraw.Graphic.17">
                  <p:embed/>
                </p:oleObj>
              </mc:Choice>
              <mc:Fallback>
                <p:oleObj name="CorelDRAW" r:id="rId19" imgW="322901" imgH="7928679" progId="CorelDraw.Graphic.17">
                  <p:embed/>
                  <p:pic>
                    <p:nvPicPr>
                      <p:cNvPr id="0" name=""/>
                      <p:cNvPicPr/>
                      <p:nvPr/>
                    </p:nvPicPr>
                    <p:blipFill>
                      <a:blip r:embed="rId20"/>
                      <a:stretch>
                        <a:fillRect/>
                      </a:stretch>
                    </p:blipFill>
                    <p:spPr>
                      <a:xfrm>
                        <a:off x="-6668" y="-18000"/>
                        <a:ext cx="390660" cy="6894000"/>
                      </a:xfrm>
                      <a:prstGeom prst="rect">
                        <a:avLst/>
                      </a:prstGeom>
                    </p:spPr>
                  </p:pic>
                </p:oleObj>
              </mc:Fallback>
            </mc:AlternateContent>
          </a:graphicData>
        </a:graphic>
      </p:graphicFrame>
    </p:spTree>
    <p:extLst>
      <p:ext uri="{BB962C8B-B14F-4D97-AF65-F5344CB8AC3E}">
        <p14:creationId xmlns:p14="http://schemas.microsoft.com/office/powerpoint/2010/main" val="4106446830"/>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 id="2147483926" r:id="rId14"/>
    <p:sldLayoutId id="2147483927" r:id="rId15"/>
    <p:sldLayoutId id="2147483928" r:id="rId16"/>
  </p:sldLayoutIdLst>
  <p:timing>
    <p:tnLst>
      <p:par>
        <p:cTn id="1" dur="indefinite" restart="never" nodeType="tmRoot"/>
      </p:par>
    </p:tnLst>
  </p:timing>
  <p:hf hdr="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3" Type="http://schemas.openxmlformats.org/officeDocument/2006/relationships/hyperlink" Target="http://www.entilocali.leggiditalia.it/#id=10LX0000783063ART22,__m=document" TargetMode="External"/><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2" Type="http://schemas.openxmlformats.org/officeDocument/2006/relationships/hyperlink" Target="#10LX0000783063ART40"/><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trasparenza.regione.abruzzo.it/user"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regione.abruzzo.it/user" TargetMode="Externa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entilocali.leggiditalia.it/#id=10LX0000676805ART0,__m=document"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44596" y="211668"/>
            <a:ext cx="9960016" cy="2032000"/>
          </a:xfrm>
        </p:spPr>
        <p:txBody>
          <a:bodyPr>
            <a:noAutofit/>
          </a:bodyPr>
          <a:lstStyle/>
          <a:p>
            <a:pPr algn="ctr">
              <a:spcAft>
                <a:spcPts val="0"/>
              </a:spcAft>
            </a:pPr>
            <a:r>
              <a:rPr lang="it-IT" sz="3200" b="1" dirty="0" smtClean="0">
                <a:solidFill>
                  <a:schemeClr val="accent1">
                    <a:lumMod val="50000"/>
                  </a:schemeClr>
                </a:solidFill>
                <a:latin typeface="Garamond" panose="02020404030301010803" pitchFamily="18" charset="0"/>
                <a:ea typeface="Calibri" panose="020F0502020204030204" pitchFamily="34" charset="0"/>
                <a:cs typeface="Garamond" panose="02020404030301010803" pitchFamily="18" charset="0"/>
              </a:rPr>
              <a:t>PIANO TRIENNALE della PREVENZIONE</a:t>
            </a:r>
            <a:r>
              <a:rPr lang="it-IT" sz="3200" dirty="0" smtClean="0">
                <a:solidFill>
                  <a:schemeClr val="accent1">
                    <a:lumMod val="50000"/>
                  </a:schemeClr>
                </a:solidFill>
                <a:latin typeface="Garamond" panose="02020404030301010803" pitchFamily="18" charset="0"/>
                <a:ea typeface="Calibri" panose="020F0502020204030204" pitchFamily="34" charset="0"/>
                <a:cs typeface="Garamond" panose="02020404030301010803" pitchFamily="18" charset="0"/>
              </a:rPr>
              <a:t/>
            </a:r>
            <a:br>
              <a:rPr lang="it-IT" sz="3200" dirty="0" smtClean="0">
                <a:solidFill>
                  <a:schemeClr val="accent1">
                    <a:lumMod val="50000"/>
                  </a:schemeClr>
                </a:solidFill>
                <a:latin typeface="Garamond" panose="02020404030301010803" pitchFamily="18" charset="0"/>
                <a:ea typeface="Calibri" panose="020F0502020204030204" pitchFamily="34" charset="0"/>
                <a:cs typeface="Garamond" panose="02020404030301010803" pitchFamily="18" charset="0"/>
              </a:rPr>
            </a:br>
            <a:r>
              <a:rPr lang="it-IT" sz="3200" b="1" dirty="0" smtClean="0">
                <a:solidFill>
                  <a:schemeClr val="accent1">
                    <a:lumMod val="50000"/>
                  </a:schemeClr>
                </a:solidFill>
                <a:latin typeface="Garamond" panose="02020404030301010803" pitchFamily="18" charset="0"/>
                <a:ea typeface="Calibri" panose="020F0502020204030204" pitchFamily="34" charset="0"/>
                <a:cs typeface="Garamond" panose="02020404030301010803" pitchFamily="18" charset="0"/>
              </a:rPr>
              <a:t> della CORRUZIONE e per la TRASPARENZA e l’INTEGRITA’ </a:t>
            </a:r>
            <a:r>
              <a:rPr lang="it-IT" sz="3200" b="1" dirty="0" smtClean="0">
                <a:solidFill>
                  <a:srgbClr val="FF0000"/>
                </a:solidFill>
                <a:latin typeface="Garamond" panose="02020404030301010803" pitchFamily="18" charset="0"/>
                <a:ea typeface="Calibri" panose="020F0502020204030204" pitchFamily="34" charset="0"/>
                <a:cs typeface="Garamond" panose="02020404030301010803" pitchFamily="18" charset="0"/>
              </a:rPr>
              <a:t>( PTPCT ) 2018/2020</a:t>
            </a:r>
            <a:r>
              <a:rPr lang="it-IT" sz="3200" dirty="0" smtClean="0">
                <a:solidFill>
                  <a:schemeClr val="accent1">
                    <a:lumMod val="50000"/>
                  </a:schemeClr>
                </a:solidFill>
                <a:latin typeface="Garamond" panose="02020404030301010803" pitchFamily="18" charset="0"/>
                <a:ea typeface="Calibri" panose="020F0502020204030204" pitchFamily="34" charset="0"/>
                <a:cs typeface="Garamond" panose="02020404030301010803" pitchFamily="18" charset="0"/>
              </a:rPr>
              <a:t/>
            </a:r>
            <a:br>
              <a:rPr lang="it-IT" sz="3200" dirty="0" smtClean="0">
                <a:solidFill>
                  <a:schemeClr val="accent1">
                    <a:lumMod val="50000"/>
                  </a:schemeClr>
                </a:solidFill>
                <a:latin typeface="Garamond" panose="02020404030301010803" pitchFamily="18" charset="0"/>
                <a:ea typeface="Calibri" panose="020F0502020204030204" pitchFamily="34" charset="0"/>
                <a:cs typeface="Garamond" panose="02020404030301010803" pitchFamily="18" charset="0"/>
              </a:rPr>
            </a:br>
            <a:r>
              <a:rPr lang="it-IT" sz="3200" dirty="0" smtClean="0">
                <a:solidFill>
                  <a:schemeClr val="accent1">
                    <a:lumMod val="50000"/>
                  </a:schemeClr>
                </a:solidFill>
                <a:latin typeface="Garamond" panose="02020404030301010803" pitchFamily="18" charset="0"/>
                <a:ea typeface="Calibri" panose="020F0502020204030204" pitchFamily="34" charset="0"/>
                <a:cs typeface="Garamond" panose="02020404030301010803" pitchFamily="18" charset="0"/>
              </a:rPr>
              <a:t>(approvato con DGR N. 86 DEL 20/02/2018)</a:t>
            </a:r>
            <a:endParaRPr lang="it-IT" sz="32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ottotitolo 2"/>
          <p:cNvSpPr>
            <a:spLocks noGrp="1"/>
          </p:cNvSpPr>
          <p:nvPr>
            <p:ph type="subTitle" idx="1"/>
          </p:nvPr>
        </p:nvSpPr>
        <p:spPr>
          <a:xfrm>
            <a:off x="1740194" y="2616200"/>
            <a:ext cx="10340189" cy="2243667"/>
          </a:xfrm>
        </p:spPr>
        <p:txBody>
          <a:bodyPr>
            <a:normAutofit fontScale="85000" lnSpcReduction="20000"/>
          </a:bodyPr>
          <a:lstStyle/>
          <a:p>
            <a:pPr algn="ctr"/>
            <a:r>
              <a:rPr lang="it-IT" sz="2000" b="1" dirty="0" smtClean="0">
                <a:solidFill>
                  <a:srgbClr val="C00000"/>
                </a:solidFill>
              </a:rPr>
              <a:t>GIORNATE FORMATIVE</a:t>
            </a:r>
          </a:p>
          <a:p>
            <a:pPr algn="ctr"/>
            <a:r>
              <a:rPr lang="it-IT" sz="2000" b="1" dirty="0" smtClean="0">
                <a:solidFill>
                  <a:srgbClr val="C00000"/>
                </a:solidFill>
              </a:rPr>
              <a:t> </a:t>
            </a:r>
            <a:r>
              <a:rPr lang="it-IT" sz="2000" b="1" dirty="0" smtClean="0">
                <a:solidFill>
                  <a:srgbClr val="C00000"/>
                </a:solidFill>
                <a:latin typeface="+mj-lt"/>
                <a:cs typeface="Times New Roman" panose="02020603050405020304" pitchFamily="18" charset="0"/>
              </a:rPr>
              <a:t>«PRESENTAZIONE DEL PIANO</a:t>
            </a:r>
            <a:r>
              <a:rPr lang="it-IT" sz="2000" b="1" dirty="0" smtClean="0">
                <a:solidFill>
                  <a:srgbClr val="C00000"/>
                </a:solidFill>
              </a:rPr>
              <a:t> E APPROFONDIMENTI TECNICI»</a:t>
            </a:r>
            <a:endParaRPr lang="it-IT" sz="2000" b="1" i="1" dirty="0" smtClean="0">
              <a:solidFill>
                <a:srgbClr val="C00000"/>
              </a:solidFill>
            </a:endParaRPr>
          </a:p>
          <a:p>
            <a:endParaRPr lang="it-IT" b="1" dirty="0" smtClean="0">
              <a:solidFill>
                <a:srgbClr val="00B050"/>
              </a:solidFill>
            </a:endParaRPr>
          </a:p>
          <a:p>
            <a:r>
              <a:rPr lang="it-IT" b="1" dirty="0" smtClean="0">
                <a:solidFill>
                  <a:srgbClr val="00B050"/>
                </a:solidFill>
              </a:rPr>
              <a:t>L’AQUILA, </a:t>
            </a:r>
            <a:r>
              <a:rPr lang="it-IT" b="1" dirty="0" smtClean="0">
                <a:solidFill>
                  <a:schemeClr val="tx1"/>
                </a:solidFill>
              </a:rPr>
              <a:t>giovedì 05 aprile 2018</a:t>
            </a:r>
          </a:p>
          <a:p>
            <a:r>
              <a:rPr lang="it-IT" i="1" dirty="0" smtClean="0">
                <a:solidFill>
                  <a:schemeClr val="tx1"/>
                </a:solidFill>
              </a:rPr>
              <a:t>(via L. Da Vinci, 6 - Palazzo Silone – Sala Auditorium «</a:t>
            </a:r>
            <a:r>
              <a:rPr lang="it-IT" i="1" dirty="0" err="1" smtClean="0">
                <a:solidFill>
                  <a:schemeClr val="tx1"/>
                </a:solidFill>
              </a:rPr>
              <a:t>Piervincenzo</a:t>
            </a:r>
            <a:r>
              <a:rPr lang="it-IT" i="1" dirty="0" smtClean="0">
                <a:solidFill>
                  <a:schemeClr val="tx1"/>
                </a:solidFill>
              </a:rPr>
              <a:t> Gioia»)</a:t>
            </a:r>
          </a:p>
          <a:p>
            <a:r>
              <a:rPr lang="it-IT" b="1" dirty="0" smtClean="0">
                <a:solidFill>
                  <a:srgbClr val="0070C0"/>
                </a:solidFill>
              </a:rPr>
              <a:t>PESCARA,</a:t>
            </a:r>
            <a:r>
              <a:rPr lang="it-IT" b="1" dirty="0" smtClean="0">
                <a:solidFill>
                  <a:srgbClr val="C00000"/>
                </a:solidFill>
              </a:rPr>
              <a:t> </a:t>
            </a:r>
            <a:r>
              <a:rPr lang="it-IT" b="1" dirty="0" smtClean="0">
                <a:solidFill>
                  <a:schemeClr val="tx1"/>
                </a:solidFill>
              </a:rPr>
              <a:t>martedì 10 aprile 2018</a:t>
            </a:r>
          </a:p>
          <a:p>
            <a:r>
              <a:rPr lang="it-IT" b="1" dirty="0" smtClean="0">
                <a:solidFill>
                  <a:schemeClr val="accent1">
                    <a:lumMod val="75000"/>
                  </a:schemeClr>
                </a:solidFill>
              </a:rPr>
              <a:t> </a:t>
            </a:r>
            <a:r>
              <a:rPr lang="it-IT" i="1" dirty="0" smtClean="0">
                <a:solidFill>
                  <a:schemeClr val="tx1"/>
                </a:solidFill>
              </a:rPr>
              <a:t>(Piazza Italia, 30 – Sala «Domenico </a:t>
            </a:r>
            <a:r>
              <a:rPr lang="it-IT" i="1" dirty="0" err="1" smtClean="0">
                <a:solidFill>
                  <a:schemeClr val="tx1"/>
                </a:solidFill>
              </a:rPr>
              <a:t>Tinozzi</a:t>
            </a:r>
            <a:r>
              <a:rPr lang="it-IT" i="1" dirty="0" smtClean="0">
                <a:solidFill>
                  <a:schemeClr val="tx1"/>
                </a:solidFill>
              </a:rPr>
              <a:t>» - Amministrazione Provinciale di Pescara)</a:t>
            </a:r>
            <a:endParaRPr lang="it-IT" i="1" dirty="0">
              <a:solidFill>
                <a:schemeClr val="tx1"/>
              </a:solidFill>
            </a:endParaRPr>
          </a:p>
        </p:txBody>
      </p:sp>
      <p:sp>
        <p:nvSpPr>
          <p:cNvPr id="4" name="CasellaDiTesto 3"/>
          <p:cNvSpPr txBox="1"/>
          <p:nvPr/>
        </p:nvSpPr>
        <p:spPr>
          <a:xfrm>
            <a:off x="8444726" y="5319893"/>
            <a:ext cx="3296990" cy="1200329"/>
          </a:xfrm>
          <a:prstGeom prst="rect">
            <a:avLst/>
          </a:prstGeom>
          <a:solidFill>
            <a:srgbClr val="679966"/>
          </a:solidFill>
        </p:spPr>
        <p:txBody>
          <a:bodyPr wrap="square" rtlCol="0">
            <a:spAutoFit/>
          </a:bodyPr>
          <a:lstStyle/>
          <a:p>
            <a:pPr algn="ctr"/>
            <a:r>
              <a:rPr lang="it-IT" sz="1200" cap="small" spc="300" dirty="0" smtClean="0">
                <a:solidFill>
                  <a:schemeClr val="bg1"/>
                </a:solidFill>
                <a:latin typeface="+mn-lt"/>
              </a:rPr>
              <a:t>Responsabili degli uffici di supporto al </a:t>
            </a:r>
            <a:r>
              <a:rPr lang="it-IT" sz="1200" cap="small" spc="300" dirty="0" err="1" smtClean="0">
                <a:solidFill>
                  <a:schemeClr val="bg1"/>
                </a:solidFill>
                <a:latin typeface="+mn-lt"/>
              </a:rPr>
              <a:t>rpct</a:t>
            </a:r>
            <a:endParaRPr lang="it-IT" sz="1200" cap="small" spc="300" dirty="0" smtClean="0">
              <a:solidFill>
                <a:schemeClr val="bg1"/>
              </a:solidFill>
              <a:latin typeface="+mn-lt"/>
            </a:endParaRPr>
          </a:p>
          <a:p>
            <a:pPr algn="ctr"/>
            <a:endParaRPr lang="it-IT" sz="1200" cap="small" spc="300" dirty="0" smtClean="0">
              <a:solidFill>
                <a:schemeClr val="bg1"/>
              </a:solidFill>
              <a:latin typeface="+mn-lt"/>
            </a:endParaRPr>
          </a:p>
          <a:p>
            <a:pPr algn="ctr"/>
            <a:r>
              <a:rPr lang="it-IT" sz="1200" b="1" cap="small" spc="300" dirty="0" smtClean="0">
                <a:solidFill>
                  <a:schemeClr val="bg1"/>
                </a:solidFill>
                <a:latin typeface="+mn-lt"/>
              </a:rPr>
              <a:t>dott. Domenico Madonna</a:t>
            </a:r>
          </a:p>
          <a:p>
            <a:pPr algn="ctr"/>
            <a:r>
              <a:rPr lang="it-IT" sz="1200" b="1" cap="small" spc="300" dirty="0" smtClean="0">
                <a:solidFill>
                  <a:schemeClr val="bg1"/>
                </a:solidFill>
                <a:latin typeface="+mn-lt"/>
              </a:rPr>
              <a:t>Rag. Laura Chiarizia</a:t>
            </a:r>
          </a:p>
          <a:p>
            <a:pPr algn="ctr"/>
            <a:endParaRPr lang="it-IT" sz="1200" cap="small" spc="300" dirty="0" smtClean="0">
              <a:solidFill>
                <a:schemeClr val="bg1"/>
              </a:solidFill>
              <a:latin typeface="+mn-lt"/>
            </a:endParaRPr>
          </a:p>
        </p:txBody>
      </p:sp>
      <p:pic>
        <p:nvPicPr>
          <p:cNvPr id="11" name="Immagine 10"/>
          <p:cNvPicPr>
            <a:picLocks noChangeAspect="1"/>
          </p:cNvPicPr>
          <p:nvPr/>
        </p:nvPicPr>
        <p:blipFill>
          <a:blip r:embed="rId2"/>
          <a:stretch>
            <a:fillRect/>
          </a:stretch>
        </p:blipFill>
        <p:spPr>
          <a:xfrm>
            <a:off x="521264" y="5894627"/>
            <a:ext cx="1218930" cy="720000"/>
          </a:xfrm>
          <a:prstGeom prst="rect">
            <a:avLst/>
          </a:prstGeom>
        </p:spPr>
      </p:pic>
      <p:sp>
        <p:nvSpPr>
          <p:cNvPr id="6" name="CasellaDiTesto 5"/>
          <p:cNvSpPr txBox="1"/>
          <p:nvPr/>
        </p:nvSpPr>
        <p:spPr>
          <a:xfrm>
            <a:off x="1956336" y="5229632"/>
            <a:ext cx="3716330" cy="1200329"/>
          </a:xfrm>
          <a:prstGeom prst="rect">
            <a:avLst/>
          </a:prstGeom>
          <a:solidFill>
            <a:srgbClr val="679966"/>
          </a:solidFill>
        </p:spPr>
        <p:txBody>
          <a:bodyPr wrap="square" rtlCol="0">
            <a:spAutoFit/>
          </a:bodyPr>
          <a:lstStyle/>
          <a:p>
            <a:pPr algn="ctr"/>
            <a:r>
              <a:rPr lang="it-IT" sz="1200" cap="small" spc="300" dirty="0" smtClean="0">
                <a:solidFill>
                  <a:schemeClr val="bg1"/>
                </a:solidFill>
                <a:latin typeface="+mn-lt"/>
              </a:rPr>
              <a:t>Dirigente del Servizio</a:t>
            </a:r>
          </a:p>
          <a:p>
            <a:pPr algn="ctr"/>
            <a:r>
              <a:rPr lang="it-IT" sz="1200" cap="small" spc="300" dirty="0" smtClean="0">
                <a:solidFill>
                  <a:schemeClr val="bg1"/>
                </a:solidFill>
                <a:latin typeface="+mn-lt"/>
              </a:rPr>
              <a:t> </a:t>
            </a:r>
            <a:r>
              <a:rPr lang="it-IT" sz="1200" cap="small" spc="300" dirty="0">
                <a:solidFill>
                  <a:schemeClr val="bg1"/>
                </a:solidFill>
                <a:latin typeface="+mn-lt"/>
              </a:rPr>
              <a:t>A</a:t>
            </a:r>
            <a:r>
              <a:rPr lang="it-IT" sz="1200" cap="small" spc="300" dirty="0" smtClean="0">
                <a:solidFill>
                  <a:schemeClr val="bg1"/>
                </a:solidFill>
                <a:latin typeface="+mn-lt"/>
              </a:rPr>
              <a:t>vvocatura </a:t>
            </a:r>
            <a:r>
              <a:rPr lang="it-IT" sz="1200" cap="small" spc="300" dirty="0">
                <a:solidFill>
                  <a:schemeClr val="bg1"/>
                </a:solidFill>
                <a:latin typeface="+mn-lt"/>
              </a:rPr>
              <a:t>R</a:t>
            </a:r>
            <a:r>
              <a:rPr lang="it-IT" sz="1200" cap="small" spc="300" dirty="0" smtClean="0">
                <a:solidFill>
                  <a:schemeClr val="bg1"/>
                </a:solidFill>
                <a:latin typeface="+mn-lt"/>
              </a:rPr>
              <a:t>egionale</a:t>
            </a:r>
          </a:p>
          <a:p>
            <a:pPr algn="ctr"/>
            <a:r>
              <a:rPr lang="it-IT" sz="1200" b="1" cap="small" spc="300" dirty="0">
                <a:solidFill>
                  <a:schemeClr val="bg1"/>
                </a:solidFill>
                <a:latin typeface="+mn-lt"/>
              </a:rPr>
              <a:t>Avv. </a:t>
            </a:r>
            <a:r>
              <a:rPr lang="it-IT" sz="1200" b="1" cap="small" spc="300" dirty="0" smtClean="0">
                <a:solidFill>
                  <a:schemeClr val="bg1"/>
                </a:solidFill>
                <a:latin typeface="+mn-lt"/>
              </a:rPr>
              <a:t>Stefania Valeri</a:t>
            </a:r>
            <a:endParaRPr lang="it-IT" sz="1200" b="1" cap="small" spc="300" dirty="0">
              <a:solidFill>
                <a:schemeClr val="bg1"/>
              </a:solidFill>
              <a:latin typeface="+mn-lt"/>
            </a:endParaRPr>
          </a:p>
          <a:p>
            <a:pPr algn="ctr"/>
            <a:r>
              <a:rPr lang="it-IT" sz="1200" cap="small" spc="300" dirty="0" smtClean="0">
                <a:solidFill>
                  <a:schemeClr val="bg1"/>
                </a:solidFill>
                <a:latin typeface="+mn-lt"/>
              </a:rPr>
              <a:t>RPCT (Responsabile della Prevenzione della Corruzione e della Trasparenza)</a:t>
            </a:r>
            <a:endParaRPr lang="it-IT" sz="1200" cap="small" spc="300" dirty="0">
              <a:solidFill>
                <a:schemeClr val="bg1"/>
              </a:solidFill>
              <a:latin typeface="+mn-lt"/>
            </a:endParaRPr>
          </a:p>
        </p:txBody>
      </p:sp>
    </p:spTree>
    <p:extLst>
      <p:ext uri="{BB962C8B-B14F-4D97-AF65-F5344CB8AC3E}">
        <p14:creationId xmlns:p14="http://schemas.microsoft.com/office/powerpoint/2010/main" val="17753054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45"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anim calcmode="lin" valueType="num">
                                      <p:cBhvr>
                                        <p:cTn id="14" dur="5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5"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16" fill="hold">
                            <p:stCondLst>
                              <p:cond delay="2500"/>
                            </p:stCondLst>
                            <p:childTnLst>
                              <p:par>
                                <p:cTn id="17" presetID="45"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anim calcmode="lin" valueType="num">
                                      <p:cBhvr>
                                        <p:cTn id="20" dur="5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1"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par>
                          <p:cTn id="22" fill="hold">
                            <p:stCondLst>
                              <p:cond delay="3000"/>
                            </p:stCondLst>
                            <p:childTnLst>
                              <p:par>
                                <p:cTn id="23" presetID="45"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anim calcmode="lin" valueType="num">
                                      <p:cBhvr>
                                        <p:cTn id="26" dur="5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27"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par>
                          <p:cTn id="28" fill="hold">
                            <p:stCondLst>
                              <p:cond delay="3500"/>
                            </p:stCondLst>
                            <p:childTnLst>
                              <p:par>
                                <p:cTn id="29" presetID="45"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500"/>
                                        <p:tgtEl>
                                          <p:spTgt spid="3">
                                            <p:txEl>
                                              <p:pRg st="4" end="4"/>
                                            </p:txEl>
                                          </p:spTgt>
                                        </p:tgtEl>
                                      </p:cBhvr>
                                    </p:animEffect>
                                    <p:anim calcmode="lin" valueType="num">
                                      <p:cBhvr>
                                        <p:cTn id="32" dur="5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33" dur="5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par>
                          <p:cTn id="34" fill="hold">
                            <p:stCondLst>
                              <p:cond delay="4000"/>
                            </p:stCondLst>
                            <p:childTnLst>
                              <p:par>
                                <p:cTn id="35" presetID="45"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anim calcmode="lin" valueType="num">
                                      <p:cBhvr>
                                        <p:cTn id="38" dur="5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39" dur="5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par>
                          <p:cTn id="40" fill="hold">
                            <p:stCondLst>
                              <p:cond delay="4500"/>
                            </p:stCondLst>
                            <p:childTnLst>
                              <p:par>
                                <p:cTn id="41" presetID="45" presetClass="entr" presetSubtype="0"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500"/>
                                        <p:tgtEl>
                                          <p:spTgt spid="3">
                                            <p:txEl>
                                              <p:pRg st="6" end="6"/>
                                            </p:txEl>
                                          </p:spTgt>
                                        </p:tgtEl>
                                      </p:cBhvr>
                                    </p:animEffect>
                                    <p:anim calcmode="lin" valueType="num">
                                      <p:cBhvr>
                                        <p:cTn id="44" dur="5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45" dur="5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28800" y="88778"/>
            <a:ext cx="9671847" cy="1189689"/>
          </a:xfrm>
        </p:spPr>
        <p:txBody>
          <a:bodyPr>
            <a:normAutofit fontScale="90000"/>
          </a:bodyPr>
          <a:lstStyle/>
          <a:p>
            <a:pPr algn="ctr"/>
            <a:r>
              <a:rPr lang="it-IT" sz="2800" b="1" i="1" dirty="0">
                <a:solidFill>
                  <a:srgbClr val="FF0000"/>
                </a:solidFill>
              </a:rPr>
              <a:t>Sezione I</a:t>
            </a:r>
            <a:r>
              <a:rPr lang="it-IT" sz="2800" dirty="0">
                <a:solidFill>
                  <a:srgbClr val="0070C0"/>
                </a:solidFill>
              </a:rPr>
              <a:t/>
            </a:r>
            <a:br>
              <a:rPr lang="it-IT" sz="2800" dirty="0">
                <a:solidFill>
                  <a:srgbClr val="0070C0"/>
                </a:solidFill>
              </a:rPr>
            </a:br>
            <a:r>
              <a:rPr lang="it-IT" sz="2800" b="1" dirty="0">
                <a:solidFill>
                  <a:srgbClr val="0070C0"/>
                </a:solidFill>
              </a:rPr>
              <a:t>PIANO TRIENNALE DI PREVENZIONE DELLA CORRUZIONE - (PTPCT) </a:t>
            </a:r>
            <a:r>
              <a:rPr lang="it-IT" sz="2800" b="1" dirty="0" smtClean="0">
                <a:solidFill>
                  <a:srgbClr val="0070C0"/>
                </a:solidFill>
              </a:rPr>
              <a:t>2018/2020</a:t>
            </a:r>
            <a:endParaRPr lang="it-IT" dirty="0"/>
          </a:p>
        </p:txBody>
      </p:sp>
      <p:sp>
        <p:nvSpPr>
          <p:cNvPr id="3" name="Segnaposto contenuto 2"/>
          <p:cNvSpPr>
            <a:spLocks noGrp="1"/>
          </p:cNvSpPr>
          <p:nvPr>
            <p:ph idx="1"/>
          </p:nvPr>
        </p:nvSpPr>
        <p:spPr>
          <a:xfrm>
            <a:off x="1151477" y="1422400"/>
            <a:ext cx="10771234" cy="5342468"/>
          </a:xfrm>
        </p:spPr>
        <p:txBody>
          <a:bodyPr>
            <a:normAutofit/>
          </a:bodyPr>
          <a:lstStyle/>
          <a:p>
            <a:pPr marL="0" lvl="0" indent="0" algn="just">
              <a:buNone/>
            </a:pPr>
            <a:r>
              <a:rPr lang="it-IT" sz="2000" dirty="0">
                <a:solidFill>
                  <a:prstClr val="black">
                    <a:lumMod val="65000"/>
                    <a:lumOff val="35000"/>
                  </a:prstClr>
                </a:solidFill>
              </a:rPr>
              <a:t>Il </a:t>
            </a:r>
            <a:r>
              <a:rPr lang="it-IT" sz="2000" dirty="0">
                <a:solidFill>
                  <a:srgbClr val="FF0000"/>
                </a:solidFill>
              </a:rPr>
              <a:t>Piano Triennale della Prevenzione della Corruzione (PTPC)</a:t>
            </a:r>
            <a:r>
              <a:rPr lang="it-IT" sz="2000" dirty="0">
                <a:solidFill>
                  <a:prstClr val="black">
                    <a:lumMod val="65000"/>
                    <a:lumOff val="35000"/>
                  </a:prstClr>
                </a:solidFill>
              </a:rPr>
              <a:t> è il documento che unitamente al </a:t>
            </a:r>
            <a:r>
              <a:rPr lang="it-IT" sz="2000" dirty="0">
                <a:solidFill>
                  <a:srgbClr val="FF0000"/>
                </a:solidFill>
              </a:rPr>
              <a:t>Programma per la Trasparenza e l’Integrità (PTTI),</a:t>
            </a:r>
            <a:r>
              <a:rPr lang="it-IT" sz="2000" dirty="0">
                <a:solidFill>
                  <a:prstClr val="black">
                    <a:lumMod val="65000"/>
                    <a:lumOff val="35000"/>
                  </a:prstClr>
                </a:solidFill>
              </a:rPr>
              <a:t> al </a:t>
            </a:r>
            <a:r>
              <a:rPr lang="it-IT" sz="2000" dirty="0">
                <a:solidFill>
                  <a:srgbClr val="FF0000"/>
                </a:solidFill>
              </a:rPr>
              <a:t>Piano delle Prestazioni dirigenziali ed al Codice di comportamento dei dipendenti pubblici, </a:t>
            </a:r>
            <a:r>
              <a:rPr lang="it-IT" sz="2000" dirty="0" smtClean="0">
                <a:solidFill>
                  <a:prstClr val="black">
                    <a:lumMod val="65000"/>
                    <a:lumOff val="35000"/>
                  </a:prstClr>
                </a:solidFill>
              </a:rPr>
              <a:t>rappresentano </a:t>
            </a:r>
            <a:r>
              <a:rPr lang="it-IT" sz="2000" dirty="0">
                <a:solidFill>
                  <a:prstClr val="black">
                    <a:lumMod val="65000"/>
                    <a:lumOff val="35000"/>
                  </a:prstClr>
                </a:solidFill>
              </a:rPr>
              <a:t>presidi della legalità e del buon andamento dell’azione amministrativa.</a:t>
            </a:r>
          </a:p>
          <a:p>
            <a:pPr marL="0" lvl="0" indent="0" algn="just">
              <a:buNone/>
            </a:pPr>
            <a:r>
              <a:rPr lang="it-IT" sz="2000" dirty="0">
                <a:solidFill>
                  <a:prstClr val="black"/>
                </a:solidFill>
              </a:rPr>
              <a:t>Ai sensi dell’art. 1, comma 2-bis, della Legge n. 190/2012 il Piano Nazionale Anticorruzione </a:t>
            </a:r>
            <a:r>
              <a:rPr lang="it-IT" sz="2000" u="sng" dirty="0">
                <a:solidFill>
                  <a:srgbClr val="00B050"/>
                </a:solidFill>
              </a:rPr>
              <a:t>ha la durata triennale ed è aggiornato annualmente</a:t>
            </a:r>
            <a:r>
              <a:rPr lang="it-IT" sz="2000" dirty="0">
                <a:solidFill>
                  <a:srgbClr val="00B050"/>
                </a:solidFill>
              </a:rPr>
              <a:t>. </a:t>
            </a:r>
            <a:r>
              <a:rPr lang="it-IT" sz="2000" dirty="0">
                <a:solidFill>
                  <a:prstClr val="black"/>
                </a:solidFill>
              </a:rPr>
              <a:t>Esso costituisce atto di indirizzo per le P.A. ai fini dell’adozione dei propri Piani Triennali di Prevenzione della Corruzione. Esso, </a:t>
            </a:r>
            <a:r>
              <a:rPr lang="it-IT" sz="2000" dirty="0" smtClean="0">
                <a:solidFill>
                  <a:prstClr val="black"/>
                </a:solidFill>
              </a:rPr>
              <a:t>inoltre, individua </a:t>
            </a:r>
            <a:r>
              <a:rPr lang="it-IT" sz="2000" dirty="0">
                <a:solidFill>
                  <a:prstClr val="black"/>
                </a:solidFill>
              </a:rPr>
              <a:t>i principali rischi di </a:t>
            </a:r>
            <a:r>
              <a:rPr lang="it-IT" sz="2000" dirty="0" smtClean="0">
                <a:solidFill>
                  <a:prstClr val="black"/>
                </a:solidFill>
              </a:rPr>
              <a:t>corruzione, </a:t>
            </a:r>
            <a:r>
              <a:rPr lang="it-IT" sz="2000" dirty="0">
                <a:solidFill>
                  <a:prstClr val="black"/>
                </a:solidFill>
              </a:rPr>
              <a:t>i relativi rimedi e contiene l’indicazione di obiettivi, tempi e modalità di adozione e attuazione delle misure di contrasto alla corruzione.</a:t>
            </a:r>
            <a:endParaRPr lang="it-IT" sz="2000" u="sng" dirty="0">
              <a:solidFill>
                <a:srgbClr val="00B050"/>
              </a:solidFill>
            </a:endParaRPr>
          </a:p>
          <a:p>
            <a:pPr marL="0" lvl="0" indent="0" algn="just">
              <a:buNone/>
            </a:pPr>
            <a:r>
              <a:rPr lang="it-IT" dirty="0">
                <a:solidFill>
                  <a:srgbClr val="0000FF"/>
                </a:solidFill>
              </a:rPr>
              <a:t>Il precedente Piano Triennale della Prevenzione della Corruzione </a:t>
            </a:r>
            <a:r>
              <a:rPr lang="it-IT" dirty="0" smtClean="0">
                <a:solidFill>
                  <a:srgbClr val="0000FF"/>
                </a:solidFill>
              </a:rPr>
              <a:t>2017/2019, </a:t>
            </a:r>
            <a:r>
              <a:rPr lang="it-IT" dirty="0">
                <a:solidFill>
                  <a:srgbClr val="0000FF"/>
                </a:solidFill>
              </a:rPr>
              <a:t>comprensivo del PTTI </a:t>
            </a:r>
            <a:r>
              <a:rPr lang="it-IT" dirty="0" smtClean="0">
                <a:solidFill>
                  <a:srgbClr val="0000FF"/>
                </a:solidFill>
              </a:rPr>
              <a:t>2017/2019 (nella Sezione II), </a:t>
            </a:r>
            <a:r>
              <a:rPr lang="it-IT" dirty="0">
                <a:solidFill>
                  <a:srgbClr val="0000FF"/>
                </a:solidFill>
              </a:rPr>
              <a:t>è stato approvato con DGR n. </a:t>
            </a:r>
            <a:r>
              <a:rPr lang="it-IT" dirty="0" smtClean="0">
                <a:solidFill>
                  <a:srgbClr val="0000FF"/>
                </a:solidFill>
              </a:rPr>
              <a:t>115 </a:t>
            </a:r>
            <a:r>
              <a:rPr lang="it-IT" dirty="0">
                <a:solidFill>
                  <a:srgbClr val="0000FF"/>
                </a:solidFill>
              </a:rPr>
              <a:t>del </a:t>
            </a:r>
            <a:r>
              <a:rPr lang="it-IT" dirty="0" smtClean="0">
                <a:solidFill>
                  <a:srgbClr val="0000FF"/>
                </a:solidFill>
              </a:rPr>
              <a:t>21 marzo 2017.</a:t>
            </a:r>
            <a:endParaRPr lang="it-IT" dirty="0">
              <a:solidFill>
                <a:srgbClr val="0000FF"/>
              </a:solidFill>
            </a:endParaRPr>
          </a:p>
          <a:p>
            <a:pPr marL="0" lvl="0" indent="0" algn="just">
              <a:buNone/>
            </a:pPr>
            <a:r>
              <a:rPr lang="it-IT" sz="2000" b="1" dirty="0">
                <a:solidFill>
                  <a:srgbClr val="FF0000"/>
                </a:solidFill>
              </a:rPr>
              <a:t>Il Piano Triennale della Prevenzione della Corruzione e per la Trasparenza </a:t>
            </a:r>
            <a:r>
              <a:rPr lang="it-IT" sz="2000" b="1" dirty="0" smtClean="0">
                <a:solidFill>
                  <a:srgbClr val="FF0000"/>
                </a:solidFill>
              </a:rPr>
              <a:t>(</a:t>
            </a:r>
            <a:r>
              <a:rPr lang="it-IT" sz="2000" b="1" dirty="0">
                <a:solidFill>
                  <a:srgbClr val="FF0000"/>
                </a:solidFill>
              </a:rPr>
              <a:t>PTPCT) </a:t>
            </a:r>
            <a:r>
              <a:rPr lang="it-IT" sz="2000" b="1" dirty="0" smtClean="0">
                <a:solidFill>
                  <a:srgbClr val="FF0000"/>
                </a:solidFill>
              </a:rPr>
              <a:t>2018/2020 </a:t>
            </a:r>
            <a:r>
              <a:rPr lang="it-IT" sz="2000" b="1" dirty="0">
                <a:solidFill>
                  <a:srgbClr val="FF0000"/>
                </a:solidFill>
              </a:rPr>
              <a:t>è stato approvato con DGR n. </a:t>
            </a:r>
            <a:r>
              <a:rPr lang="it-IT" sz="2000" b="1" dirty="0" smtClean="0">
                <a:solidFill>
                  <a:srgbClr val="FF0000"/>
                </a:solidFill>
              </a:rPr>
              <a:t>86 </a:t>
            </a:r>
            <a:r>
              <a:rPr lang="it-IT" sz="2000" b="1" dirty="0">
                <a:solidFill>
                  <a:srgbClr val="FF0000"/>
                </a:solidFill>
              </a:rPr>
              <a:t>del </a:t>
            </a:r>
            <a:r>
              <a:rPr lang="it-IT" sz="2000" b="1" dirty="0" smtClean="0">
                <a:solidFill>
                  <a:srgbClr val="FF0000"/>
                </a:solidFill>
              </a:rPr>
              <a:t>20 febbraio 2018. </a:t>
            </a:r>
            <a:r>
              <a:rPr lang="it-IT" sz="2000" dirty="0">
                <a:solidFill>
                  <a:schemeClr val="tx1"/>
                </a:solidFill>
              </a:rPr>
              <a:t>(</a:t>
            </a:r>
            <a:r>
              <a:rPr lang="it-IT" sz="2000" dirty="0" smtClean="0">
                <a:solidFill>
                  <a:schemeClr val="tx1"/>
                </a:solidFill>
              </a:rPr>
              <a:t>Pubblicato nel sito istituzionale, sez. A.T. – Altri contenuti – prevenzione corruzione).</a:t>
            </a:r>
            <a:endParaRPr lang="it-IT" sz="2000" dirty="0">
              <a:solidFill>
                <a:schemeClr val="tx1"/>
              </a:solidFill>
            </a:endParaRPr>
          </a:p>
          <a:p>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10</a:t>
            </a:fld>
            <a:endParaRPr lang="en-US" dirty="0"/>
          </a:p>
        </p:txBody>
      </p:sp>
    </p:spTree>
    <p:extLst>
      <p:ext uri="{BB962C8B-B14F-4D97-AF65-F5344CB8AC3E}">
        <p14:creationId xmlns:p14="http://schemas.microsoft.com/office/powerpoint/2010/main" val="100064168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430868" y="185351"/>
            <a:ext cx="10439399" cy="539579"/>
          </a:xfrm>
        </p:spPr>
        <p:txBody>
          <a:bodyPr>
            <a:normAutofit lnSpcReduction="10000"/>
          </a:bodyPr>
          <a:lstStyle/>
          <a:p>
            <a:pPr marL="0" indent="0" algn="ctr">
              <a:buNone/>
            </a:pPr>
            <a:r>
              <a:rPr lang="it-IT" sz="3200" b="1" dirty="0" smtClean="0">
                <a:solidFill>
                  <a:srgbClr val="C00000"/>
                </a:solidFill>
              </a:rPr>
              <a:t>2.</a:t>
            </a:r>
            <a:r>
              <a:rPr lang="it-IT" sz="3200" dirty="0" smtClean="0">
                <a:solidFill>
                  <a:srgbClr val="C00000"/>
                </a:solidFill>
              </a:rPr>
              <a:t> </a:t>
            </a:r>
            <a:r>
              <a:rPr lang="it-IT" sz="3200" b="1" dirty="0" smtClean="0">
                <a:solidFill>
                  <a:srgbClr val="0000FF"/>
                </a:solidFill>
              </a:rPr>
              <a:t>PROCESSO DI ELABORAZIONE DEL PTPC 2018-2020</a:t>
            </a:r>
            <a:endParaRPr lang="it-IT" sz="3200" b="1" dirty="0">
              <a:solidFill>
                <a:srgbClr val="0000FF"/>
              </a:solidFill>
            </a:endParaRP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11</a:t>
            </a:fld>
            <a:endParaRPr lang="en-US" dirty="0"/>
          </a:p>
        </p:txBody>
      </p:sp>
      <p:sp>
        <p:nvSpPr>
          <p:cNvPr id="7" name="CasellaDiTesto 6"/>
          <p:cNvSpPr txBox="1"/>
          <p:nvPr/>
        </p:nvSpPr>
        <p:spPr>
          <a:xfrm>
            <a:off x="774357" y="1152525"/>
            <a:ext cx="11030465" cy="5386090"/>
          </a:xfrm>
          <a:prstGeom prst="rect">
            <a:avLst/>
          </a:prstGeom>
          <a:noFill/>
        </p:spPr>
        <p:txBody>
          <a:bodyPr wrap="square" rtlCol="0">
            <a:spAutoFit/>
          </a:bodyPr>
          <a:lstStyle/>
          <a:p>
            <a:pPr algn="just"/>
            <a:r>
              <a:rPr lang="it-IT" sz="1600" dirty="0" smtClean="0"/>
              <a:t>Anche </a:t>
            </a:r>
            <a:r>
              <a:rPr lang="it-IT" sz="1600" dirty="0"/>
              <a:t>nella predisposizione del </a:t>
            </a:r>
            <a:r>
              <a:rPr lang="it-IT" sz="1600" dirty="0" smtClean="0"/>
              <a:t>PTPCT 2018-2020 sono stati seguiti gli indirizzi dettati con </a:t>
            </a:r>
            <a:r>
              <a:rPr lang="it-IT" sz="1600" dirty="0"/>
              <a:t>la </a:t>
            </a:r>
            <a:r>
              <a:rPr lang="it-IT" sz="1600" b="1" dirty="0" smtClean="0">
                <a:solidFill>
                  <a:srgbClr val="FF0000"/>
                </a:solidFill>
              </a:rPr>
              <a:t>DGR n</a:t>
            </a:r>
            <a:r>
              <a:rPr lang="it-IT" sz="1600" b="1" dirty="0">
                <a:solidFill>
                  <a:srgbClr val="FF0000"/>
                </a:solidFill>
              </a:rPr>
              <a:t>. 200 del 30/03/2016 </a:t>
            </a:r>
            <a:r>
              <a:rPr lang="it-IT" sz="1600" dirty="0" smtClean="0"/>
              <a:t>in </a:t>
            </a:r>
            <a:r>
              <a:rPr lang="it-IT" sz="1600" dirty="0"/>
              <a:t>materia di Prevenzione della </a:t>
            </a:r>
            <a:r>
              <a:rPr lang="it-IT" sz="1600" dirty="0" smtClean="0"/>
              <a:t>Corruzione e della Trasparenza. Nel predetto provvedimento è </a:t>
            </a:r>
            <a:r>
              <a:rPr lang="it-IT" sz="1600" dirty="0"/>
              <a:t>stata costituita una </a:t>
            </a:r>
            <a:r>
              <a:rPr lang="it-IT" sz="1600" b="1" dirty="0">
                <a:solidFill>
                  <a:srgbClr val="FF0000"/>
                </a:solidFill>
              </a:rPr>
              <a:t>task force </a:t>
            </a:r>
            <a:r>
              <a:rPr lang="it-IT" sz="1600" u="sng" dirty="0"/>
              <a:t>per supportare il </a:t>
            </a:r>
            <a:r>
              <a:rPr lang="it-IT" sz="1600" u="sng" dirty="0" smtClean="0"/>
              <a:t>RPCT </a:t>
            </a:r>
            <a:r>
              <a:rPr lang="it-IT" sz="1600" u="sng" dirty="0"/>
              <a:t>nelle attività propedeutiche </a:t>
            </a:r>
            <a:r>
              <a:rPr lang="it-IT" sz="1600" u="sng" dirty="0" smtClean="0"/>
              <a:t>alla predisposizione del Piano</a:t>
            </a:r>
            <a:r>
              <a:rPr lang="it-IT" sz="1600" dirty="0" smtClean="0"/>
              <a:t>, al fine di assicurare </a:t>
            </a:r>
            <a:r>
              <a:rPr lang="it-IT" sz="1600" dirty="0"/>
              <a:t>una esaustiva ricognizione e valutazione dei processi esposti a maggior rischio corruttivo</a:t>
            </a:r>
            <a:r>
              <a:rPr lang="it-IT" sz="1600" dirty="0" smtClean="0"/>
              <a:t>. </a:t>
            </a:r>
            <a:r>
              <a:rPr lang="it-IT" sz="1600" dirty="0"/>
              <a:t>Nella composizione della task force sono stati individuati i referenti e i titolari degli uffici di supporto di ciascun Dipartimento anche al fine di assicurare il coinvolgimento di tutti i Direttori, Dirigenti e i Responsabili di Ufficio. Per alcuni Dipartimenti </a:t>
            </a:r>
            <a:r>
              <a:rPr lang="it-IT" sz="1600" u="sng" dirty="0"/>
              <a:t>detti componenti sono stati aggiornati a seguito di formale </a:t>
            </a:r>
            <a:r>
              <a:rPr lang="it-IT" sz="1600" u="sng" dirty="0" smtClean="0"/>
              <a:t>comunicazione della </a:t>
            </a:r>
            <a:r>
              <a:rPr lang="it-IT" sz="1600" u="sng" dirty="0"/>
              <a:t>struttura di appartenenza.</a:t>
            </a:r>
          </a:p>
          <a:p>
            <a:r>
              <a:rPr lang="it-IT" dirty="0" smtClean="0"/>
              <a:t>In </a:t>
            </a:r>
            <a:r>
              <a:rPr lang="it-IT" dirty="0"/>
              <a:t>attuazione della DGR n. 200 del </a:t>
            </a:r>
            <a:r>
              <a:rPr lang="it-IT" dirty="0" smtClean="0"/>
              <a:t>30/03/2016 e tenuto conto del PNA, delle linee guida ANAC, il RPCT,</a:t>
            </a:r>
            <a:r>
              <a:rPr lang="it-IT" dirty="0"/>
              <a:t> </a:t>
            </a:r>
            <a:r>
              <a:rPr lang="it-IT" u="sng" dirty="0" smtClean="0"/>
              <a:t>al </a:t>
            </a:r>
            <a:r>
              <a:rPr lang="it-IT" u="sng" dirty="0"/>
              <a:t>fine di permettere la puntuale ricognizione dei </a:t>
            </a:r>
            <a:r>
              <a:rPr lang="it-IT" u="sng" dirty="0" smtClean="0"/>
              <a:t>processi da inserire nell’Allegato B al Piano 2018/2020</a:t>
            </a:r>
            <a:r>
              <a:rPr lang="it-IT" dirty="0" smtClean="0"/>
              <a:t>, </a:t>
            </a:r>
            <a:r>
              <a:rPr lang="it-IT" dirty="0"/>
              <a:t>con nota n. </a:t>
            </a:r>
            <a:r>
              <a:rPr lang="it-IT" dirty="0" smtClean="0"/>
              <a:t>0247836/17 </a:t>
            </a:r>
            <a:r>
              <a:rPr lang="it-IT" dirty="0"/>
              <a:t>del </a:t>
            </a:r>
            <a:r>
              <a:rPr lang="it-IT" dirty="0" smtClean="0"/>
              <a:t>27/09/2017, </a:t>
            </a:r>
            <a:r>
              <a:rPr lang="it-IT" dirty="0"/>
              <a:t>ha chiesto a tutti i Dipartimenti/Servizi autonomi, agli uffici di supporto dei medesimi ed ai componenti la </a:t>
            </a:r>
            <a:r>
              <a:rPr lang="it-IT" dirty="0" smtClean="0"/>
              <a:t>suddetta task force </a:t>
            </a:r>
            <a:r>
              <a:rPr lang="it-IT" dirty="0"/>
              <a:t>di comunicare con urgenza:</a:t>
            </a:r>
          </a:p>
          <a:p>
            <a:pPr marL="342900" lvl="0" indent="-342900">
              <a:buFont typeface="+mj-lt"/>
              <a:buAutoNum type="alphaLcParenR"/>
            </a:pPr>
            <a:r>
              <a:rPr lang="it-IT" b="1" dirty="0">
                <a:solidFill>
                  <a:srgbClr val="0000FF"/>
                </a:solidFill>
              </a:rPr>
              <a:t>eventuali </a:t>
            </a:r>
            <a:r>
              <a:rPr lang="it-IT" b="1" i="1" dirty="0">
                <a:solidFill>
                  <a:srgbClr val="0000FF"/>
                </a:solidFill>
              </a:rPr>
              <a:t>nuovi processi</a:t>
            </a:r>
            <a:r>
              <a:rPr lang="it-IT" dirty="0"/>
              <a:t>, </a:t>
            </a:r>
            <a:r>
              <a:rPr lang="it-IT" u="sng" dirty="0"/>
              <a:t>non compresi nell’Allegato B </a:t>
            </a:r>
            <a:r>
              <a:rPr lang="it-IT" u="sng" dirty="0" smtClean="0"/>
              <a:t>del </a:t>
            </a:r>
            <a:r>
              <a:rPr lang="it-IT" u="sng" dirty="0"/>
              <a:t>PTPC </a:t>
            </a:r>
            <a:r>
              <a:rPr lang="it-IT" u="sng" dirty="0" smtClean="0"/>
              <a:t>2017/2019</a:t>
            </a:r>
            <a:r>
              <a:rPr lang="it-IT" dirty="0" smtClean="0"/>
              <a:t>, </a:t>
            </a:r>
            <a:r>
              <a:rPr lang="it-IT" dirty="0"/>
              <a:t>al fine di poterli sottoporre ad analisi e valutazione dei rischi di corruzione</a:t>
            </a:r>
            <a:r>
              <a:rPr lang="it-IT" dirty="0" smtClean="0"/>
              <a:t>;</a:t>
            </a:r>
          </a:p>
          <a:p>
            <a:pPr marL="342900" lvl="0" indent="-342900">
              <a:buFont typeface="+mj-lt"/>
              <a:buAutoNum type="alphaLcParenR"/>
            </a:pPr>
            <a:r>
              <a:rPr lang="it-IT" b="1" dirty="0" smtClean="0">
                <a:solidFill>
                  <a:srgbClr val="0000FF"/>
                </a:solidFill>
              </a:rPr>
              <a:t>eventuali </a:t>
            </a:r>
            <a:r>
              <a:rPr lang="it-IT" b="1" dirty="0">
                <a:solidFill>
                  <a:srgbClr val="0000FF"/>
                </a:solidFill>
              </a:rPr>
              <a:t>processi, </a:t>
            </a:r>
            <a:r>
              <a:rPr lang="it-IT" dirty="0"/>
              <a:t>attualmente </a:t>
            </a:r>
            <a:r>
              <a:rPr lang="it-IT" u="sng" dirty="0"/>
              <a:t>compresi nell’Allegato B al PTPC 2016/2018</a:t>
            </a:r>
            <a:r>
              <a:rPr lang="it-IT" dirty="0"/>
              <a:t>, </a:t>
            </a:r>
            <a:r>
              <a:rPr lang="it-IT" b="1" u="sng" dirty="0"/>
              <a:t>che sono stati definitivamente conclusi nel </a:t>
            </a:r>
            <a:r>
              <a:rPr lang="it-IT" b="1" u="sng" dirty="0" smtClean="0"/>
              <a:t>2017 </a:t>
            </a:r>
            <a:r>
              <a:rPr lang="it-IT" b="1" u="sng" dirty="0"/>
              <a:t>e ritenuti non più applicabili negli anni successivi</a:t>
            </a:r>
            <a:r>
              <a:rPr lang="it-IT" b="1" dirty="0" smtClean="0"/>
              <a:t>;</a:t>
            </a:r>
          </a:p>
          <a:p>
            <a:pPr marL="342900" lvl="0" indent="-342900">
              <a:buFont typeface="+mj-lt"/>
              <a:buAutoNum type="alphaLcParenR"/>
            </a:pPr>
            <a:r>
              <a:rPr lang="it-IT" b="1" dirty="0" smtClean="0">
                <a:solidFill>
                  <a:srgbClr val="0000FF"/>
                </a:solidFill>
              </a:rPr>
              <a:t>eventuali </a:t>
            </a:r>
            <a:r>
              <a:rPr lang="it-IT" b="1" dirty="0">
                <a:solidFill>
                  <a:srgbClr val="0000FF"/>
                </a:solidFill>
              </a:rPr>
              <a:t>aggiornamenti</a:t>
            </a:r>
            <a:r>
              <a:rPr lang="it-IT" dirty="0"/>
              <a:t>, modifiche ed integrazioni che possono razionalizzare sia gli eventi rischiosi correlati, sia le misure esistenti, generali e specifiche attualmente indicati nel richiamato Allegato B</a:t>
            </a:r>
            <a:r>
              <a:rPr lang="it-IT" dirty="0" smtClean="0"/>
              <a:t>.</a:t>
            </a:r>
            <a:endParaRPr lang="it-IT" dirty="0"/>
          </a:p>
        </p:txBody>
      </p:sp>
    </p:spTree>
    <p:extLst>
      <p:ext uri="{BB962C8B-B14F-4D97-AF65-F5344CB8AC3E}">
        <p14:creationId xmlns:p14="http://schemas.microsoft.com/office/powerpoint/2010/main" val="876522611"/>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anim calcmode="lin" valueType="num">
                                      <p:cBhvr>
                                        <p:cTn id="8" dur="2000" fill="hold"/>
                                        <p:tgtEl>
                                          <p:spTgt spid="7"/>
                                        </p:tgtEl>
                                        <p:attrNameLst>
                                          <p:attrName>ppt_x</p:attrName>
                                        </p:attrNameLst>
                                      </p:cBhvr>
                                      <p:tavLst>
                                        <p:tav tm="0">
                                          <p:val>
                                            <p:strVal val="#ppt_x"/>
                                          </p:val>
                                        </p:tav>
                                        <p:tav tm="100000">
                                          <p:val>
                                            <p:strVal val="#ppt_x"/>
                                          </p:val>
                                        </p:tav>
                                      </p:tavLst>
                                    </p:anim>
                                    <p:anim calcmode="lin" valueType="num">
                                      <p:cBhvr>
                                        <p:cTn id="9" dur="2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12</a:t>
            </a:fld>
            <a:endParaRPr lang="en-US" dirty="0"/>
          </a:p>
        </p:txBody>
      </p:sp>
      <p:sp>
        <p:nvSpPr>
          <p:cNvPr id="7" name="CasellaDiTesto 6"/>
          <p:cNvSpPr txBox="1"/>
          <p:nvPr/>
        </p:nvSpPr>
        <p:spPr>
          <a:xfrm>
            <a:off x="1647712" y="447589"/>
            <a:ext cx="10114277" cy="5909310"/>
          </a:xfrm>
          <a:prstGeom prst="rect">
            <a:avLst/>
          </a:prstGeom>
          <a:noFill/>
        </p:spPr>
        <p:txBody>
          <a:bodyPr wrap="square" rtlCol="0">
            <a:spAutoFit/>
          </a:bodyPr>
          <a:lstStyle/>
          <a:p>
            <a:pPr algn="just"/>
            <a:endParaRPr lang="it-IT" dirty="0" smtClean="0"/>
          </a:p>
          <a:p>
            <a:r>
              <a:rPr lang="it-IT" dirty="0" smtClean="0"/>
              <a:t>Il </a:t>
            </a:r>
            <a:r>
              <a:rPr lang="it-IT" dirty="0"/>
              <a:t>tutto elaborando </a:t>
            </a:r>
            <a:r>
              <a:rPr lang="it-IT" dirty="0" smtClean="0"/>
              <a:t>format </a:t>
            </a:r>
            <a:r>
              <a:rPr lang="it-IT" dirty="0"/>
              <a:t>appositamente </a:t>
            </a:r>
            <a:r>
              <a:rPr lang="it-IT" dirty="0" smtClean="0"/>
              <a:t>predisposti. Nello specifico:</a:t>
            </a:r>
          </a:p>
          <a:p>
            <a:r>
              <a:rPr lang="it-IT" dirty="0" smtClean="0"/>
              <a:t>- Il format per «</a:t>
            </a:r>
            <a:r>
              <a:rPr lang="it-IT" sz="1600" dirty="0" smtClean="0">
                <a:solidFill>
                  <a:srgbClr val="0000FF"/>
                </a:solidFill>
              </a:rPr>
              <a:t>AGGIORNAMENTO DEI PROCESSI</a:t>
            </a:r>
            <a:r>
              <a:rPr lang="it-IT" dirty="0" smtClean="0"/>
              <a:t>» contenente </a:t>
            </a:r>
            <a:r>
              <a:rPr lang="it-IT" dirty="0"/>
              <a:t>le aree, i processi, gli eventi rischiosi correlati, le misure esistenti e le misure generali o specifiche da </a:t>
            </a:r>
            <a:r>
              <a:rPr lang="it-IT" dirty="0" smtClean="0"/>
              <a:t>attuare e i relativi tempi di realizzazione;</a:t>
            </a:r>
          </a:p>
          <a:p>
            <a:r>
              <a:rPr lang="it-IT" dirty="0" smtClean="0"/>
              <a:t>- il format relativo al «</a:t>
            </a:r>
            <a:r>
              <a:rPr lang="it-IT" sz="1600" dirty="0" smtClean="0">
                <a:solidFill>
                  <a:srgbClr val="0000FF"/>
                </a:solidFill>
              </a:rPr>
              <a:t>QUESTIONARIO PER L’ANALISI E VALUTAZIONE DEI NUOVI PROCESSI</a:t>
            </a:r>
            <a:r>
              <a:rPr lang="it-IT" dirty="0" smtClean="0"/>
              <a:t>»;</a:t>
            </a:r>
          </a:p>
          <a:p>
            <a:r>
              <a:rPr lang="it-IT" dirty="0" smtClean="0"/>
              <a:t>- </a:t>
            </a:r>
            <a:r>
              <a:rPr lang="it-IT" dirty="0"/>
              <a:t>il format relativo al «</a:t>
            </a:r>
            <a:r>
              <a:rPr lang="it-IT" sz="1600" dirty="0">
                <a:solidFill>
                  <a:srgbClr val="0000FF"/>
                </a:solidFill>
              </a:rPr>
              <a:t>QUESTIONARIO PER </a:t>
            </a:r>
            <a:r>
              <a:rPr lang="it-IT" sz="1600" dirty="0" smtClean="0">
                <a:solidFill>
                  <a:srgbClr val="0000FF"/>
                </a:solidFill>
              </a:rPr>
              <a:t>L’INDIVIDUAZIONE DEI CORRELATI RISCHI SPECIFICI</a:t>
            </a:r>
            <a:r>
              <a:rPr lang="it-IT" dirty="0" smtClean="0">
                <a:solidFill>
                  <a:srgbClr val="0000FF"/>
                </a:solidFill>
              </a:rPr>
              <a:t>».</a:t>
            </a:r>
            <a:r>
              <a:rPr lang="it-IT" u="sng" dirty="0" smtClean="0">
                <a:solidFill>
                  <a:srgbClr val="0000FF"/>
                </a:solidFill>
              </a:rPr>
              <a:t> </a:t>
            </a:r>
            <a:endParaRPr lang="it-IT" dirty="0" smtClean="0">
              <a:solidFill>
                <a:srgbClr val="0000FF"/>
              </a:solidFill>
            </a:endParaRPr>
          </a:p>
          <a:p>
            <a:endParaRPr lang="it-IT" dirty="0" smtClean="0"/>
          </a:p>
          <a:p>
            <a:r>
              <a:rPr lang="it-IT" dirty="0" smtClean="0"/>
              <a:t>Nella predetta nota si è chiesto, infine, </a:t>
            </a:r>
            <a:r>
              <a:rPr lang="it-IT" dirty="0"/>
              <a:t>di </a:t>
            </a:r>
            <a:r>
              <a:rPr lang="it-IT" b="1" dirty="0"/>
              <a:t>fornire riscontro </a:t>
            </a:r>
            <a:r>
              <a:rPr lang="it-IT" b="1" dirty="0" smtClean="0"/>
              <a:t>anche </a:t>
            </a:r>
            <a:r>
              <a:rPr lang="it-IT" b="1" dirty="0"/>
              <a:t>se negativo </a:t>
            </a:r>
            <a:r>
              <a:rPr lang="it-IT" dirty="0"/>
              <a:t>(nel caso in cui non ricorrono i punti indicati nelle suddette lettere a), b) e c), </a:t>
            </a:r>
            <a:r>
              <a:rPr lang="it-IT" u="sng" dirty="0"/>
              <a:t>significando che i soggetti inadempienti saranno segnalati all'Organismo Individuale di Valutazione (OIV)</a:t>
            </a:r>
            <a:r>
              <a:rPr lang="it-IT" dirty="0"/>
              <a:t>.</a:t>
            </a:r>
          </a:p>
          <a:p>
            <a:endParaRPr lang="it-IT" dirty="0" smtClean="0"/>
          </a:p>
          <a:p>
            <a:r>
              <a:rPr lang="it-IT" dirty="0" smtClean="0"/>
              <a:t>Ai </a:t>
            </a:r>
            <a:r>
              <a:rPr lang="it-IT" dirty="0"/>
              <a:t>fini della valutazione dei processi e degli eventi rischiosi correlati è stato applicato il modello di cui alla </a:t>
            </a:r>
            <a:r>
              <a:rPr lang="it-IT" b="1" dirty="0"/>
              <a:t>DGR n. 863 del 25/11/2013 </a:t>
            </a:r>
            <a:r>
              <a:rPr lang="it-IT" dirty="0"/>
              <a:t>recante “Predisposizione del PTPC 2013-2016, di cui alla L. n. 190/2012 </a:t>
            </a:r>
            <a:r>
              <a:rPr lang="it-IT" i="1" dirty="0"/>
              <a:t>(Disposizioni per la prevenzione e la repressione della corruzione e dell’illegalità nella pubblica amministrazione)</a:t>
            </a:r>
            <a:r>
              <a:rPr lang="it-IT" dirty="0"/>
              <a:t>. </a:t>
            </a:r>
            <a:r>
              <a:rPr lang="it-IT" b="1" dirty="0" smtClean="0"/>
              <a:t>Approvazione del modello base per la mappatura dei processi, la valutazione dei rischi di corruzione </a:t>
            </a:r>
            <a:r>
              <a:rPr lang="it-IT" dirty="0" smtClean="0"/>
              <a:t>e </a:t>
            </a:r>
            <a:r>
              <a:rPr lang="it-IT" dirty="0"/>
              <a:t>la definizione delle conseguenti misure…omissis…). Detto modello, attraverso le </a:t>
            </a:r>
            <a:r>
              <a:rPr lang="it-IT" dirty="0" smtClean="0"/>
              <a:t>matrici </a:t>
            </a:r>
            <a:r>
              <a:rPr lang="it-IT" dirty="0"/>
              <a:t>predefinite, individua i seguenti livelli di rischio: livello basso (colore </a:t>
            </a:r>
            <a:r>
              <a:rPr lang="it-IT" b="1" dirty="0">
                <a:solidFill>
                  <a:srgbClr val="009442"/>
                </a:solidFill>
              </a:rPr>
              <a:t>verde</a:t>
            </a:r>
            <a:r>
              <a:rPr lang="it-IT" dirty="0"/>
              <a:t>); livello medio (colore </a:t>
            </a:r>
            <a:r>
              <a:rPr lang="it-IT" b="1" dirty="0">
                <a:solidFill>
                  <a:srgbClr val="FFC000"/>
                </a:solidFill>
              </a:rPr>
              <a:t>giallo</a:t>
            </a:r>
            <a:r>
              <a:rPr lang="it-IT" dirty="0"/>
              <a:t>) e livello alto (colore </a:t>
            </a:r>
            <a:r>
              <a:rPr lang="it-IT" b="1" dirty="0">
                <a:solidFill>
                  <a:srgbClr val="FF0000"/>
                </a:solidFill>
              </a:rPr>
              <a:t>rosso</a:t>
            </a:r>
            <a:r>
              <a:rPr lang="it-IT" dirty="0" smtClean="0"/>
              <a:t>). </a:t>
            </a:r>
            <a:endParaRPr lang="it-IT" dirty="0"/>
          </a:p>
          <a:p>
            <a:pPr algn="just"/>
            <a:endParaRPr lang="it-IT" dirty="0"/>
          </a:p>
        </p:txBody>
      </p:sp>
    </p:spTree>
    <p:extLst>
      <p:ext uri="{BB962C8B-B14F-4D97-AF65-F5344CB8AC3E}">
        <p14:creationId xmlns:p14="http://schemas.microsoft.com/office/powerpoint/2010/main" val="3051389581"/>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anim calcmode="lin" valueType="num">
                                      <p:cBhvr>
                                        <p:cTn id="8" dur="2000" fill="hold"/>
                                        <p:tgtEl>
                                          <p:spTgt spid="7"/>
                                        </p:tgtEl>
                                        <p:attrNameLst>
                                          <p:attrName>ppt_x</p:attrName>
                                        </p:attrNameLst>
                                      </p:cBhvr>
                                      <p:tavLst>
                                        <p:tav tm="0">
                                          <p:val>
                                            <p:strVal val="#ppt_x"/>
                                          </p:val>
                                        </p:tav>
                                        <p:tav tm="100000">
                                          <p:val>
                                            <p:strVal val="#ppt_x"/>
                                          </p:val>
                                        </p:tav>
                                      </p:tavLst>
                                    </p:anim>
                                    <p:anim calcmode="lin" valueType="num">
                                      <p:cBhvr>
                                        <p:cTn id="9" dur="2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03705" y="220132"/>
            <a:ext cx="9521507" cy="6448297"/>
          </a:xfrm>
        </p:spPr>
        <p:txBody>
          <a:bodyPr>
            <a:normAutofit fontScale="92500" lnSpcReduction="20000"/>
          </a:bodyPr>
          <a:lstStyle/>
          <a:p>
            <a:pPr algn="just"/>
            <a:endParaRPr lang="it-IT" sz="2100" dirty="0" smtClean="0"/>
          </a:p>
          <a:p>
            <a:pPr algn="just"/>
            <a:r>
              <a:rPr lang="it-IT" sz="2100" dirty="0" smtClean="0"/>
              <a:t>A </a:t>
            </a:r>
            <a:r>
              <a:rPr lang="it-IT" sz="2100" dirty="0"/>
              <a:t>seguito della suddetta ricognizione sono stati individuati complessivamente </a:t>
            </a:r>
            <a:r>
              <a:rPr lang="it-IT" sz="2100" b="1" dirty="0">
                <a:solidFill>
                  <a:srgbClr val="0070C0"/>
                </a:solidFill>
              </a:rPr>
              <a:t>n. </a:t>
            </a:r>
            <a:r>
              <a:rPr lang="it-IT" sz="2100" b="1" dirty="0" smtClean="0">
                <a:solidFill>
                  <a:srgbClr val="0070C0"/>
                </a:solidFill>
              </a:rPr>
              <a:t>118 </a:t>
            </a:r>
            <a:r>
              <a:rPr lang="it-IT" sz="2100" b="1" dirty="0">
                <a:solidFill>
                  <a:srgbClr val="0070C0"/>
                </a:solidFill>
              </a:rPr>
              <a:t>processi soggetti a maggior rischio di corruzione</a:t>
            </a:r>
            <a:r>
              <a:rPr lang="it-IT" sz="2100" dirty="0">
                <a:solidFill>
                  <a:srgbClr val="0070C0"/>
                </a:solidFill>
              </a:rPr>
              <a:t>,</a:t>
            </a:r>
            <a:r>
              <a:rPr lang="it-IT" sz="2100" dirty="0"/>
              <a:t> di cui </a:t>
            </a:r>
            <a:r>
              <a:rPr lang="it-IT" sz="2100" b="1" dirty="0">
                <a:solidFill>
                  <a:srgbClr val="0070C0"/>
                </a:solidFill>
              </a:rPr>
              <a:t>n. </a:t>
            </a:r>
            <a:r>
              <a:rPr lang="it-IT" sz="2100" b="1" dirty="0" smtClean="0">
                <a:solidFill>
                  <a:srgbClr val="0070C0"/>
                </a:solidFill>
              </a:rPr>
              <a:t>8 </a:t>
            </a:r>
            <a:r>
              <a:rPr lang="it-IT" sz="2100" b="1" dirty="0">
                <a:solidFill>
                  <a:srgbClr val="0070C0"/>
                </a:solidFill>
              </a:rPr>
              <a:t>nuovi processi </a:t>
            </a:r>
            <a:r>
              <a:rPr lang="it-IT" sz="2100" dirty="0"/>
              <a:t>rispetto a quelli già mappati nel precedente </a:t>
            </a:r>
            <a:r>
              <a:rPr lang="it-IT" sz="2100" dirty="0" smtClean="0"/>
              <a:t>PTPCT</a:t>
            </a:r>
            <a:r>
              <a:rPr lang="it-IT" sz="2100" b="1" dirty="0" smtClean="0">
                <a:solidFill>
                  <a:srgbClr val="0070C0"/>
                </a:solidFill>
              </a:rPr>
              <a:t>.</a:t>
            </a:r>
            <a:r>
              <a:rPr lang="it-IT" sz="2100" dirty="0" smtClean="0"/>
              <a:t> </a:t>
            </a:r>
            <a:r>
              <a:rPr lang="it-IT" sz="2100" dirty="0"/>
              <a:t>La specifica delle aree di rischio, dei processi individuati, delle strutture regionali competenti, dei rischi specifici correlati, dei livelli di </a:t>
            </a:r>
            <a:r>
              <a:rPr lang="it-IT" sz="2100" dirty="0" smtClean="0"/>
              <a:t>rischio (colore </a:t>
            </a:r>
            <a:r>
              <a:rPr lang="it-IT" sz="2100" b="1" dirty="0" smtClean="0">
                <a:solidFill>
                  <a:srgbClr val="FFC000"/>
                </a:solidFill>
              </a:rPr>
              <a:t>giallo</a:t>
            </a:r>
            <a:r>
              <a:rPr lang="it-IT" sz="2100" dirty="0" smtClean="0"/>
              <a:t> e </a:t>
            </a:r>
            <a:r>
              <a:rPr lang="it-IT" sz="2100" b="1" dirty="0" smtClean="0">
                <a:solidFill>
                  <a:srgbClr val="FF0000"/>
                </a:solidFill>
              </a:rPr>
              <a:t>rosso</a:t>
            </a:r>
            <a:r>
              <a:rPr lang="it-IT" sz="2100" dirty="0" smtClean="0"/>
              <a:t>) </a:t>
            </a:r>
            <a:r>
              <a:rPr lang="it-IT" sz="2100" dirty="0"/>
              <a:t>e delle relative misure di prevenzione della corruzione è riportata </a:t>
            </a:r>
            <a:r>
              <a:rPr lang="it-IT" sz="2100" u="sng" dirty="0">
                <a:solidFill>
                  <a:srgbClr val="0070C0"/>
                </a:solidFill>
              </a:rPr>
              <a:t>nell’Allegato B al </a:t>
            </a:r>
            <a:r>
              <a:rPr lang="it-IT" sz="2100" u="sng" dirty="0" smtClean="0">
                <a:solidFill>
                  <a:srgbClr val="0070C0"/>
                </a:solidFill>
              </a:rPr>
              <a:t>PTPCT 2018/2020 (che in seguito sarà illustrato unitamente agli altri allegati al Piano</a:t>
            </a:r>
            <a:r>
              <a:rPr lang="it-IT" sz="2100" dirty="0" smtClean="0">
                <a:solidFill>
                  <a:srgbClr val="0070C0"/>
                </a:solidFill>
              </a:rPr>
              <a:t>).</a:t>
            </a:r>
          </a:p>
          <a:p>
            <a:pPr algn="just"/>
            <a:endParaRPr lang="it-IT" sz="2100" dirty="0" smtClean="0">
              <a:solidFill>
                <a:srgbClr val="0070C0"/>
              </a:solidFill>
            </a:endParaRPr>
          </a:p>
          <a:p>
            <a:pPr algn="just">
              <a:lnSpc>
                <a:spcPct val="107000"/>
              </a:lnSpc>
              <a:spcAft>
                <a:spcPts val="800"/>
              </a:spcAft>
            </a:pPr>
            <a:r>
              <a:rPr lang="it-IT" dirty="0" smtClean="0"/>
              <a:t>Tutti </a:t>
            </a:r>
            <a:r>
              <a:rPr lang="it-IT" dirty="0"/>
              <a:t>i processi indicati dai Dipartimenti, oggetto di valutazione, sono stati collocati nei riquadri della </a:t>
            </a:r>
            <a:r>
              <a:rPr lang="it-IT" b="1" dirty="0" smtClean="0"/>
              <a:t>1^ </a:t>
            </a:r>
            <a:r>
              <a:rPr lang="it-IT" b="1" dirty="0"/>
              <a:t>matrice </a:t>
            </a:r>
            <a:r>
              <a:rPr lang="it-IT" dirty="0"/>
              <a:t>(Impatto/Probabilità) distinti in colore </a:t>
            </a:r>
            <a:r>
              <a:rPr lang="it-IT" dirty="0">
                <a:solidFill>
                  <a:srgbClr val="00B050"/>
                </a:solidFill>
              </a:rPr>
              <a:t>verde</a:t>
            </a:r>
            <a:r>
              <a:rPr lang="it-IT" dirty="0"/>
              <a:t>, </a:t>
            </a:r>
            <a:r>
              <a:rPr lang="it-IT" dirty="0">
                <a:solidFill>
                  <a:srgbClr val="FFC000"/>
                </a:solidFill>
              </a:rPr>
              <a:t>giallo</a:t>
            </a:r>
            <a:r>
              <a:rPr lang="it-IT" dirty="0"/>
              <a:t> e </a:t>
            </a:r>
            <a:r>
              <a:rPr lang="it-IT" dirty="0">
                <a:solidFill>
                  <a:srgbClr val="FF0000"/>
                </a:solidFill>
              </a:rPr>
              <a:t>rosso</a:t>
            </a:r>
            <a:r>
              <a:rPr lang="it-IT" dirty="0"/>
              <a:t> come indicato dal modello base di mappatura dei processi. Ai fini della valutazione dei correlati </a:t>
            </a:r>
            <a:r>
              <a:rPr lang="it-IT" dirty="0" smtClean="0"/>
              <a:t>rischi </a:t>
            </a:r>
            <a:r>
              <a:rPr lang="it-IT" dirty="0"/>
              <a:t>specifici </a:t>
            </a:r>
            <a:r>
              <a:rPr lang="it-IT" u="sng" dirty="0"/>
              <a:t>sono stati considerati solo i processi collocati nei riquadri rossi della 1^ matrice </a:t>
            </a:r>
            <a:r>
              <a:rPr lang="it-IT" dirty="0" smtClean="0"/>
              <a:t>(cioè quelli soggetti </a:t>
            </a:r>
            <a:r>
              <a:rPr lang="it-IT" dirty="0"/>
              <a:t>a maggior rischio di corruzione). Pertanto </a:t>
            </a:r>
            <a:r>
              <a:rPr lang="it-IT" b="1" dirty="0"/>
              <a:t>i rischi specifici associati a detti processi </a:t>
            </a:r>
            <a:r>
              <a:rPr lang="it-IT" dirty="0"/>
              <a:t>sono stati, a loro volta, collocati nei riquadri della </a:t>
            </a:r>
            <a:r>
              <a:rPr lang="it-IT" b="1" dirty="0"/>
              <a:t>2^ matrice </a:t>
            </a:r>
            <a:r>
              <a:rPr lang="it-IT" dirty="0"/>
              <a:t>(Probabilità/Impatto), distinti in </a:t>
            </a:r>
            <a:r>
              <a:rPr lang="it-IT" dirty="0">
                <a:solidFill>
                  <a:srgbClr val="BF8F00"/>
                </a:solidFill>
                <a:latin typeface="Times New Roman" panose="02020603050405020304" pitchFamily="18" charset="0"/>
                <a:ea typeface="Calibri" panose="020F0502020204030204" pitchFamily="34" charset="0"/>
                <a:cs typeface="Times New Roman" panose="02020603050405020304" pitchFamily="18" charset="0"/>
              </a:rPr>
              <a:t>colore giallo </a:t>
            </a:r>
            <a:r>
              <a:rPr lang="it-IT" u="sng" dirty="0">
                <a:latin typeface="Times New Roman" panose="02020603050405020304" pitchFamily="18" charset="0"/>
                <a:ea typeface="Calibri" panose="020F0502020204030204" pitchFamily="34" charset="0"/>
                <a:cs typeface="Times New Roman" panose="02020603050405020304" pitchFamily="18" charset="0"/>
              </a:rPr>
              <a:t>(livello medio) </a:t>
            </a:r>
            <a:r>
              <a:rPr lang="it-IT" dirty="0">
                <a:latin typeface="Times New Roman" panose="02020603050405020304" pitchFamily="18" charset="0"/>
                <a:ea typeface="Calibri" panose="020F0502020204030204" pitchFamily="34" charset="0"/>
                <a:cs typeface="Times New Roman" panose="02020603050405020304" pitchFamily="18" charset="0"/>
              </a:rPr>
              <a:t>o </a:t>
            </a:r>
            <a:r>
              <a:rPr lang="it-IT"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colore</a:t>
            </a:r>
            <a:r>
              <a:rPr lang="it-IT" dirty="0">
                <a:latin typeface="Times New Roman" panose="02020603050405020304" pitchFamily="18" charset="0"/>
                <a:ea typeface="Calibri" panose="020F0502020204030204" pitchFamily="34" charset="0"/>
                <a:cs typeface="Times New Roman" panose="02020603050405020304" pitchFamily="18" charset="0"/>
              </a:rPr>
              <a:t> </a:t>
            </a:r>
            <a:r>
              <a:rPr lang="it-IT"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rosso</a:t>
            </a:r>
            <a:r>
              <a:rPr lang="it-IT" dirty="0">
                <a:latin typeface="Times New Roman" panose="02020603050405020304" pitchFamily="18" charset="0"/>
                <a:ea typeface="Calibri" panose="020F0502020204030204" pitchFamily="34" charset="0"/>
                <a:cs typeface="Times New Roman" panose="02020603050405020304" pitchFamily="18" charset="0"/>
              </a:rPr>
              <a:t> </a:t>
            </a:r>
            <a:r>
              <a:rPr lang="it-IT" u="sng" dirty="0">
                <a:latin typeface="Times New Roman" panose="02020603050405020304" pitchFamily="18" charset="0"/>
                <a:ea typeface="Calibri" panose="020F0502020204030204" pitchFamily="34" charset="0"/>
                <a:cs typeface="Times New Roman" panose="02020603050405020304" pitchFamily="18" charset="0"/>
              </a:rPr>
              <a:t>(livello alto</a:t>
            </a:r>
            <a:r>
              <a:rPr lang="it-IT" u="sng" dirty="0" smtClean="0">
                <a:latin typeface="Times New Roman" panose="02020603050405020304" pitchFamily="18" charset="0"/>
                <a:ea typeface="Calibri" panose="020F0502020204030204" pitchFamily="34" charset="0"/>
                <a:cs typeface="Times New Roman" panose="02020603050405020304" pitchFamily="18" charset="0"/>
              </a:rPr>
              <a:t>) </a:t>
            </a:r>
            <a:r>
              <a:rPr lang="it-IT" dirty="0"/>
              <a:t>e quindi inseriti nell’Allegato B al Piano</a:t>
            </a:r>
            <a:r>
              <a:rPr lang="it-IT" dirty="0" smtClean="0"/>
              <a:t>.</a:t>
            </a:r>
          </a:p>
          <a:p>
            <a:pPr algn="just">
              <a:lnSpc>
                <a:spcPct val="107000"/>
              </a:lnSpc>
              <a:spcAft>
                <a:spcPts val="800"/>
              </a:spcAft>
            </a:pPr>
            <a:endParaRPr lang="it-IT" dirty="0"/>
          </a:p>
          <a:p>
            <a:pPr algn="just">
              <a:lnSpc>
                <a:spcPct val="107000"/>
              </a:lnSpc>
              <a:spcAft>
                <a:spcPts val="800"/>
              </a:spcAft>
            </a:pPr>
            <a:r>
              <a:rPr lang="it-IT" dirty="0"/>
              <a:t>I restanti nuovi processi, indicati dai Dipartimenti, che a seguito dell’analisi </a:t>
            </a:r>
            <a:r>
              <a:rPr lang="it-IT" u="sng" dirty="0"/>
              <a:t>non sono stati collocati nel riquadro rosso</a:t>
            </a:r>
            <a:r>
              <a:rPr lang="it-IT" dirty="0"/>
              <a:t> della 1^ matrice, </a:t>
            </a:r>
            <a:r>
              <a:rPr lang="it-IT" b="1" dirty="0"/>
              <a:t>non sono stati inclusi nel </a:t>
            </a:r>
            <a:r>
              <a:rPr lang="it-IT" b="1" dirty="0" smtClean="0"/>
              <a:t>Piano </a:t>
            </a:r>
            <a:r>
              <a:rPr lang="it-IT" u="sng" dirty="0"/>
              <a:t>in quanto a seguito delle operazioni di analisi e valutazione hanno registrato un livello di rischio basso</a:t>
            </a:r>
            <a:r>
              <a:rPr lang="it-IT" dirty="0"/>
              <a:t> </a:t>
            </a:r>
            <a:r>
              <a:rPr lang="it-IT" dirty="0">
                <a:latin typeface="Times New Roman" panose="02020603050405020304" pitchFamily="18" charset="0"/>
                <a:ea typeface="Calibri" panose="020F0502020204030204" pitchFamily="34" charset="0"/>
                <a:cs typeface="Times New Roman" panose="02020603050405020304" pitchFamily="18" charset="0"/>
              </a:rPr>
              <a:t>(</a:t>
            </a:r>
            <a:r>
              <a:rPr lang="it-IT"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colore verde</a:t>
            </a:r>
            <a:r>
              <a:rPr lang="it-IT" dirty="0" smtClean="0">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spcAft>
                <a:spcPts val="800"/>
              </a:spcAft>
              <a:buNone/>
            </a:pPr>
            <a:endParaRPr lang="it-IT" dirty="0">
              <a:latin typeface="Calibri" panose="020F0502020204030204" pitchFamily="34" charset="0"/>
              <a:ea typeface="Calibri" panose="020F0502020204030204" pitchFamily="34" charset="0"/>
              <a:cs typeface="Times New Roman" panose="02020603050405020304" pitchFamily="18" charset="0"/>
            </a:endParaRPr>
          </a:p>
          <a:p>
            <a:pPr algn="just"/>
            <a:endParaRPr lang="it-IT" u="sng" dirty="0" smtClean="0">
              <a:solidFill>
                <a:srgbClr val="0070C0"/>
              </a:solidFill>
            </a:endParaRPr>
          </a:p>
          <a:p>
            <a:pPr marL="0" indent="0" algn="just">
              <a:buNone/>
            </a:pPr>
            <a:endParaRPr lang="it-IT" u="sng" dirty="0"/>
          </a:p>
          <a:p>
            <a:pPr marL="0" indent="0">
              <a:buNone/>
            </a:pP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13</a:t>
            </a:fld>
            <a:endParaRPr lang="en-US" dirty="0"/>
          </a:p>
        </p:txBody>
      </p:sp>
    </p:spTree>
    <p:extLst>
      <p:ext uri="{BB962C8B-B14F-4D97-AF65-F5344CB8AC3E}">
        <p14:creationId xmlns:p14="http://schemas.microsoft.com/office/powerpoint/2010/main" val="308390445"/>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500"/>
                                        <p:tgtEl>
                                          <p:spTgt spid="3">
                                            <p:txEl>
                                              <p:pRg st="1" end="1"/>
                                            </p:txEl>
                                          </p:spTgt>
                                        </p:tgtEl>
                                      </p:cBhvr>
                                    </p:animEffect>
                                    <p:anim calcmode="lin" valueType="num">
                                      <p:cBhvr>
                                        <p:cTn id="8" dur="2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2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2500"/>
                            </p:stCondLst>
                            <p:childTnLst>
                              <p:par>
                                <p:cTn id="11" presetID="42" presetClass="entr" presetSubtype="0" fill="hold" grpId="0"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2500"/>
                                        <p:tgtEl>
                                          <p:spTgt spid="3">
                                            <p:txEl>
                                              <p:pRg st="3" end="3"/>
                                            </p:txEl>
                                          </p:spTgt>
                                        </p:tgtEl>
                                      </p:cBhvr>
                                    </p:animEffect>
                                    <p:anim calcmode="lin" valueType="num">
                                      <p:cBhvr>
                                        <p:cTn id="14" dur="2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5" dur="2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16" fill="hold">
                            <p:stCondLst>
                              <p:cond delay="5000"/>
                            </p:stCondLst>
                            <p:childTnLst>
                              <p:par>
                                <p:cTn id="17" presetID="42" presetClass="entr" presetSubtype="0" fill="hold" grpId="0" nodeType="after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2500"/>
                                        <p:tgtEl>
                                          <p:spTgt spid="3">
                                            <p:txEl>
                                              <p:pRg st="5" end="5"/>
                                            </p:txEl>
                                          </p:spTgt>
                                        </p:tgtEl>
                                      </p:cBhvr>
                                    </p:animEffect>
                                    <p:anim calcmode="lin" valueType="num">
                                      <p:cBhvr>
                                        <p:cTn id="20" dur="2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1" dur="2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69308" y="259492"/>
            <a:ext cx="10219038" cy="1322173"/>
          </a:xfrm>
        </p:spPr>
        <p:txBody>
          <a:bodyPr>
            <a:normAutofit/>
          </a:bodyPr>
          <a:lstStyle/>
          <a:p>
            <a:r>
              <a:rPr lang="it-IT" b="1" dirty="0" smtClean="0">
                <a:solidFill>
                  <a:srgbClr val="C00000"/>
                </a:solidFill>
              </a:rPr>
              <a:t>3.</a:t>
            </a:r>
            <a:r>
              <a:rPr lang="it-IT" dirty="0" smtClean="0">
                <a:solidFill>
                  <a:srgbClr val="C00000"/>
                </a:solidFill>
              </a:rPr>
              <a:t> </a:t>
            </a:r>
            <a:r>
              <a:rPr lang="it-IT" b="1" dirty="0" smtClean="0">
                <a:solidFill>
                  <a:srgbClr val="0070C0"/>
                </a:solidFill>
              </a:rPr>
              <a:t>I soggetti interni coinvolti nella formazione e attuazione del PTPCT 2018-2020</a:t>
            </a:r>
            <a:endParaRPr lang="it-IT" b="1" dirty="0">
              <a:solidFill>
                <a:srgbClr val="0070C0"/>
              </a:solidFill>
            </a:endParaRPr>
          </a:p>
        </p:txBody>
      </p:sp>
      <p:sp>
        <p:nvSpPr>
          <p:cNvPr id="3" name="Segnaposto contenuto 2"/>
          <p:cNvSpPr>
            <a:spLocks noGrp="1"/>
          </p:cNvSpPr>
          <p:nvPr>
            <p:ph idx="1"/>
          </p:nvPr>
        </p:nvSpPr>
        <p:spPr>
          <a:xfrm>
            <a:off x="921544" y="1785869"/>
            <a:ext cx="10779617" cy="4689072"/>
          </a:xfrm>
        </p:spPr>
        <p:txBody>
          <a:bodyPr>
            <a:normAutofit fontScale="92500" lnSpcReduction="10000"/>
          </a:bodyPr>
          <a:lstStyle/>
          <a:p>
            <a:r>
              <a:rPr lang="it-IT" sz="2400" dirty="0" smtClean="0">
                <a:solidFill>
                  <a:schemeClr val="tx1"/>
                </a:solidFill>
              </a:rPr>
              <a:t>Organo </a:t>
            </a:r>
            <a:r>
              <a:rPr lang="it-IT" sz="2400" dirty="0">
                <a:solidFill>
                  <a:schemeClr val="tx1"/>
                </a:solidFill>
              </a:rPr>
              <a:t>di Indirizzo </a:t>
            </a:r>
            <a:r>
              <a:rPr lang="it-IT" sz="2400" dirty="0" smtClean="0">
                <a:solidFill>
                  <a:schemeClr val="tx1"/>
                </a:solidFill>
              </a:rPr>
              <a:t>Politico;</a:t>
            </a:r>
          </a:p>
          <a:p>
            <a:pPr lvl="0" defTabSz="449263">
              <a:buClr>
                <a:srgbClr val="A53010"/>
              </a:buClr>
              <a:tabLst>
                <a:tab pos="804863" algn="l"/>
              </a:tabLst>
            </a:pPr>
            <a:r>
              <a:rPr lang="it-IT" sz="2400" dirty="0" smtClean="0">
                <a:solidFill>
                  <a:srgbClr val="FF0000"/>
                </a:solidFill>
              </a:rPr>
              <a:t>Responsabile per la Prevenzione della Corruzione e della Trasparenza (RPCT);</a:t>
            </a:r>
          </a:p>
          <a:p>
            <a:r>
              <a:rPr lang="it-IT" sz="2400" dirty="0" smtClean="0">
                <a:solidFill>
                  <a:srgbClr val="0000FF"/>
                </a:solidFill>
              </a:rPr>
              <a:t>Vertici Amministrativi (Direttori-Dirigenti); </a:t>
            </a:r>
          </a:p>
          <a:p>
            <a:r>
              <a:rPr lang="it-IT" sz="2400" dirty="0" smtClean="0">
                <a:solidFill>
                  <a:srgbClr val="009442"/>
                </a:solidFill>
              </a:rPr>
              <a:t>Responsabili </a:t>
            </a:r>
            <a:r>
              <a:rPr lang="it-IT" sz="2400" dirty="0">
                <a:solidFill>
                  <a:srgbClr val="009442"/>
                </a:solidFill>
              </a:rPr>
              <a:t>degli Uffici e Personale dipendente</a:t>
            </a:r>
            <a:r>
              <a:rPr lang="it-IT" sz="2400" dirty="0" smtClean="0">
                <a:solidFill>
                  <a:srgbClr val="009442"/>
                </a:solidFill>
              </a:rPr>
              <a:t>;</a:t>
            </a:r>
          </a:p>
          <a:p>
            <a:r>
              <a:rPr lang="it-IT" sz="2400" dirty="0" smtClean="0">
                <a:solidFill>
                  <a:srgbClr val="00B0F0"/>
                </a:solidFill>
              </a:rPr>
              <a:t>Organismo </a:t>
            </a:r>
            <a:r>
              <a:rPr lang="it-IT" sz="2400" dirty="0">
                <a:solidFill>
                  <a:srgbClr val="00B0F0"/>
                </a:solidFill>
              </a:rPr>
              <a:t>Indipendente di Valutazione (O.I.V.);</a:t>
            </a:r>
          </a:p>
          <a:p>
            <a:r>
              <a:rPr lang="it-IT" sz="2400" dirty="0" smtClean="0">
                <a:solidFill>
                  <a:srgbClr val="FF6600"/>
                </a:solidFill>
              </a:rPr>
              <a:t>Ufficio </a:t>
            </a:r>
            <a:r>
              <a:rPr lang="it-IT" sz="2400" dirty="0">
                <a:solidFill>
                  <a:srgbClr val="FF6600"/>
                </a:solidFill>
              </a:rPr>
              <a:t>Procedimenti Disciplinari (UPD</a:t>
            </a:r>
            <a:r>
              <a:rPr lang="it-IT" sz="2400" dirty="0" smtClean="0">
                <a:solidFill>
                  <a:srgbClr val="FF6600"/>
                </a:solidFill>
              </a:rPr>
              <a:t>);</a:t>
            </a:r>
            <a:r>
              <a:rPr lang="it-IT" sz="2400" dirty="0" smtClean="0">
                <a:solidFill>
                  <a:schemeClr val="accent1">
                    <a:lumMod val="75000"/>
                  </a:schemeClr>
                </a:solidFill>
              </a:rPr>
              <a:t> </a:t>
            </a:r>
          </a:p>
          <a:p>
            <a:r>
              <a:rPr lang="it-IT" sz="2400" dirty="0" smtClean="0">
                <a:solidFill>
                  <a:schemeClr val="accent6">
                    <a:lumMod val="50000"/>
                  </a:schemeClr>
                </a:solidFill>
              </a:rPr>
              <a:t>Servizio Amministrazione </a:t>
            </a:r>
            <a:r>
              <a:rPr lang="it-IT" sz="2400" dirty="0">
                <a:solidFill>
                  <a:schemeClr val="accent6">
                    <a:lumMod val="50000"/>
                  </a:schemeClr>
                </a:solidFill>
              </a:rPr>
              <a:t>Risorse Umane; </a:t>
            </a:r>
          </a:p>
          <a:p>
            <a:r>
              <a:rPr lang="it-IT" sz="2400" dirty="0" smtClean="0">
                <a:solidFill>
                  <a:srgbClr val="7030A0"/>
                </a:solidFill>
              </a:rPr>
              <a:t>Servizio </a:t>
            </a:r>
            <a:r>
              <a:rPr lang="it-IT" sz="2400" dirty="0">
                <a:solidFill>
                  <a:srgbClr val="7030A0"/>
                </a:solidFill>
              </a:rPr>
              <a:t>Informativo Regionale (S.I.R.).</a:t>
            </a:r>
          </a:p>
          <a:p>
            <a:pPr marL="0" indent="0">
              <a:buNone/>
            </a:pPr>
            <a:endParaRPr lang="it-IT" sz="2400" dirty="0" smtClean="0"/>
          </a:p>
          <a:p>
            <a:pPr marL="0" indent="0" algn="just">
              <a:buNone/>
            </a:pPr>
            <a:r>
              <a:rPr lang="it-IT" sz="2300" dirty="0" smtClean="0">
                <a:solidFill>
                  <a:srgbClr val="002060"/>
                </a:solidFill>
              </a:rPr>
              <a:t> </a:t>
            </a:r>
          </a:p>
          <a:p>
            <a:endParaRPr lang="it-IT" sz="2400"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14</a:t>
            </a:fld>
            <a:endParaRPr lang="en-US" dirty="0"/>
          </a:p>
        </p:txBody>
      </p:sp>
    </p:spTree>
    <p:extLst>
      <p:ext uri="{BB962C8B-B14F-4D97-AF65-F5344CB8AC3E}">
        <p14:creationId xmlns:p14="http://schemas.microsoft.com/office/powerpoint/2010/main" val="1182219710"/>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500"/>
                                        <p:tgtEl>
                                          <p:spTgt spid="3">
                                            <p:txEl>
                                              <p:pRg st="0" end="0"/>
                                            </p:txEl>
                                          </p:spTgt>
                                        </p:tgtEl>
                                      </p:cBhvr>
                                    </p:animEffect>
                                  </p:childTnLst>
                                </p:cTn>
                              </p:par>
                            </p:childTnLst>
                          </p:cTn>
                        </p:par>
                        <p:par>
                          <p:cTn id="8" fill="hold">
                            <p:stCondLst>
                              <p:cond delay="1500"/>
                            </p:stCondLst>
                            <p:childTnLst>
                              <p:par>
                                <p:cTn id="9" presetID="22" presetClass="entr" presetSubtype="4"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1500"/>
                                        <p:tgtEl>
                                          <p:spTgt spid="3">
                                            <p:txEl>
                                              <p:pRg st="1" end="1"/>
                                            </p:txEl>
                                          </p:spTgt>
                                        </p:tgtEl>
                                      </p:cBhvr>
                                    </p:animEffect>
                                  </p:childTnLst>
                                </p:cTn>
                              </p:par>
                            </p:childTnLst>
                          </p:cTn>
                        </p:par>
                        <p:par>
                          <p:cTn id="12" fill="hold">
                            <p:stCondLst>
                              <p:cond delay="3000"/>
                            </p:stCondLst>
                            <p:childTnLst>
                              <p:par>
                                <p:cTn id="13" presetID="22" presetClass="entr" presetSubtype="4"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1500"/>
                                        <p:tgtEl>
                                          <p:spTgt spid="3">
                                            <p:txEl>
                                              <p:pRg st="2" end="2"/>
                                            </p:txEl>
                                          </p:spTgt>
                                        </p:tgtEl>
                                      </p:cBhvr>
                                    </p:animEffect>
                                  </p:childTnLst>
                                </p:cTn>
                              </p:par>
                            </p:childTnLst>
                          </p:cTn>
                        </p:par>
                        <p:par>
                          <p:cTn id="16" fill="hold">
                            <p:stCondLst>
                              <p:cond delay="4500"/>
                            </p:stCondLst>
                            <p:childTnLst>
                              <p:par>
                                <p:cTn id="17" presetID="22" presetClass="entr" presetSubtype="4"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down)">
                                      <p:cBhvr>
                                        <p:cTn id="19" dur="1500"/>
                                        <p:tgtEl>
                                          <p:spTgt spid="3">
                                            <p:txEl>
                                              <p:pRg st="3" end="3"/>
                                            </p:txEl>
                                          </p:spTgt>
                                        </p:tgtEl>
                                      </p:cBhvr>
                                    </p:animEffect>
                                  </p:childTnLst>
                                </p:cTn>
                              </p:par>
                            </p:childTnLst>
                          </p:cTn>
                        </p:par>
                        <p:par>
                          <p:cTn id="20" fill="hold">
                            <p:stCondLst>
                              <p:cond delay="6000"/>
                            </p:stCondLst>
                            <p:childTnLst>
                              <p:par>
                                <p:cTn id="21" presetID="22" presetClass="entr" presetSubtype="4"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1500"/>
                                        <p:tgtEl>
                                          <p:spTgt spid="3">
                                            <p:txEl>
                                              <p:pRg st="4" end="4"/>
                                            </p:txEl>
                                          </p:spTgt>
                                        </p:tgtEl>
                                      </p:cBhvr>
                                    </p:animEffect>
                                  </p:childTnLst>
                                </p:cTn>
                              </p:par>
                            </p:childTnLst>
                          </p:cTn>
                        </p:par>
                        <p:par>
                          <p:cTn id="24" fill="hold">
                            <p:stCondLst>
                              <p:cond delay="7500"/>
                            </p:stCondLst>
                            <p:childTnLst>
                              <p:par>
                                <p:cTn id="25" presetID="22" presetClass="entr" presetSubtype="4"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1500"/>
                                        <p:tgtEl>
                                          <p:spTgt spid="3">
                                            <p:txEl>
                                              <p:pRg st="5" end="5"/>
                                            </p:txEl>
                                          </p:spTgt>
                                        </p:tgtEl>
                                      </p:cBhvr>
                                    </p:animEffect>
                                  </p:childTnLst>
                                </p:cTn>
                              </p:par>
                            </p:childTnLst>
                          </p:cTn>
                        </p:par>
                        <p:par>
                          <p:cTn id="28" fill="hold">
                            <p:stCondLst>
                              <p:cond delay="9000"/>
                            </p:stCondLst>
                            <p:childTnLst>
                              <p:par>
                                <p:cTn id="29" presetID="22" presetClass="entr" presetSubtype="4"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down)">
                                      <p:cBhvr>
                                        <p:cTn id="31" dur="1500"/>
                                        <p:tgtEl>
                                          <p:spTgt spid="3">
                                            <p:txEl>
                                              <p:pRg st="6" end="6"/>
                                            </p:txEl>
                                          </p:spTgt>
                                        </p:tgtEl>
                                      </p:cBhvr>
                                    </p:animEffect>
                                  </p:childTnLst>
                                </p:cTn>
                              </p:par>
                            </p:childTnLst>
                          </p:cTn>
                        </p:par>
                        <p:par>
                          <p:cTn id="32" fill="hold">
                            <p:stCondLst>
                              <p:cond delay="10500"/>
                            </p:stCondLst>
                            <p:childTnLst>
                              <p:par>
                                <p:cTn id="33" presetID="22" presetClass="entr" presetSubtype="4"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ipe(down)">
                                      <p:cBhvr>
                                        <p:cTn id="35" dur="1500"/>
                                        <p:tgtEl>
                                          <p:spTgt spid="3">
                                            <p:txEl>
                                              <p:pRg st="7" end="7"/>
                                            </p:txEl>
                                          </p:spTgt>
                                        </p:tgtEl>
                                      </p:cBhvr>
                                    </p:animEffect>
                                  </p:childTnLst>
                                </p:cTn>
                              </p:par>
                            </p:childTnLst>
                          </p:cTn>
                        </p:par>
                        <p:par>
                          <p:cTn id="36" fill="hold">
                            <p:stCondLst>
                              <p:cond delay="12000"/>
                            </p:stCondLst>
                            <p:childTnLst>
                              <p:par>
                                <p:cTn id="37" presetID="22" presetClass="entr" presetSubtype="4" fill="hold" grpId="0" nodeType="after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Effect transition="in" filter="wipe(down)">
                                      <p:cBhvr>
                                        <p:cTn id="39" dur="1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3105" y="345989"/>
            <a:ext cx="9517542" cy="675503"/>
          </a:xfrm>
        </p:spPr>
        <p:txBody>
          <a:bodyPr>
            <a:normAutofit fontScale="90000"/>
          </a:bodyPr>
          <a:lstStyle/>
          <a:p>
            <a:pPr algn="ctr"/>
            <a:r>
              <a:rPr lang="it-IT" b="1" dirty="0" smtClean="0">
                <a:solidFill>
                  <a:srgbClr val="C00000"/>
                </a:solidFill>
              </a:rPr>
              <a:t>3.a</a:t>
            </a:r>
            <a:r>
              <a:rPr lang="it-IT" b="1" dirty="0" smtClean="0">
                <a:solidFill>
                  <a:schemeClr val="bg2">
                    <a:lumMod val="50000"/>
                  </a:schemeClr>
                </a:solidFill>
              </a:rPr>
              <a:t> -  </a:t>
            </a:r>
            <a:r>
              <a:rPr lang="it-IT" b="1" dirty="0">
                <a:solidFill>
                  <a:schemeClr val="tx1"/>
                </a:solidFill>
                <a:latin typeface="+mn-lt"/>
                <a:ea typeface="+mn-ea"/>
                <a:cs typeface="+mn-cs"/>
              </a:rPr>
              <a:t>Organo di Indirizzo Politico</a:t>
            </a:r>
            <a:r>
              <a:rPr lang="it-IT" b="1" dirty="0">
                <a:solidFill>
                  <a:schemeClr val="bg2">
                    <a:lumMod val="50000"/>
                  </a:schemeClr>
                </a:solidFill>
              </a:rPr>
              <a:t/>
            </a:r>
            <a:br>
              <a:rPr lang="it-IT" b="1" dirty="0">
                <a:solidFill>
                  <a:schemeClr val="bg2">
                    <a:lumMod val="50000"/>
                  </a:schemeClr>
                </a:solidFill>
              </a:rPr>
            </a:br>
            <a:r>
              <a:rPr lang="it-IT" b="1" dirty="0"/>
              <a:t/>
            </a:r>
            <a:br>
              <a:rPr lang="it-IT" b="1" dirty="0"/>
            </a:br>
            <a:endParaRPr lang="it-IT" b="1" dirty="0"/>
          </a:p>
        </p:txBody>
      </p:sp>
      <p:sp>
        <p:nvSpPr>
          <p:cNvPr id="3" name="Segnaposto contenuto 2"/>
          <p:cNvSpPr>
            <a:spLocks noGrp="1"/>
          </p:cNvSpPr>
          <p:nvPr>
            <p:ph idx="1"/>
          </p:nvPr>
        </p:nvSpPr>
        <p:spPr>
          <a:xfrm>
            <a:off x="1983105" y="1276865"/>
            <a:ext cx="9521507" cy="4634357"/>
          </a:xfrm>
        </p:spPr>
        <p:txBody>
          <a:bodyPr>
            <a:normAutofit lnSpcReduction="10000"/>
          </a:bodyPr>
          <a:lstStyle/>
          <a:p>
            <a:pPr marL="0" indent="0">
              <a:buNone/>
            </a:pPr>
            <a:r>
              <a:rPr lang="it-IT" dirty="0"/>
              <a:t>Gli Organi di indirizzo nelle amministrazioni e negli enti dispongono di competenze rilevanti nel processo di individuazione delle misure di prevenzione della corruzione. </a:t>
            </a:r>
            <a:r>
              <a:rPr lang="it-IT" b="1" dirty="0">
                <a:solidFill>
                  <a:schemeClr val="bg2">
                    <a:lumMod val="50000"/>
                  </a:schemeClr>
                </a:solidFill>
                <a:latin typeface="+mj-lt"/>
                <a:ea typeface="+mj-ea"/>
                <a:cs typeface="+mj-cs"/>
              </a:rPr>
              <a:t>La Giunta Regionale </a:t>
            </a:r>
            <a:r>
              <a:rPr lang="it-IT" dirty="0"/>
              <a:t>è l’organo competente:</a:t>
            </a:r>
          </a:p>
          <a:p>
            <a:r>
              <a:rPr lang="it-IT" dirty="0" smtClean="0"/>
              <a:t>alla </a:t>
            </a:r>
            <a:r>
              <a:rPr lang="it-IT" dirty="0"/>
              <a:t>nomina del Responsabile della prevenzione della corruzione;</a:t>
            </a:r>
          </a:p>
          <a:p>
            <a:r>
              <a:rPr lang="it-IT" dirty="0" smtClean="0"/>
              <a:t>all’approvazione </a:t>
            </a:r>
            <a:r>
              <a:rPr lang="it-IT" dirty="0"/>
              <a:t>del </a:t>
            </a:r>
            <a:r>
              <a:rPr lang="it-IT" dirty="0" smtClean="0"/>
              <a:t>PTPCT </a:t>
            </a:r>
            <a:r>
              <a:rPr lang="it-IT" dirty="0"/>
              <a:t>e dei suoi aggiornamenti su proposta del </a:t>
            </a:r>
            <a:r>
              <a:rPr lang="it-IT" dirty="0" smtClean="0"/>
              <a:t>RPCT;</a:t>
            </a:r>
            <a:endParaRPr lang="it-IT" dirty="0"/>
          </a:p>
          <a:p>
            <a:r>
              <a:rPr lang="it-IT" dirty="0" smtClean="0"/>
              <a:t>all’adozione </a:t>
            </a:r>
            <a:r>
              <a:rPr lang="it-IT" dirty="0"/>
              <a:t>del codice di comportamento dei dipendenti, su proposta del RPCT;</a:t>
            </a:r>
          </a:p>
          <a:p>
            <a:r>
              <a:rPr lang="it-IT" dirty="0" smtClean="0"/>
              <a:t>a </a:t>
            </a:r>
            <a:r>
              <a:rPr lang="it-IT" dirty="0"/>
              <a:t>garantire, attraverso il Dipartimento Risorse e Organizzazione, la realizzazione di interventi di formazione obbligatoria dei dipendenti in materia di prevenzione della corruzione e della trasparenza;</a:t>
            </a:r>
          </a:p>
          <a:p>
            <a:r>
              <a:rPr lang="it-IT" dirty="0" smtClean="0"/>
              <a:t>a </a:t>
            </a:r>
            <a:r>
              <a:rPr lang="it-IT" dirty="0"/>
              <a:t>dettare indirizzi per la predisposizione del </a:t>
            </a:r>
            <a:r>
              <a:rPr lang="it-IT" dirty="0" smtClean="0"/>
              <a:t>PTPCT;</a:t>
            </a:r>
            <a:endParaRPr lang="it-IT" dirty="0"/>
          </a:p>
          <a:p>
            <a:r>
              <a:rPr lang="it-IT" dirty="0" smtClean="0">
                <a:solidFill>
                  <a:srgbClr val="0000FF"/>
                </a:solidFill>
              </a:rPr>
              <a:t>ad </a:t>
            </a:r>
            <a:r>
              <a:rPr lang="it-IT" dirty="0">
                <a:solidFill>
                  <a:srgbClr val="0000FF"/>
                </a:solidFill>
              </a:rPr>
              <a:t>assegnare, attraverso il Piano della performance, gli obiettivi strategici in materia di prevenzione della corruzione e della trasparenza</a:t>
            </a:r>
            <a:r>
              <a:rPr lang="it-IT" dirty="0"/>
              <a:t> (art. 1, co. 8 della L. n. 190/2012, come novellato dall’art. 41 del D.lgs. n. 97/2016). </a:t>
            </a:r>
          </a:p>
          <a:p>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15</a:t>
            </a:fld>
            <a:endParaRPr lang="en-US" dirty="0"/>
          </a:p>
        </p:txBody>
      </p:sp>
    </p:spTree>
    <p:extLst>
      <p:ext uri="{BB962C8B-B14F-4D97-AF65-F5344CB8AC3E}">
        <p14:creationId xmlns:p14="http://schemas.microsoft.com/office/powerpoint/2010/main" val="198660089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750"/>
                                        <p:tgtEl>
                                          <p:spTgt spid="3">
                                            <p:txEl>
                                              <p:pRg st="0" end="0"/>
                                            </p:txEl>
                                          </p:spTgt>
                                        </p:tgtEl>
                                      </p:cBhvr>
                                    </p:animEffect>
                                  </p:childTnLst>
                                </p:cTn>
                              </p:par>
                            </p:childTnLst>
                          </p:cTn>
                        </p:par>
                        <p:par>
                          <p:cTn id="8" fill="hold">
                            <p:stCondLst>
                              <p:cond delay="1750"/>
                            </p:stCondLst>
                            <p:childTnLst>
                              <p:par>
                                <p:cTn id="9" presetID="22" presetClass="entr" presetSubtype="4"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1750"/>
                                        <p:tgtEl>
                                          <p:spTgt spid="3">
                                            <p:txEl>
                                              <p:pRg st="1" end="1"/>
                                            </p:txEl>
                                          </p:spTgt>
                                        </p:tgtEl>
                                      </p:cBhvr>
                                    </p:animEffect>
                                  </p:childTnLst>
                                </p:cTn>
                              </p:par>
                            </p:childTnLst>
                          </p:cTn>
                        </p:par>
                        <p:par>
                          <p:cTn id="12" fill="hold">
                            <p:stCondLst>
                              <p:cond delay="3500"/>
                            </p:stCondLst>
                            <p:childTnLst>
                              <p:par>
                                <p:cTn id="13" presetID="22" presetClass="entr" presetSubtype="4"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1750"/>
                                        <p:tgtEl>
                                          <p:spTgt spid="3">
                                            <p:txEl>
                                              <p:pRg st="2" end="2"/>
                                            </p:txEl>
                                          </p:spTgt>
                                        </p:tgtEl>
                                      </p:cBhvr>
                                    </p:animEffect>
                                  </p:childTnLst>
                                </p:cTn>
                              </p:par>
                            </p:childTnLst>
                          </p:cTn>
                        </p:par>
                        <p:par>
                          <p:cTn id="16" fill="hold">
                            <p:stCondLst>
                              <p:cond delay="5250"/>
                            </p:stCondLst>
                            <p:childTnLst>
                              <p:par>
                                <p:cTn id="17" presetID="22" presetClass="entr" presetSubtype="4"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down)">
                                      <p:cBhvr>
                                        <p:cTn id="19" dur="1750"/>
                                        <p:tgtEl>
                                          <p:spTgt spid="3">
                                            <p:txEl>
                                              <p:pRg st="3" end="3"/>
                                            </p:txEl>
                                          </p:spTgt>
                                        </p:tgtEl>
                                      </p:cBhvr>
                                    </p:animEffect>
                                  </p:childTnLst>
                                </p:cTn>
                              </p:par>
                            </p:childTnLst>
                          </p:cTn>
                        </p:par>
                        <p:par>
                          <p:cTn id="20" fill="hold">
                            <p:stCondLst>
                              <p:cond delay="7000"/>
                            </p:stCondLst>
                            <p:childTnLst>
                              <p:par>
                                <p:cTn id="21" presetID="22" presetClass="entr" presetSubtype="4"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1750"/>
                                        <p:tgtEl>
                                          <p:spTgt spid="3">
                                            <p:txEl>
                                              <p:pRg st="4" end="4"/>
                                            </p:txEl>
                                          </p:spTgt>
                                        </p:tgtEl>
                                      </p:cBhvr>
                                    </p:animEffect>
                                  </p:childTnLst>
                                </p:cTn>
                              </p:par>
                            </p:childTnLst>
                          </p:cTn>
                        </p:par>
                        <p:par>
                          <p:cTn id="24" fill="hold">
                            <p:stCondLst>
                              <p:cond delay="8750"/>
                            </p:stCondLst>
                            <p:childTnLst>
                              <p:par>
                                <p:cTn id="25" presetID="22" presetClass="entr" presetSubtype="4"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1750"/>
                                        <p:tgtEl>
                                          <p:spTgt spid="3">
                                            <p:txEl>
                                              <p:pRg st="5" end="5"/>
                                            </p:txEl>
                                          </p:spTgt>
                                        </p:tgtEl>
                                      </p:cBhvr>
                                    </p:animEffect>
                                  </p:childTnLst>
                                </p:cTn>
                              </p:par>
                            </p:childTnLst>
                          </p:cTn>
                        </p:par>
                        <p:par>
                          <p:cTn id="28" fill="hold">
                            <p:stCondLst>
                              <p:cond delay="10500"/>
                            </p:stCondLst>
                            <p:childTnLst>
                              <p:par>
                                <p:cTn id="29" presetID="22" presetClass="entr" presetSubtype="4"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down)">
                                      <p:cBhvr>
                                        <p:cTn id="31" dur="175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3105" y="74141"/>
            <a:ext cx="9517542" cy="1078384"/>
          </a:xfrm>
        </p:spPr>
        <p:txBody>
          <a:bodyPr/>
          <a:lstStyle/>
          <a:p>
            <a:pPr algn="ctr"/>
            <a:r>
              <a:rPr lang="it-IT" sz="3200" b="1" dirty="0" smtClean="0">
                <a:solidFill>
                  <a:srgbClr val="C00000"/>
                </a:solidFill>
              </a:rPr>
              <a:t>3.b -</a:t>
            </a:r>
            <a:r>
              <a:rPr lang="it-IT" sz="3200" b="1" dirty="0" smtClean="0">
                <a:solidFill>
                  <a:srgbClr val="FF0000"/>
                </a:solidFill>
              </a:rPr>
              <a:t> Responsabile </a:t>
            </a:r>
            <a:r>
              <a:rPr lang="it-IT" sz="3200" b="1" dirty="0">
                <a:solidFill>
                  <a:srgbClr val="FF0000"/>
                </a:solidFill>
              </a:rPr>
              <a:t>per la Prevenzione della Corruzione e della Trasparenza (RPCT);</a:t>
            </a:r>
            <a:endParaRPr lang="it-IT" sz="3200" dirty="0"/>
          </a:p>
        </p:txBody>
      </p:sp>
      <p:sp>
        <p:nvSpPr>
          <p:cNvPr id="3" name="Segnaposto contenuto 2"/>
          <p:cNvSpPr>
            <a:spLocks noGrp="1"/>
          </p:cNvSpPr>
          <p:nvPr>
            <p:ph idx="1"/>
          </p:nvPr>
        </p:nvSpPr>
        <p:spPr>
          <a:xfrm>
            <a:off x="1500996" y="1457863"/>
            <a:ext cx="10003617" cy="5033553"/>
          </a:xfrm>
        </p:spPr>
        <p:txBody>
          <a:bodyPr>
            <a:normAutofit/>
          </a:bodyPr>
          <a:lstStyle/>
          <a:p>
            <a:pPr algn="just"/>
            <a:r>
              <a:rPr lang="it-IT" dirty="0"/>
              <a:t>Nella Regione Abruzzo il </a:t>
            </a:r>
            <a:r>
              <a:rPr lang="it-IT" b="1" dirty="0">
                <a:solidFill>
                  <a:srgbClr val="FF0000"/>
                </a:solidFill>
              </a:rPr>
              <a:t>RPCT</a:t>
            </a:r>
            <a:r>
              <a:rPr lang="it-IT" dirty="0"/>
              <a:t> è il </a:t>
            </a:r>
            <a:r>
              <a:rPr lang="it-IT" dirty="0" smtClean="0"/>
              <a:t>Dirigente del Servizio Avvocatura Regionale </a:t>
            </a:r>
            <a:r>
              <a:rPr lang="it-IT" dirty="0" smtClean="0">
                <a:solidFill>
                  <a:srgbClr val="0000FF"/>
                </a:solidFill>
              </a:rPr>
              <a:t>Avv</a:t>
            </a:r>
            <a:r>
              <a:rPr lang="it-IT" dirty="0">
                <a:solidFill>
                  <a:srgbClr val="0000FF"/>
                </a:solidFill>
              </a:rPr>
              <a:t>. </a:t>
            </a:r>
            <a:r>
              <a:rPr lang="it-IT" dirty="0" smtClean="0">
                <a:solidFill>
                  <a:srgbClr val="0000FF"/>
                </a:solidFill>
              </a:rPr>
              <a:t>Stefania Valeri </a:t>
            </a:r>
            <a:r>
              <a:rPr lang="it-IT" dirty="0" smtClean="0"/>
              <a:t>(nominata </a:t>
            </a:r>
            <a:r>
              <a:rPr lang="it-IT" dirty="0"/>
              <a:t>con DGR n. </a:t>
            </a:r>
            <a:r>
              <a:rPr lang="it-IT" dirty="0" smtClean="0"/>
              <a:t>484 dell’15/09/2017).</a:t>
            </a:r>
            <a:endParaRPr lang="it-IT" dirty="0"/>
          </a:p>
          <a:p>
            <a:pPr algn="just"/>
            <a:r>
              <a:rPr lang="it-IT" dirty="0" smtClean="0"/>
              <a:t>a </a:t>
            </a:r>
            <a:r>
              <a:rPr lang="it-IT" dirty="0"/>
              <a:t>supporto </a:t>
            </a:r>
            <a:r>
              <a:rPr lang="it-IT" dirty="0" smtClean="0"/>
              <a:t>del Responsabile </a:t>
            </a:r>
            <a:r>
              <a:rPr lang="it-IT" dirty="0"/>
              <a:t>per la Prevenzione della Corruzione e per la Trasparenza, </a:t>
            </a:r>
            <a:r>
              <a:rPr lang="it-IT" dirty="0" smtClean="0"/>
              <a:t>sono state istituite  le seguenti Posizioni Organizzative:</a:t>
            </a:r>
          </a:p>
          <a:p>
            <a:pPr algn="just"/>
            <a:endParaRPr lang="it-IT" dirty="0" smtClean="0"/>
          </a:p>
          <a:p>
            <a:pPr algn="just">
              <a:buFont typeface="Wingdings" panose="05000000000000000000" pitchFamily="2" charset="2"/>
              <a:buChar char="Ø"/>
            </a:pPr>
            <a:r>
              <a:rPr lang="it-IT" dirty="0" smtClean="0"/>
              <a:t>AVV </a:t>
            </a:r>
            <a:r>
              <a:rPr lang="it-IT" dirty="0"/>
              <a:t>- </a:t>
            </a:r>
            <a:r>
              <a:rPr lang="it-IT" dirty="0">
                <a:solidFill>
                  <a:srgbClr val="FF0000"/>
                </a:solidFill>
              </a:rPr>
              <a:t>Ufficio Prevenzione della Corruzione della Giunta </a:t>
            </a:r>
            <a:r>
              <a:rPr lang="it-IT" dirty="0" smtClean="0">
                <a:solidFill>
                  <a:srgbClr val="FF0000"/>
                </a:solidFill>
              </a:rPr>
              <a:t>Regionale </a:t>
            </a:r>
            <a:r>
              <a:rPr lang="it-IT" dirty="0" smtClean="0"/>
              <a:t>(</a:t>
            </a:r>
            <a:r>
              <a:rPr lang="it-IT" dirty="0">
                <a:solidFill>
                  <a:srgbClr val="0000FF"/>
                </a:solidFill>
              </a:rPr>
              <a:t>Domenico Madonna</a:t>
            </a:r>
            <a:r>
              <a:rPr lang="it-IT" dirty="0" smtClean="0"/>
              <a:t>);</a:t>
            </a:r>
          </a:p>
          <a:p>
            <a:pPr algn="just">
              <a:buFont typeface="Wingdings" panose="05000000000000000000" pitchFamily="2" charset="2"/>
              <a:buChar char="Ø"/>
            </a:pPr>
            <a:r>
              <a:rPr lang="it-IT" dirty="0" smtClean="0"/>
              <a:t>AVV </a:t>
            </a:r>
            <a:r>
              <a:rPr lang="it-IT" dirty="0"/>
              <a:t>- </a:t>
            </a:r>
            <a:r>
              <a:rPr lang="it-IT" dirty="0">
                <a:solidFill>
                  <a:srgbClr val="FF0000"/>
                </a:solidFill>
              </a:rPr>
              <a:t>Ufficio Promozione e verifica dell’attuazione degli obblighi della trasparenza della Giunta </a:t>
            </a:r>
            <a:r>
              <a:rPr lang="it-IT" dirty="0" smtClean="0">
                <a:solidFill>
                  <a:srgbClr val="FF0000"/>
                </a:solidFill>
              </a:rPr>
              <a:t>Regionale </a:t>
            </a:r>
            <a:r>
              <a:rPr lang="it-IT" dirty="0" smtClean="0"/>
              <a:t>(</a:t>
            </a:r>
            <a:r>
              <a:rPr lang="it-IT" dirty="0">
                <a:solidFill>
                  <a:srgbClr val="0000FF"/>
                </a:solidFill>
              </a:rPr>
              <a:t>Laura Chiarizia</a:t>
            </a:r>
            <a:r>
              <a:rPr lang="it-IT" dirty="0" smtClean="0"/>
              <a:t>)</a:t>
            </a:r>
          </a:p>
          <a:p>
            <a:pPr algn="just">
              <a:buFont typeface="Wingdings" panose="05000000000000000000" pitchFamily="2" charset="2"/>
              <a:buChar char="Ø"/>
            </a:pPr>
            <a:endParaRPr lang="it-IT" dirty="0" smtClean="0"/>
          </a:p>
          <a:p>
            <a:pPr marL="0" indent="0" algn="just">
              <a:buNone/>
            </a:pPr>
            <a:r>
              <a:rPr lang="it-IT" dirty="0"/>
              <a:t>La legge 6 novembre 2012, n. 190, i decreti legislativi attuativi, la Circolare 25 </a:t>
            </a:r>
            <a:r>
              <a:rPr lang="it-IT" dirty="0" smtClean="0"/>
              <a:t>gennaio </a:t>
            </a:r>
            <a:r>
              <a:rPr lang="it-IT" dirty="0"/>
              <a:t>2013, n. 1 del Dipartimento della funzione pubblica, nonché le </a:t>
            </a:r>
            <a:r>
              <a:rPr lang="it-IT" dirty="0" smtClean="0"/>
              <a:t>deliberazioni </a:t>
            </a:r>
            <a:r>
              <a:rPr lang="it-IT" dirty="0"/>
              <a:t>e le determinazioni dell’Autorità Nazionale </a:t>
            </a:r>
            <a:r>
              <a:rPr lang="it-IT" dirty="0" smtClean="0"/>
              <a:t>Anticorruzione (ANAC) attribuiscono </a:t>
            </a:r>
            <a:r>
              <a:rPr lang="it-IT" dirty="0"/>
              <a:t>al Responsabile per la prevenzione alla corruzione importantissime </a:t>
            </a:r>
            <a:r>
              <a:rPr lang="it-IT" dirty="0" smtClean="0"/>
              <a:t>funzioni.</a:t>
            </a:r>
          </a:p>
          <a:p>
            <a:pPr marL="0" indent="0" algn="just">
              <a:buNone/>
            </a:pPr>
            <a:endParaRPr lang="it-IT" dirty="0" smtClean="0"/>
          </a:p>
          <a:p>
            <a:pPr marL="0" indent="0">
              <a:buNone/>
            </a:pP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16</a:t>
            </a:fld>
            <a:endParaRPr lang="en-US" dirty="0"/>
          </a:p>
        </p:txBody>
      </p:sp>
    </p:spTree>
    <p:extLst>
      <p:ext uri="{BB962C8B-B14F-4D97-AF65-F5344CB8AC3E}">
        <p14:creationId xmlns:p14="http://schemas.microsoft.com/office/powerpoint/2010/main" val="261536632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500"/>
                                        <p:tgtEl>
                                          <p:spTgt spid="3">
                                            <p:txEl>
                                              <p:pRg st="0" end="0"/>
                                            </p:txEl>
                                          </p:spTgt>
                                        </p:tgtEl>
                                      </p:cBhvr>
                                    </p:animEffect>
                                  </p:childTnLst>
                                </p:cTn>
                              </p:par>
                            </p:childTnLst>
                          </p:cTn>
                        </p:par>
                        <p:par>
                          <p:cTn id="8" fill="hold">
                            <p:stCondLst>
                              <p:cond delay="1500"/>
                            </p:stCondLst>
                            <p:childTnLst>
                              <p:par>
                                <p:cTn id="9" presetID="22" presetClass="entr" presetSubtype="4"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1500"/>
                                        <p:tgtEl>
                                          <p:spTgt spid="3">
                                            <p:txEl>
                                              <p:pRg st="1" end="1"/>
                                            </p:txEl>
                                          </p:spTgt>
                                        </p:tgtEl>
                                      </p:cBhvr>
                                    </p:animEffect>
                                  </p:childTnLst>
                                </p:cTn>
                              </p:par>
                            </p:childTnLst>
                          </p:cTn>
                        </p:par>
                        <p:par>
                          <p:cTn id="12" fill="hold">
                            <p:stCondLst>
                              <p:cond delay="3000"/>
                            </p:stCondLst>
                            <p:childTnLst>
                              <p:par>
                                <p:cTn id="13" presetID="22" presetClass="entr" presetSubtype="4"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1500"/>
                                        <p:tgtEl>
                                          <p:spTgt spid="3">
                                            <p:txEl>
                                              <p:pRg st="3" end="3"/>
                                            </p:txEl>
                                          </p:spTgt>
                                        </p:tgtEl>
                                      </p:cBhvr>
                                    </p:animEffect>
                                  </p:childTnLst>
                                </p:cTn>
                              </p:par>
                            </p:childTnLst>
                          </p:cTn>
                        </p:par>
                        <p:par>
                          <p:cTn id="16" fill="hold">
                            <p:stCondLst>
                              <p:cond delay="4500"/>
                            </p:stCondLst>
                            <p:childTnLst>
                              <p:par>
                                <p:cTn id="17" presetID="22" presetClass="entr" presetSubtype="4"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1500"/>
                                        <p:tgtEl>
                                          <p:spTgt spid="3">
                                            <p:txEl>
                                              <p:pRg st="4" end="4"/>
                                            </p:txEl>
                                          </p:spTgt>
                                        </p:tgtEl>
                                      </p:cBhvr>
                                    </p:animEffect>
                                  </p:childTnLst>
                                </p:cTn>
                              </p:par>
                            </p:childTnLst>
                          </p:cTn>
                        </p:par>
                        <p:par>
                          <p:cTn id="20" fill="hold">
                            <p:stCondLst>
                              <p:cond delay="6000"/>
                            </p:stCondLst>
                            <p:childTnLst>
                              <p:par>
                                <p:cTn id="21" presetID="22" presetClass="entr" presetSubtype="4" fill="hold" grpId="0" nodeType="after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wipe(down)">
                                      <p:cBhvr>
                                        <p:cTn id="23" dur="1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89903" y="428368"/>
            <a:ext cx="10346724" cy="5865340"/>
          </a:xfrm>
        </p:spPr>
        <p:txBody>
          <a:bodyPr>
            <a:normAutofit/>
          </a:bodyPr>
          <a:lstStyle/>
          <a:p>
            <a:pPr marL="0" indent="0" algn="just">
              <a:buNone/>
            </a:pPr>
            <a:r>
              <a:rPr lang="it-IT" dirty="0" smtClean="0"/>
              <a:t>Spetta</a:t>
            </a:r>
            <a:r>
              <a:rPr lang="it-IT" dirty="0"/>
              <a:t>, in particolare, al Responsabile della prevenzione della corruzione </a:t>
            </a:r>
            <a:r>
              <a:rPr lang="it-IT" dirty="0" smtClean="0"/>
              <a:t>e della </a:t>
            </a:r>
            <a:r>
              <a:rPr lang="it-IT" dirty="0"/>
              <a:t>trasparenza</a:t>
            </a:r>
            <a:r>
              <a:rPr lang="it-IT" dirty="0" smtClean="0"/>
              <a:t>:</a:t>
            </a:r>
          </a:p>
          <a:p>
            <a:pPr algn="just"/>
            <a:r>
              <a:rPr lang="it-IT" dirty="0">
                <a:solidFill>
                  <a:srgbClr val="FF0000"/>
                </a:solidFill>
              </a:rPr>
              <a:t>la proposta di adozione del Piano Triennale della Prevenzione della </a:t>
            </a:r>
            <a:r>
              <a:rPr lang="it-IT" dirty="0" smtClean="0">
                <a:solidFill>
                  <a:srgbClr val="FF0000"/>
                </a:solidFill>
              </a:rPr>
              <a:t>Corruzione e per </a:t>
            </a:r>
            <a:r>
              <a:rPr lang="it-IT" dirty="0">
                <a:solidFill>
                  <a:srgbClr val="FF0000"/>
                </a:solidFill>
              </a:rPr>
              <a:t>la trasparenza </a:t>
            </a:r>
            <a:r>
              <a:rPr lang="it-IT" dirty="0" smtClean="0">
                <a:solidFill>
                  <a:srgbClr val="FF0000"/>
                </a:solidFill>
              </a:rPr>
              <a:t>(PTPCT) e </a:t>
            </a:r>
            <a:r>
              <a:rPr lang="it-IT" dirty="0">
                <a:solidFill>
                  <a:srgbClr val="FF0000"/>
                </a:solidFill>
              </a:rPr>
              <a:t>relativi aggiornamenti, </a:t>
            </a:r>
            <a:r>
              <a:rPr lang="it-IT" dirty="0"/>
              <a:t>all’Organo di indirizzo politico (Giunta regionale), previa consultazione degli utenti interni ed </a:t>
            </a:r>
            <a:r>
              <a:rPr lang="it-IT" dirty="0" smtClean="0"/>
              <a:t>esterni;</a:t>
            </a:r>
          </a:p>
          <a:p>
            <a:pPr algn="just"/>
            <a:r>
              <a:rPr lang="it-IT" dirty="0" smtClean="0">
                <a:solidFill>
                  <a:srgbClr val="FF0000"/>
                </a:solidFill>
              </a:rPr>
              <a:t>la pubblicazione del PTPCT</a:t>
            </a:r>
            <a:r>
              <a:rPr lang="it-IT" dirty="0" smtClean="0"/>
              <a:t>, approvato dalla G.R., nella </a:t>
            </a:r>
            <a:r>
              <a:rPr lang="it-IT" dirty="0"/>
              <a:t>sezione Amministrazione trasparente del sito istituzionale </a:t>
            </a:r>
            <a:r>
              <a:rPr lang="it-IT" dirty="0" smtClean="0"/>
              <a:t>dell’amministrazione;</a:t>
            </a:r>
            <a:endParaRPr lang="it-IT" dirty="0"/>
          </a:p>
          <a:p>
            <a:pPr algn="just"/>
            <a:r>
              <a:rPr lang="it-IT" dirty="0" smtClean="0">
                <a:solidFill>
                  <a:srgbClr val="FF0000"/>
                </a:solidFill>
              </a:rPr>
              <a:t>la verifica dell’efficace attuazione </a:t>
            </a:r>
            <a:r>
              <a:rPr lang="it-IT" dirty="0" smtClean="0">
                <a:solidFill>
                  <a:schemeClr val="tx1"/>
                </a:solidFill>
              </a:rPr>
              <a:t>del PTPC e del PTTI;</a:t>
            </a:r>
          </a:p>
          <a:p>
            <a:pPr algn="just"/>
            <a:r>
              <a:rPr lang="it-IT" dirty="0" smtClean="0">
                <a:solidFill>
                  <a:srgbClr val="FF0000"/>
                </a:solidFill>
              </a:rPr>
              <a:t>monitorare</a:t>
            </a:r>
            <a:r>
              <a:rPr lang="it-IT" dirty="0" smtClean="0">
                <a:solidFill>
                  <a:schemeClr val="tx1"/>
                </a:solidFill>
              </a:rPr>
              <a:t> l’implementazione/attuazione delle misure del Piano Triennale di Prevenzione della Corruzione;</a:t>
            </a:r>
          </a:p>
          <a:p>
            <a:pPr algn="just"/>
            <a:r>
              <a:rPr lang="it-IT" dirty="0" smtClean="0">
                <a:solidFill>
                  <a:srgbClr val="FF0000"/>
                </a:solidFill>
              </a:rPr>
              <a:t>la </a:t>
            </a:r>
            <a:r>
              <a:rPr lang="it-IT" dirty="0">
                <a:solidFill>
                  <a:srgbClr val="FF0000"/>
                </a:solidFill>
              </a:rPr>
              <a:t>proposta di adozione del codice di comportamento </a:t>
            </a:r>
            <a:r>
              <a:rPr lang="it-IT" dirty="0"/>
              <a:t>dei dipendenti della Giunta regionale </a:t>
            </a:r>
            <a:r>
              <a:rPr lang="it-IT" dirty="0" smtClean="0"/>
              <a:t>ed </a:t>
            </a:r>
            <a:r>
              <a:rPr lang="it-IT" dirty="0"/>
              <a:t>i relativi aggiornamenti all’Organo di indirizzo politico, previa consultazione degli utenti interni ed esterni, e previo parere dell’Organismo Indipendente di Valutazione (O.I.V.);</a:t>
            </a:r>
          </a:p>
          <a:p>
            <a:pPr algn="just"/>
            <a:r>
              <a:rPr lang="it-IT" dirty="0" smtClean="0">
                <a:solidFill>
                  <a:srgbClr val="FF0000"/>
                </a:solidFill>
              </a:rPr>
              <a:t>il </a:t>
            </a:r>
            <a:r>
              <a:rPr lang="it-IT" dirty="0">
                <a:solidFill>
                  <a:srgbClr val="FF0000"/>
                </a:solidFill>
              </a:rPr>
              <a:t>monitoraggio sull’applicazione del Codice di comportamento </a:t>
            </a:r>
            <a:r>
              <a:rPr lang="it-IT" dirty="0">
                <a:solidFill>
                  <a:schemeClr val="tx1"/>
                </a:solidFill>
              </a:rPr>
              <a:t>approvato dall’Organo di indirizzo politico; </a:t>
            </a:r>
          </a:p>
          <a:p>
            <a:pPr algn="just"/>
            <a:endParaRPr lang="it-IT" dirty="0" smtClean="0"/>
          </a:p>
          <a:p>
            <a:pPr marL="0" indent="0">
              <a:buNone/>
            </a:pPr>
            <a:endParaRPr lang="it-IT" dirty="0"/>
          </a:p>
          <a:p>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17</a:t>
            </a:fld>
            <a:endParaRPr lang="en-US" dirty="0"/>
          </a:p>
        </p:txBody>
      </p:sp>
    </p:spTree>
    <p:extLst>
      <p:ext uri="{BB962C8B-B14F-4D97-AF65-F5344CB8AC3E}">
        <p14:creationId xmlns:p14="http://schemas.microsoft.com/office/powerpoint/2010/main" val="412964480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1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15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1500"/>
                                        <p:tgtEl>
                                          <p:spTgt spid="3">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1500"/>
                                        <p:tgtEl>
                                          <p:spTgt spid="3">
                                            <p:txEl>
                                              <p:pRg st="4" end="4"/>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1500"/>
                                        <p:tgtEl>
                                          <p:spTgt spid="3">
                                            <p:txEl>
                                              <p:pRg st="5" end="5"/>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down)">
                                      <p:cBhvr>
                                        <p:cTn id="25" dur="1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83105" y="584886"/>
            <a:ext cx="9521507" cy="5326336"/>
          </a:xfrm>
        </p:spPr>
        <p:txBody>
          <a:bodyPr>
            <a:normAutofit lnSpcReduction="10000"/>
          </a:bodyPr>
          <a:lstStyle/>
          <a:p>
            <a:endParaRPr lang="it-IT" dirty="0" smtClean="0"/>
          </a:p>
          <a:p>
            <a:pPr algn="just"/>
            <a:r>
              <a:rPr lang="it-IT" dirty="0" smtClean="0">
                <a:solidFill>
                  <a:srgbClr val="FF0000"/>
                </a:solidFill>
              </a:rPr>
              <a:t>la definizione di appropriate procedure per la selezione e la formazione dei dipendenti che operano in settori particolarmente esposti al rischio del fenomeno corruttivo;</a:t>
            </a:r>
          </a:p>
          <a:p>
            <a:pPr algn="just"/>
            <a:r>
              <a:rPr lang="it-IT" dirty="0" smtClean="0">
                <a:solidFill>
                  <a:srgbClr val="FF0000"/>
                </a:solidFill>
              </a:rPr>
              <a:t>l’individuazione del personale</a:t>
            </a:r>
            <a:r>
              <a:rPr lang="it-IT" dirty="0" smtClean="0"/>
              <a:t> da inserire nei percorsi di formazione sui temi dell’etica e della legalità;</a:t>
            </a:r>
          </a:p>
          <a:p>
            <a:pPr algn="just"/>
            <a:r>
              <a:rPr lang="it-IT" dirty="0" smtClean="0">
                <a:solidFill>
                  <a:srgbClr val="FF0000"/>
                </a:solidFill>
              </a:rPr>
              <a:t>la verifica, </a:t>
            </a:r>
            <a:r>
              <a:rPr lang="it-IT" dirty="0" smtClean="0">
                <a:solidFill>
                  <a:schemeClr val="tx1"/>
                </a:solidFill>
              </a:rPr>
              <a:t>d’intesa con i dirigenti competenti, </a:t>
            </a:r>
            <a:r>
              <a:rPr lang="it-IT" dirty="0" smtClean="0">
                <a:solidFill>
                  <a:srgbClr val="FF0000"/>
                </a:solidFill>
              </a:rPr>
              <a:t>in ordine all’effettiva rotazione </a:t>
            </a:r>
            <a:r>
              <a:rPr lang="it-IT" dirty="0" smtClean="0">
                <a:solidFill>
                  <a:schemeClr val="tx1"/>
                </a:solidFill>
              </a:rPr>
              <a:t>degli incarichi negli uffici preposti allo svolgimento di attività nel cui ambito è più elevato il rischio che siano commessi reati di corruzione;</a:t>
            </a:r>
          </a:p>
          <a:p>
            <a:pPr algn="just"/>
            <a:r>
              <a:rPr lang="it-IT" dirty="0" smtClean="0">
                <a:solidFill>
                  <a:schemeClr val="tx1"/>
                </a:solidFill>
              </a:rPr>
              <a:t>predisporre la relazione annuale sui risultati delle attività e pubblicarla sul sito istituzionale dell’Amministrazione entro il 15 dicembre di ogni anno (salvo proroghe ANAC);</a:t>
            </a:r>
          </a:p>
          <a:p>
            <a:pPr algn="just"/>
            <a:r>
              <a:rPr lang="it-IT" dirty="0" smtClean="0">
                <a:solidFill>
                  <a:srgbClr val="FF0000"/>
                </a:solidFill>
              </a:rPr>
              <a:t>monitorare </a:t>
            </a:r>
            <a:r>
              <a:rPr lang="it-IT" dirty="0" smtClean="0">
                <a:solidFill>
                  <a:schemeClr val="tx1"/>
                </a:solidFill>
              </a:rPr>
              <a:t>il rispetto le disposizioni del decreto legislativo n. 39/2013 sulle cause di </a:t>
            </a:r>
            <a:r>
              <a:rPr lang="it-IT" dirty="0" err="1" smtClean="0">
                <a:solidFill>
                  <a:schemeClr val="tx1"/>
                </a:solidFill>
              </a:rPr>
              <a:t>inconferibilità</a:t>
            </a:r>
            <a:r>
              <a:rPr lang="it-IT" dirty="0" smtClean="0">
                <a:solidFill>
                  <a:schemeClr val="tx1"/>
                </a:solidFill>
              </a:rPr>
              <a:t> ed incompatibilità degli incarichi;</a:t>
            </a:r>
          </a:p>
          <a:p>
            <a:pPr algn="just"/>
            <a:r>
              <a:rPr lang="it-IT" dirty="0" smtClean="0">
                <a:solidFill>
                  <a:srgbClr val="FF0000"/>
                </a:solidFill>
              </a:rPr>
              <a:t>segnalare, ove pervenute alla propria conoscenza, l’esistenza o l’insorgenza di situazioni di </a:t>
            </a:r>
            <a:r>
              <a:rPr lang="it-IT" dirty="0" err="1" smtClean="0">
                <a:solidFill>
                  <a:srgbClr val="FF0000"/>
                </a:solidFill>
              </a:rPr>
              <a:t>inconferibilità</a:t>
            </a:r>
            <a:r>
              <a:rPr lang="it-IT" dirty="0" smtClean="0">
                <a:solidFill>
                  <a:srgbClr val="FF0000"/>
                </a:solidFill>
              </a:rPr>
              <a:t> ed incompatibilità nell’ambito dell’amministrazione di appartenenza </a:t>
            </a:r>
            <a:r>
              <a:rPr lang="it-IT" dirty="0" smtClean="0">
                <a:solidFill>
                  <a:schemeClr val="tx1"/>
                </a:solidFill>
              </a:rPr>
              <a:t>(vedi art. 15 del d.lgs. n. 39/2013 e FAQ 7.7 ANAC).</a:t>
            </a:r>
          </a:p>
          <a:p>
            <a:pPr algn="just"/>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18</a:t>
            </a:fld>
            <a:endParaRPr lang="en-US" dirty="0"/>
          </a:p>
        </p:txBody>
      </p:sp>
    </p:spTree>
    <p:extLst>
      <p:ext uri="{BB962C8B-B14F-4D97-AF65-F5344CB8AC3E}">
        <p14:creationId xmlns:p14="http://schemas.microsoft.com/office/powerpoint/2010/main" val="1829816201"/>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down)">
                                      <p:cBhvr>
                                        <p:cTn id="11" dur="500"/>
                                        <p:tgtEl>
                                          <p:spTgt spid="3">
                                            <p:txEl>
                                              <p:pRg st="2" end="2"/>
                                            </p:txEl>
                                          </p:spTgt>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500"/>
                                        <p:tgtEl>
                                          <p:spTgt spid="3">
                                            <p:txEl>
                                              <p:pRg st="3" end="3"/>
                                            </p:txEl>
                                          </p:spTgt>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500"/>
                                        <p:tgtEl>
                                          <p:spTgt spid="3">
                                            <p:txEl>
                                              <p:pRg st="4" end="4"/>
                                            </p:txEl>
                                          </p:spTgt>
                                        </p:tgtEl>
                                      </p:cBhvr>
                                    </p:animEffect>
                                  </p:childTnLst>
                                </p:cTn>
                              </p:par>
                            </p:childTnLst>
                          </p:cTn>
                        </p:par>
                        <p:par>
                          <p:cTn id="20" fill="hold">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ipe(down)">
                                      <p:cBhvr>
                                        <p:cTn id="23" dur="500"/>
                                        <p:tgtEl>
                                          <p:spTgt spid="3">
                                            <p:txEl>
                                              <p:pRg st="5" end="5"/>
                                            </p:txEl>
                                          </p:spTgt>
                                        </p:tgtEl>
                                      </p:cBhvr>
                                    </p:animEffect>
                                  </p:childTnLst>
                                </p:cTn>
                              </p:par>
                            </p:childTnLst>
                          </p:cTn>
                        </p:par>
                        <p:par>
                          <p:cTn id="24" fill="hold">
                            <p:stCondLst>
                              <p:cond delay="2500"/>
                            </p:stCondLst>
                            <p:childTnLst>
                              <p:par>
                                <p:cTn id="25" presetID="22" presetClass="entr" presetSubtype="4" fill="hold" grpId="0" nodeType="after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04513" y="715992"/>
            <a:ext cx="9900099" cy="5195230"/>
          </a:xfrm>
        </p:spPr>
        <p:txBody>
          <a:bodyPr>
            <a:normAutofit/>
          </a:bodyPr>
          <a:lstStyle/>
          <a:p>
            <a:r>
              <a:rPr lang="it-IT" dirty="0" smtClean="0">
                <a:solidFill>
                  <a:srgbClr val="FF0000"/>
                </a:solidFill>
              </a:rPr>
              <a:t>segnalare </a:t>
            </a:r>
            <a:r>
              <a:rPr lang="it-IT" dirty="0"/>
              <a:t>altresì all'Organo di indirizzo politico, all'Organismo Indipendente di Valutazione (O.I.V.), all'Autorità Nazionale Anticorruzione e, </a:t>
            </a:r>
            <a:r>
              <a:rPr lang="it-IT" dirty="0">
                <a:solidFill>
                  <a:srgbClr val="FF0000"/>
                </a:solidFill>
              </a:rPr>
              <a:t>nei casi più gravi, all'Ufficio responsabile per i Procedimenti Disciplinari (U.P.D.)</a:t>
            </a:r>
            <a:r>
              <a:rPr lang="it-IT" dirty="0"/>
              <a:t> </a:t>
            </a:r>
            <a:r>
              <a:rPr lang="it-IT" u="sng" dirty="0"/>
              <a:t>il mancato o ritardato adempimento degli obblighi di pubblicazione</a:t>
            </a:r>
            <a:r>
              <a:rPr lang="it-IT" dirty="0" smtClean="0"/>
              <a:t>;</a:t>
            </a:r>
          </a:p>
          <a:p>
            <a:pPr marL="0" indent="0">
              <a:buNone/>
            </a:pPr>
            <a:endParaRPr lang="it-IT" dirty="0"/>
          </a:p>
          <a:p>
            <a:r>
              <a:rPr lang="it-IT" dirty="0" smtClean="0">
                <a:solidFill>
                  <a:srgbClr val="FF0000"/>
                </a:solidFill>
              </a:rPr>
              <a:t>controllare </a:t>
            </a:r>
            <a:r>
              <a:rPr lang="it-IT" dirty="0"/>
              <a:t>e assicurare la regolare attuazione dell'accesso civico, </a:t>
            </a:r>
            <a:r>
              <a:rPr lang="it-IT" dirty="0">
                <a:solidFill>
                  <a:srgbClr val="FF0000"/>
                </a:solidFill>
              </a:rPr>
              <a:t>segnalando all’O.I.V. i relativi casi d’inadempimento o di adempimento </a:t>
            </a:r>
            <a:r>
              <a:rPr lang="it-IT" dirty="0" smtClean="0">
                <a:solidFill>
                  <a:srgbClr val="FF0000"/>
                </a:solidFill>
              </a:rPr>
              <a:t>parziale</a:t>
            </a:r>
            <a:r>
              <a:rPr lang="it-IT" dirty="0"/>
              <a:t> </a:t>
            </a:r>
            <a:r>
              <a:rPr lang="it-IT" dirty="0" smtClean="0"/>
              <a:t>(il RPCT interviene </a:t>
            </a:r>
            <a:r>
              <a:rPr lang="it-IT" dirty="0"/>
              <a:t>come organo di seconda istanza, nei casi di diniego dell’accesso civico </a:t>
            </a:r>
            <a:r>
              <a:rPr lang="it-IT" dirty="0" smtClean="0"/>
              <a:t>generalizzato);</a:t>
            </a:r>
          </a:p>
          <a:p>
            <a:pPr marL="0" indent="0">
              <a:buNone/>
            </a:pPr>
            <a:endParaRPr lang="it-IT" dirty="0" smtClean="0"/>
          </a:p>
          <a:p>
            <a:r>
              <a:rPr lang="it-IT" dirty="0" smtClean="0">
                <a:solidFill>
                  <a:srgbClr val="FF0000"/>
                </a:solidFill>
              </a:rPr>
              <a:t>Aggiornare e pubblicare il Registro dell’Accesso Civico </a:t>
            </a:r>
            <a:r>
              <a:rPr lang="it-IT" dirty="0" smtClean="0"/>
              <a:t>(in corso di predisposizione);</a:t>
            </a:r>
          </a:p>
          <a:p>
            <a:pPr marL="0" indent="0">
              <a:buNone/>
            </a:pPr>
            <a:endParaRPr lang="it-IT" dirty="0" smtClean="0"/>
          </a:p>
          <a:p>
            <a:r>
              <a:rPr lang="it-IT" dirty="0" smtClean="0"/>
              <a:t>svolgere, </a:t>
            </a:r>
            <a:r>
              <a:rPr lang="it-IT" dirty="0"/>
              <a:t>infine, attività di </a:t>
            </a:r>
            <a:r>
              <a:rPr lang="it-IT" dirty="0" smtClean="0"/>
              <a:t>promozione e sensibilizzazione </a:t>
            </a:r>
            <a:r>
              <a:rPr lang="it-IT" dirty="0"/>
              <a:t>nei confronti dei dirigenti e degli altri soggetti tenuti a garantire il regolare flusso delle informazioni</a:t>
            </a:r>
            <a:r>
              <a:rPr lang="it-IT" dirty="0" smtClean="0"/>
              <a:t>.</a:t>
            </a: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19</a:t>
            </a:fld>
            <a:endParaRPr lang="en-US" dirty="0"/>
          </a:p>
        </p:txBody>
      </p:sp>
    </p:spTree>
    <p:extLst>
      <p:ext uri="{BB962C8B-B14F-4D97-AF65-F5344CB8AC3E}">
        <p14:creationId xmlns:p14="http://schemas.microsoft.com/office/powerpoint/2010/main" val="52693730"/>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500"/>
                                        <p:tgtEl>
                                          <p:spTgt spid="3">
                                            <p:txEl>
                                              <p:pRg st="0" end="0"/>
                                            </p:txEl>
                                          </p:spTgt>
                                        </p:tgtEl>
                                      </p:cBhvr>
                                    </p:animEffect>
                                  </p:childTnLst>
                                </p:cTn>
                              </p:par>
                            </p:childTnLst>
                          </p:cTn>
                        </p:par>
                        <p:par>
                          <p:cTn id="8" fill="hold">
                            <p:stCondLst>
                              <p:cond delay="1500"/>
                            </p:stCondLst>
                            <p:childTnLst>
                              <p:par>
                                <p:cTn id="9" presetID="22" presetClass="entr" presetSubtype="4"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down)">
                                      <p:cBhvr>
                                        <p:cTn id="11" dur="1500"/>
                                        <p:tgtEl>
                                          <p:spTgt spid="3">
                                            <p:txEl>
                                              <p:pRg st="2" end="2"/>
                                            </p:txEl>
                                          </p:spTgt>
                                        </p:tgtEl>
                                      </p:cBhvr>
                                    </p:animEffect>
                                  </p:childTnLst>
                                </p:cTn>
                              </p:par>
                            </p:childTnLst>
                          </p:cTn>
                        </p:par>
                        <p:par>
                          <p:cTn id="12" fill="hold">
                            <p:stCondLst>
                              <p:cond delay="3000"/>
                            </p:stCondLst>
                            <p:childTnLst>
                              <p:par>
                                <p:cTn id="13" presetID="22" presetClass="entr" presetSubtype="4" fill="hold" grpId="0" nodeType="after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wipe(down)">
                                      <p:cBhvr>
                                        <p:cTn id="15" dur="1500"/>
                                        <p:tgtEl>
                                          <p:spTgt spid="3">
                                            <p:txEl>
                                              <p:pRg st="4" end="4"/>
                                            </p:txEl>
                                          </p:spTgt>
                                        </p:tgtEl>
                                      </p:cBhvr>
                                    </p:animEffect>
                                  </p:childTnLst>
                                </p:cTn>
                              </p:par>
                            </p:childTnLst>
                          </p:cTn>
                        </p:par>
                        <p:par>
                          <p:cTn id="16" fill="hold">
                            <p:stCondLst>
                              <p:cond delay="4500"/>
                            </p:stCondLst>
                            <p:childTnLst>
                              <p:par>
                                <p:cTn id="17" presetID="22" presetClass="entr" presetSubtype="4" fill="hold" grpId="0" nodeType="after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wipe(down)">
                                      <p:cBhvr>
                                        <p:cTn id="19" dur="1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3105" y="98854"/>
            <a:ext cx="9517542" cy="1053671"/>
          </a:xfrm>
        </p:spPr>
        <p:txBody>
          <a:bodyPr>
            <a:normAutofit fontScale="90000"/>
          </a:bodyPr>
          <a:lstStyle/>
          <a:p>
            <a:r>
              <a:rPr lang="it-IT" sz="3200" b="1" dirty="0" smtClean="0">
                <a:solidFill>
                  <a:srgbClr val="FF0000"/>
                </a:solidFill>
              </a:rPr>
              <a:t>1.</a:t>
            </a:r>
            <a:r>
              <a:rPr lang="it-IT" sz="3200" dirty="0" smtClean="0">
                <a:solidFill>
                  <a:srgbClr val="002060"/>
                </a:solidFill>
              </a:rPr>
              <a:t> </a:t>
            </a:r>
            <a:r>
              <a:rPr lang="it-IT" sz="3200" dirty="0" smtClean="0">
                <a:solidFill>
                  <a:srgbClr val="0070C0"/>
                </a:solidFill>
              </a:rPr>
              <a:t>Evoluzione del contesto normativo di riferimento.</a:t>
            </a:r>
            <a:endParaRPr lang="it-IT" sz="3200" b="1" dirty="0">
              <a:solidFill>
                <a:srgbClr val="0070C0"/>
              </a:solidFill>
            </a:endParaRPr>
          </a:p>
        </p:txBody>
      </p:sp>
      <p:sp>
        <p:nvSpPr>
          <p:cNvPr id="3" name="Segnaposto contenuto 2"/>
          <p:cNvSpPr>
            <a:spLocks noGrp="1"/>
          </p:cNvSpPr>
          <p:nvPr>
            <p:ph idx="1"/>
          </p:nvPr>
        </p:nvSpPr>
        <p:spPr>
          <a:xfrm>
            <a:off x="1311275" y="1264555"/>
            <a:ext cx="9928944" cy="5481415"/>
          </a:xfrm>
        </p:spPr>
        <p:txBody>
          <a:bodyPr>
            <a:normAutofit fontScale="25000" lnSpcReduction="20000"/>
          </a:bodyPr>
          <a:lstStyle/>
          <a:p>
            <a:pPr marL="261938" indent="-261938" algn="just">
              <a:spcBef>
                <a:spcPts val="0"/>
              </a:spcBef>
              <a:buFontTx/>
              <a:buChar char="-"/>
            </a:pPr>
            <a:r>
              <a:rPr lang="it-IT" sz="7200" b="1" u="sng" dirty="0" smtClean="0">
                <a:solidFill>
                  <a:srgbClr val="FF0000"/>
                </a:solidFill>
              </a:rPr>
              <a:t>Legge </a:t>
            </a:r>
            <a:r>
              <a:rPr lang="it-IT" sz="7200" b="1" u="sng" dirty="0">
                <a:solidFill>
                  <a:srgbClr val="FF0000"/>
                </a:solidFill>
              </a:rPr>
              <a:t>6 novembre 2012, n. 190</a:t>
            </a:r>
            <a:r>
              <a:rPr lang="it-IT" sz="7200" dirty="0"/>
              <a:t>, entrata in vigore il 28 novembre 2012, ha </a:t>
            </a:r>
            <a:r>
              <a:rPr lang="it-IT" sz="7200" dirty="0" smtClean="0"/>
              <a:t>approvato le «</a:t>
            </a:r>
            <a:r>
              <a:rPr lang="it-IT" sz="7200" dirty="0" smtClean="0">
                <a:solidFill>
                  <a:srgbClr val="0070C0"/>
                </a:solidFill>
              </a:rPr>
              <a:t>Disposizioni </a:t>
            </a:r>
            <a:r>
              <a:rPr lang="it-IT" sz="7200" dirty="0">
                <a:solidFill>
                  <a:srgbClr val="0070C0"/>
                </a:solidFill>
              </a:rPr>
              <a:t>per la prevenzione e la repressione della corruzione e </a:t>
            </a:r>
            <a:r>
              <a:rPr lang="it-IT" sz="7200" dirty="0" smtClean="0">
                <a:solidFill>
                  <a:srgbClr val="0070C0"/>
                </a:solidFill>
              </a:rPr>
              <a:t>dell'illegalità</a:t>
            </a:r>
            <a:r>
              <a:rPr lang="it-IT" sz="7200" baseline="0" dirty="0" smtClean="0">
                <a:solidFill>
                  <a:srgbClr val="0070C0"/>
                </a:solidFill>
              </a:rPr>
              <a:t> </a:t>
            </a:r>
            <a:r>
              <a:rPr lang="it-IT" sz="7200" dirty="0" smtClean="0">
                <a:solidFill>
                  <a:srgbClr val="0070C0"/>
                </a:solidFill>
              </a:rPr>
              <a:t>nella </a:t>
            </a:r>
            <a:r>
              <a:rPr lang="it-IT" sz="7200" dirty="0">
                <a:solidFill>
                  <a:srgbClr val="0070C0"/>
                </a:solidFill>
              </a:rPr>
              <a:t>pubblica </a:t>
            </a:r>
            <a:r>
              <a:rPr lang="it-IT" sz="7200" dirty="0" err="1" smtClean="0">
                <a:solidFill>
                  <a:srgbClr val="0070C0"/>
                </a:solidFill>
              </a:rPr>
              <a:t>ammlnistrazione</a:t>
            </a:r>
            <a:r>
              <a:rPr lang="it-IT" sz="7200" dirty="0" smtClean="0">
                <a:solidFill>
                  <a:srgbClr val="0070C0"/>
                </a:solidFill>
              </a:rPr>
              <a:t>»;</a:t>
            </a:r>
            <a:endParaRPr lang="it-IT" sz="7200" dirty="0" smtClean="0"/>
          </a:p>
          <a:p>
            <a:pPr marL="0" algn="just">
              <a:spcBef>
                <a:spcPts val="0"/>
              </a:spcBef>
              <a:buFontTx/>
              <a:buChar char="-"/>
            </a:pPr>
            <a:endParaRPr lang="it-IT" sz="7200" b="1" u="sng" dirty="0" smtClean="0">
              <a:solidFill>
                <a:srgbClr val="FF0000"/>
              </a:solidFill>
            </a:endParaRPr>
          </a:p>
          <a:p>
            <a:pPr marL="261938" indent="-261938" algn="just">
              <a:spcBef>
                <a:spcPts val="0"/>
              </a:spcBef>
              <a:buFontTx/>
              <a:buChar char="-"/>
            </a:pPr>
            <a:r>
              <a:rPr lang="it-IT" sz="7200" b="1" u="sng" dirty="0" smtClean="0">
                <a:solidFill>
                  <a:srgbClr val="FF0000"/>
                </a:solidFill>
              </a:rPr>
              <a:t>D.lgs. 31 </a:t>
            </a:r>
            <a:r>
              <a:rPr lang="it-IT" sz="7200" b="1" u="sng" dirty="0">
                <a:solidFill>
                  <a:srgbClr val="FF0000"/>
                </a:solidFill>
              </a:rPr>
              <a:t>dicembre 2012, n. 235</a:t>
            </a:r>
            <a:r>
              <a:rPr lang="it-IT" sz="7200" b="1" dirty="0">
                <a:solidFill>
                  <a:srgbClr val="FF0000"/>
                </a:solidFill>
              </a:rPr>
              <a:t> </a:t>
            </a:r>
            <a:r>
              <a:rPr lang="it-IT" sz="7200" dirty="0"/>
              <a:t>“Testo unico delle disposizioni in materia di </a:t>
            </a:r>
            <a:r>
              <a:rPr lang="it-IT" sz="7200" dirty="0" err="1" smtClean="0"/>
              <a:t>incandidabilità</a:t>
            </a:r>
            <a:r>
              <a:rPr lang="it-IT" sz="7200" dirty="0" smtClean="0"/>
              <a:t> </a:t>
            </a:r>
            <a:r>
              <a:rPr lang="it-IT" sz="7200" dirty="0"/>
              <a:t>e di </a:t>
            </a:r>
            <a:r>
              <a:rPr lang="it-IT" sz="7200" u="sng" dirty="0"/>
              <a:t>divieto di ricoprire cariche elettive e di Governo </a:t>
            </a:r>
            <a:r>
              <a:rPr lang="it-IT" sz="7200" dirty="0"/>
              <a:t>conseguenti a </a:t>
            </a:r>
            <a:r>
              <a:rPr lang="it-IT" sz="7200" dirty="0" smtClean="0"/>
              <a:t>sentenze </a:t>
            </a:r>
            <a:r>
              <a:rPr lang="it-IT" sz="7200" dirty="0"/>
              <a:t>definitive di condanna per delitti non colposi, a norma dell'articolo 1, </a:t>
            </a:r>
            <a:r>
              <a:rPr lang="it-IT" sz="7200" dirty="0" smtClean="0"/>
              <a:t>comma </a:t>
            </a:r>
            <a:r>
              <a:rPr lang="it-IT" sz="7200" dirty="0"/>
              <a:t>63, della legge 6 novembre 2012, n. 190</a:t>
            </a:r>
            <a:r>
              <a:rPr lang="it-IT" sz="7200" dirty="0" smtClean="0"/>
              <a:t>”;</a:t>
            </a:r>
          </a:p>
          <a:p>
            <a:pPr marL="0" indent="0" algn="just">
              <a:spcBef>
                <a:spcPts val="0"/>
              </a:spcBef>
              <a:buNone/>
            </a:pPr>
            <a:endParaRPr lang="it-IT" sz="7200" dirty="0" smtClean="0"/>
          </a:p>
          <a:p>
            <a:pPr algn="just">
              <a:buFontTx/>
              <a:buChar char="-"/>
            </a:pPr>
            <a:r>
              <a:rPr lang="it-IT" sz="7200" b="1" u="sng" dirty="0" smtClean="0">
                <a:solidFill>
                  <a:srgbClr val="FF0000"/>
                </a:solidFill>
              </a:rPr>
              <a:t>D.lgs. 4 </a:t>
            </a:r>
            <a:r>
              <a:rPr lang="it-IT" sz="7200" b="1" u="sng" dirty="0">
                <a:solidFill>
                  <a:srgbClr val="FF0000"/>
                </a:solidFill>
              </a:rPr>
              <a:t>marzo 2013, n. 33 </a:t>
            </a:r>
            <a:r>
              <a:rPr lang="it-IT" sz="7200" dirty="0"/>
              <a:t>“</a:t>
            </a:r>
            <a:r>
              <a:rPr lang="it-IT" sz="7200" dirty="0">
                <a:solidFill>
                  <a:srgbClr val="0070C0"/>
                </a:solidFill>
              </a:rPr>
              <a:t>Riordino della disciplina riguardante gli obblighi di pubblicità, trasparenza e diffusione di informazioni da parte delle pubbliche amministrazioni,</a:t>
            </a:r>
            <a:r>
              <a:rPr lang="it-IT" sz="7200" dirty="0"/>
              <a:t> approvato dal Governo il 15 febbraio 2013, in attuazione di commi 35 e 36 dell’art. 1 della l. n.190 del 2012</a:t>
            </a:r>
            <a:r>
              <a:rPr lang="it-IT" sz="7200" dirty="0" smtClean="0"/>
              <a:t>”;</a:t>
            </a:r>
          </a:p>
          <a:p>
            <a:pPr algn="just">
              <a:buFontTx/>
              <a:buChar char="-"/>
            </a:pPr>
            <a:endParaRPr lang="it-IT" sz="7200" dirty="0" smtClean="0"/>
          </a:p>
          <a:p>
            <a:pPr algn="just">
              <a:buFontTx/>
              <a:buChar char="-"/>
            </a:pPr>
            <a:r>
              <a:rPr lang="it-IT" sz="7200" b="1" u="sng" dirty="0" smtClean="0">
                <a:solidFill>
                  <a:srgbClr val="FF0000"/>
                </a:solidFill>
              </a:rPr>
              <a:t>D.lgs</a:t>
            </a:r>
            <a:r>
              <a:rPr lang="it-IT" sz="7200" b="1" u="sng" dirty="0">
                <a:solidFill>
                  <a:srgbClr val="FF0000"/>
                </a:solidFill>
              </a:rPr>
              <a:t>. </a:t>
            </a:r>
            <a:r>
              <a:rPr lang="it-IT" sz="7200" b="1" u="sng" dirty="0" smtClean="0">
                <a:solidFill>
                  <a:srgbClr val="FF0000"/>
                </a:solidFill>
              </a:rPr>
              <a:t>8 </a:t>
            </a:r>
            <a:r>
              <a:rPr lang="it-IT" sz="7200" b="1" u="sng" dirty="0">
                <a:solidFill>
                  <a:srgbClr val="FF0000"/>
                </a:solidFill>
              </a:rPr>
              <a:t>aprile 2013, n. 39 </a:t>
            </a:r>
            <a:r>
              <a:rPr lang="it-IT" sz="7200" dirty="0"/>
              <a:t>“</a:t>
            </a:r>
            <a:r>
              <a:rPr lang="it-IT" sz="7200" dirty="0">
                <a:solidFill>
                  <a:srgbClr val="0070C0"/>
                </a:solidFill>
              </a:rPr>
              <a:t>Disposizioni in materia di </a:t>
            </a:r>
            <a:r>
              <a:rPr lang="it-IT" sz="7200" dirty="0" err="1">
                <a:solidFill>
                  <a:srgbClr val="0070C0"/>
                </a:solidFill>
              </a:rPr>
              <a:t>inconferibilità</a:t>
            </a:r>
            <a:r>
              <a:rPr lang="it-IT" sz="7200" dirty="0">
                <a:solidFill>
                  <a:srgbClr val="0070C0"/>
                </a:solidFill>
              </a:rPr>
              <a:t> e incompatibilità di </a:t>
            </a:r>
            <a:r>
              <a:rPr lang="it-IT" sz="7200" dirty="0" smtClean="0">
                <a:solidFill>
                  <a:srgbClr val="0070C0"/>
                </a:solidFill>
              </a:rPr>
              <a:t>incarichi </a:t>
            </a:r>
            <a:r>
              <a:rPr lang="it-IT" sz="7200" dirty="0">
                <a:solidFill>
                  <a:srgbClr val="0070C0"/>
                </a:solidFill>
              </a:rPr>
              <a:t>presso le pubbliche amministrazioni e presso gli enti privati in controllo pubblico</a:t>
            </a:r>
            <a:r>
              <a:rPr lang="it-IT" sz="7200" dirty="0"/>
              <a:t>, a norma dell'articolo 1, commi 49 e 50, della legge 6 novembre 2012, n.190</a:t>
            </a:r>
            <a:r>
              <a:rPr lang="it-IT" sz="7200" dirty="0" smtClean="0"/>
              <a:t>”;</a:t>
            </a:r>
            <a:endParaRPr lang="it-IT" dirty="0"/>
          </a:p>
          <a:p>
            <a:pPr marL="0" indent="0">
              <a:buNone/>
            </a:pPr>
            <a:r>
              <a:rPr lang="it-IT" dirty="0" smtClean="0"/>
              <a:t> </a:t>
            </a: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2</a:t>
            </a:fld>
            <a:endParaRPr lang="en-US" dirty="0"/>
          </a:p>
        </p:txBody>
      </p:sp>
    </p:spTree>
    <p:extLst>
      <p:ext uri="{BB962C8B-B14F-4D97-AF65-F5344CB8AC3E}">
        <p14:creationId xmlns:p14="http://schemas.microsoft.com/office/powerpoint/2010/main" val="3842236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10" presetClass="entr" presetSubtype="0" fill="hold" grpId="1"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par>
                          <p:cTn id="14" fill="hold">
                            <p:stCondLst>
                              <p:cond delay="4000"/>
                            </p:stCondLst>
                            <p:childTnLst>
                              <p:par>
                                <p:cTn id="15" presetID="10" presetClass="entr" presetSubtype="0" fill="hold" grpId="1" nodeType="afterEffect">
                                  <p:stCondLst>
                                    <p:cond delay="80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200"/>
                                        <p:tgtEl>
                                          <p:spTgt spid="3">
                                            <p:txEl>
                                              <p:pRg st="2" end="2"/>
                                            </p:txEl>
                                          </p:spTgt>
                                        </p:tgtEl>
                                      </p:cBhvr>
                                    </p:animEffect>
                                  </p:childTnLst>
                                </p:cTn>
                              </p:par>
                            </p:childTnLst>
                          </p:cTn>
                        </p:par>
                        <p:par>
                          <p:cTn id="18" fill="hold">
                            <p:stCondLst>
                              <p:cond delay="6000"/>
                            </p:stCondLst>
                            <p:childTnLst>
                              <p:par>
                                <p:cTn id="19" presetID="10" presetClass="entr" presetSubtype="0" fill="hold" grpId="1" nodeType="after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childTnLst>
                          </p:cTn>
                        </p:par>
                        <p:par>
                          <p:cTn id="22" fill="hold">
                            <p:stCondLst>
                              <p:cond delay="8000"/>
                            </p:stCondLst>
                            <p:childTnLst>
                              <p:par>
                                <p:cTn id="23" presetID="10" presetClass="entr" presetSubtype="0" fill="hold" grpId="1" nodeType="after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1"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070" y="97655"/>
            <a:ext cx="9517542" cy="575206"/>
          </a:xfrm>
        </p:spPr>
        <p:txBody>
          <a:bodyPr>
            <a:normAutofit fontScale="90000"/>
          </a:bodyPr>
          <a:lstStyle/>
          <a:p>
            <a:pPr algn="ctr"/>
            <a:r>
              <a:rPr lang="it-IT" sz="3200" b="1" dirty="0" smtClean="0">
                <a:solidFill>
                  <a:srgbClr val="C00000"/>
                </a:solidFill>
              </a:rPr>
              <a:t>3.c - </a:t>
            </a:r>
            <a:r>
              <a:rPr lang="it-IT" sz="2800" b="1" dirty="0" smtClean="0">
                <a:solidFill>
                  <a:srgbClr val="0000FF"/>
                </a:solidFill>
              </a:rPr>
              <a:t>Vertici Amministrativi </a:t>
            </a:r>
            <a:r>
              <a:rPr lang="it-IT" sz="2800" b="1" dirty="0">
                <a:solidFill>
                  <a:srgbClr val="0000FF"/>
                </a:solidFill>
              </a:rPr>
              <a:t>(Direttori-Dirigenti</a:t>
            </a:r>
            <a:r>
              <a:rPr lang="it-IT" sz="2800" b="1" dirty="0" smtClean="0">
                <a:solidFill>
                  <a:srgbClr val="0000FF"/>
                </a:solidFill>
              </a:rPr>
              <a:t>)</a:t>
            </a:r>
            <a:r>
              <a:rPr lang="it-IT" sz="3200" b="1" dirty="0" smtClean="0">
                <a:solidFill>
                  <a:srgbClr val="0000FF"/>
                </a:solidFill>
              </a:rPr>
              <a:t> </a:t>
            </a:r>
            <a:r>
              <a:rPr lang="it-IT" sz="3200" b="1" dirty="0">
                <a:solidFill>
                  <a:srgbClr val="0000FF"/>
                </a:solidFill>
              </a:rPr>
              <a:t/>
            </a:r>
            <a:br>
              <a:rPr lang="it-IT" sz="3200" b="1" dirty="0">
                <a:solidFill>
                  <a:srgbClr val="0000FF"/>
                </a:solidFill>
              </a:rPr>
            </a:br>
            <a:endParaRPr lang="it-IT" sz="3200" dirty="0"/>
          </a:p>
        </p:txBody>
      </p:sp>
      <p:sp>
        <p:nvSpPr>
          <p:cNvPr id="3" name="Segnaposto contenuto 2"/>
          <p:cNvSpPr>
            <a:spLocks noGrp="1"/>
          </p:cNvSpPr>
          <p:nvPr>
            <p:ph idx="1"/>
          </p:nvPr>
        </p:nvSpPr>
        <p:spPr>
          <a:xfrm>
            <a:off x="1233577" y="787400"/>
            <a:ext cx="10724644" cy="5842000"/>
          </a:xfrm>
        </p:spPr>
        <p:txBody>
          <a:bodyPr>
            <a:normAutofit lnSpcReduction="10000"/>
          </a:bodyPr>
          <a:lstStyle/>
          <a:p>
            <a:pPr algn="just"/>
            <a:r>
              <a:rPr lang="it-IT" dirty="0"/>
              <a:t>I </a:t>
            </a:r>
            <a:r>
              <a:rPr lang="it-IT" dirty="0" smtClean="0">
                <a:solidFill>
                  <a:srgbClr val="0000FF"/>
                </a:solidFill>
              </a:rPr>
              <a:t>Direttori</a:t>
            </a:r>
            <a:r>
              <a:rPr lang="it-IT" dirty="0" smtClean="0"/>
              <a:t> </a:t>
            </a:r>
            <a:r>
              <a:rPr lang="it-IT" dirty="0">
                <a:solidFill>
                  <a:srgbClr val="0000FF"/>
                </a:solidFill>
              </a:rPr>
              <a:t>di dipartimento</a:t>
            </a:r>
            <a:r>
              <a:rPr lang="it-IT" dirty="0"/>
              <a:t>, i </a:t>
            </a:r>
            <a:r>
              <a:rPr lang="it-IT" dirty="0" smtClean="0">
                <a:solidFill>
                  <a:srgbClr val="0000FF"/>
                </a:solidFill>
              </a:rPr>
              <a:t>Dirigenti </a:t>
            </a:r>
            <a:r>
              <a:rPr lang="it-IT" dirty="0">
                <a:solidFill>
                  <a:srgbClr val="0000FF"/>
                </a:solidFill>
              </a:rPr>
              <a:t>dei servizi autonomi </a:t>
            </a:r>
            <a:r>
              <a:rPr lang="it-IT" dirty="0"/>
              <a:t>e i </a:t>
            </a:r>
            <a:r>
              <a:rPr lang="it-IT" dirty="0" smtClean="0">
                <a:solidFill>
                  <a:srgbClr val="0000FF"/>
                </a:solidFill>
              </a:rPr>
              <a:t>Dirigenti </a:t>
            </a:r>
            <a:r>
              <a:rPr lang="it-IT" dirty="0">
                <a:solidFill>
                  <a:srgbClr val="0000FF"/>
                </a:solidFill>
              </a:rPr>
              <a:t>dei </a:t>
            </a:r>
            <a:r>
              <a:rPr lang="it-IT" dirty="0" smtClean="0">
                <a:solidFill>
                  <a:srgbClr val="0000FF"/>
                </a:solidFill>
              </a:rPr>
              <a:t>Servizi </a:t>
            </a:r>
            <a:r>
              <a:rPr lang="it-IT" dirty="0">
                <a:solidFill>
                  <a:srgbClr val="0000FF"/>
                </a:solidFill>
              </a:rPr>
              <a:t>dipartimentali </a:t>
            </a:r>
            <a:r>
              <a:rPr lang="it-IT" b="1" dirty="0"/>
              <a:t>sono individuati nel presente </a:t>
            </a:r>
            <a:r>
              <a:rPr lang="it-IT" b="1" dirty="0" smtClean="0"/>
              <a:t>PTPCT </a:t>
            </a:r>
            <a:r>
              <a:rPr lang="it-IT" b="1" dirty="0"/>
              <a:t>quali referenti per la sua attuazione </a:t>
            </a:r>
            <a:r>
              <a:rPr lang="it-IT" b="1" dirty="0">
                <a:solidFill>
                  <a:srgbClr val="FF0000"/>
                </a:solidFill>
              </a:rPr>
              <a:t>sono direttamente responsabili dell’osservanza delle misure e della corretta attuazione del </a:t>
            </a:r>
            <a:r>
              <a:rPr lang="it-IT" b="1" dirty="0" smtClean="0">
                <a:solidFill>
                  <a:srgbClr val="FF0000"/>
                </a:solidFill>
              </a:rPr>
              <a:t>PTPCT </a:t>
            </a:r>
            <a:r>
              <a:rPr lang="it-IT" b="1" dirty="0">
                <a:solidFill>
                  <a:srgbClr val="FF0000"/>
                </a:solidFill>
              </a:rPr>
              <a:t>nonché della disciplina normativa richiamata e collegata</a:t>
            </a:r>
            <a:r>
              <a:rPr lang="it-IT" b="1" dirty="0" smtClean="0">
                <a:solidFill>
                  <a:srgbClr val="FF0000"/>
                </a:solidFill>
              </a:rPr>
              <a:t>.</a:t>
            </a:r>
          </a:p>
          <a:p>
            <a:pPr algn="just"/>
            <a:r>
              <a:rPr lang="it-IT" b="1" dirty="0" smtClean="0">
                <a:solidFill>
                  <a:srgbClr val="FF0000"/>
                </a:solidFill>
              </a:rPr>
              <a:t>Essi sono, inoltre, responsabili della pubblicazione dei dati in Amministrazione Trasparente</a:t>
            </a:r>
            <a:r>
              <a:rPr lang="it-IT" dirty="0">
                <a:solidFill>
                  <a:srgbClr val="FF0000"/>
                </a:solidFill>
              </a:rPr>
              <a:t> </a:t>
            </a:r>
            <a:r>
              <a:rPr lang="it-IT" dirty="0" smtClean="0">
                <a:solidFill>
                  <a:schemeClr val="tx1"/>
                </a:solidFill>
              </a:rPr>
              <a:t>ed organizzano </a:t>
            </a:r>
            <a:r>
              <a:rPr lang="it-IT" dirty="0">
                <a:solidFill>
                  <a:schemeClr val="tx1"/>
                </a:solidFill>
              </a:rPr>
              <a:t>il proprio personale in modo da assicurare la trasmissione e la pubblicazione di tutte le notizie, atti e documenti </a:t>
            </a:r>
            <a:r>
              <a:rPr lang="it-IT" dirty="0" smtClean="0">
                <a:solidFill>
                  <a:schemeClr val="tx1"/>
                </a:solidFill>
              </a:rPr>
              <a:t>previsti </a:t>
            </a:r>
            <a:r>
              <a:rPr lang="it-IT" dirty="0">
                <a:solidFill>
                  <a:schemeClr val="tx1"/>
                </a:solidFill>
              </a:rPr>
              <a:t>dalle norme di legge e dal programma, come dettagliato </a:t>
            </a:r>
            <a:r>
              <a:rPr lang="it-IT" dirty="0" smtClean="0">
                <a:solidFill>
                  <a:schemeClr val="tx1"/>
                </a:solidFill>
              </a:rPr>
              <a:t>nell’Allegato1-bis-Trasparenza al Piano, </a:t>
            </a:r>
            <a:r>
              <a:rPr lang="it-IT" dirty="0">
                <a:solidFill>
                  <a:schemeClr val="tx1"/>
                </a:solidFill>
              </a:rPr>
              <a:t>assicurando anche il successivo monitoraggio degli adempimenti.</a:t>
            </a:r>
            <a:endParaRPr lang="it-IT" dirty="0" smtClean="0">
              <a:solidFill>
                <a:schemeClr val="tx1"/>
              </a:solidFill>
            </a:endParaRPr>
          </a:p>
          <a:p>
            <a:pPr algn="just"/>
            <a:r>
              <a:rPr lang="it-IT" u="sng" dirty="0" smtClean="0">
                <a:solidFill>
                  <a:srgbClr val="3333CC"/>
                </a:solidFill>
              </a:rPr>
              <a:t>Tali </a:t>
            </a:r>
            <a:r>
              <a:rPr lang="it-IT" u="sng" dirty="0">
                <a:solidFill>
                  <a:srgbClr val="3333CC"/>
                </a:solidFill>
              </a:rPr>
              <a:t>attività </a:t>
            </a:r>
            <a:r>
              <a:rPr lang="it-IT" u="sng" dirty="0" smtClean="0">
                <a:solidFill>
                  <a:srgbClr val="3333CC"/>
                </a:solidFill>
              </a:rPr>
              <a:t>costituiscono </a:t>
            </a:r>
            <a:r>
              <a:rPr lang="it-IT" u="sng" dirty="0">
                <a:solidFill>
                  <a:srgbClr val="3333CC"/>
                </a:solidFill>
              </a:rPr>
              <a:t>obiettivo particolarmente rilevante ai fini dell’assegnazione del trattamento accessorio e </a:t>
            </a:r>
            <a:r>
              <a:rPr lang="it-IT" u="sng" dirty="0" smtClean="0">
                <a:solidFill>
                  <a:srgbClr val="3333CC"/>
                </a:solidFill>
              </a:rPr>
              <a:t>devono </a:t>
            </a:r>
            <a:r>
              <a:rPr lang="it-IT" u="sng" dirty="0">
                <a:solidFill>
                  <a:srgbClr val="3333CC"/>
                </a:solidFill>
              </a:rPr>
              <a:t>essere </a:t>
            </a:r>
            <a:r>
              <a:rPr lang="it-IT" u="sng" dirty="0" smtClean="0">
                <a:solidFill>
                  <a:srgbClr val="3333CC"/>
                </a:solidFill>
              </a:rPr>
              <a:t>contenute </a:t>
            </a:r>
            <a:r>
              <a:rPr lang="it-IT" u="sng" dirty="0">
                <a:solidFill>
                  <a:srgbClr val="3333CC"/>
                </a:solidFill>
              </a:rPr>
              <a:t>ed </a:t>
            </a:r>
            <a:r>
              <a:rPr lang="it-IT" u="sng" dirty="0" smtClean="0">
                <a:solidFill>
                  <a:srgbClr val="3333CC"/>
                </a:solidFill>
              </a:rPr>
              <a:t>esplicitate </a:t>
            </a:r>
            <a:r>
              <a:rPr lang="it-IT" u="sng" dirty="0">
                <a:solidFill>
                  <a:srgbClr val="3333CC"/>
                </a:solidFill>
              </a:rPr>
              <a:t>nel piano delle </a:t>
            </a:r>
            <a:r>
              <a:rPr lang="it-IT" u="sng" dirty="0" smtClean="0">
                <a:solidFill>
                  <a:srgbClr val="3333CC"/>
                </a:solidFill>
              </a:rPr>
              <a:t>prestazioni.</a:t>
            </a:r>
          </a:p>
          <a:p>
            <a:pPr algn="just"/>
            <a:r>
              <a:rPr lang="it-IT" b="1" dirty="0" smtClean="0">
                <a:solidFill>
                  <a:srgbClr val="FF0000"/>
                </a:solidFill>
              </a:rPr>
              <a:t>L’inadempimento degli obblighi di pubblicazione e di attuazione delle misure di prevenzione della corruzione contenuti nel PTPCT costituiscono elementi di valutazione e responsabilità dirigenziale e sono comunque valutati ai fini della corresponsione della retribuzione di risultato.</a:t>
            </a:r>
          </a:p>
          <a:p>
            <a:pPr algn="just"/>
            <a:r>
              <a:rPr lang="it-IT" dirty="0" smtClean="0"/>
              <a:t>La </a:t>
            </a:r>
            <a:r>
              <a:rPr lang="it-IT" dirty="0"/>
              <a:t>collaborazione dei Direttori dei Dipartimenti, dei Responsabili dei Servizi autonomi, dei Dirigenti dei Servizi dipartimentali </a:t>
            </a:r>
            <a:r>
              <a:rPr lang="it-IT" u="sng" dirty="0"/>
              <a:t>è fondamentale per consentire al RPCT e all’organo di indirizzo, che adotta </a:t>
            </a:r>
            <a:r>
              <a:rPr lang="it-IT" u="sng" dirty="0" smtClean="0"/>
              <a:t>il PTPCT, </a:t>
            </a:r>
            <a:r>
              <a:rPr lang="it-IT" u="sng" dirty="0"/>
              <a:t>di definire misure concrete e sostenibili da un punto di vista organizzativo entro tempi definiti</a:t>
            </a:r>
            <a:r>
              <a:rPr lang="it-IT" u="sng" dirty="0" smtClean="0"/>
              <a:t>.</a:t>
            </a:r>
          </a:p>
          <a:p>
            <a:pPr algn="just"/>
            <a:endParaRPr lang="it-IT" dirty="0"/>
          </a:p>
          <a:p>
            <a:pPr algn="just"/>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20</a:t>
            </a:fld>
            <a:endParaRPr lang="en-US" dirty="0"/>
          </a:p>
        </p:txBody>
      </p:sp>
    </p:spTree>
    <p:extLst>
      <p:ext uri="{BB962C8B-B14F-4D97-AF65-F5344CB8AC3E}">
        <p14:creationId xmlns:p14="http://schemas.microsoft.com/office/powerpoint/2010/main" val="13629830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2000"/>
                                        <p:tgtEl>
                                          <p:spTgt spid="3">
                                            <p:txEl>
                                              <p:pRg st="1" end="1"/>
                                            </p:txEl>
                                          </p:spTgt>
                                        </p:tgtEl>
                                      </p:cBhvr>
                                    </p:animEffect>
                                    <p:anim calcmode="lin" valueType="num">
                                      <p:cBhvr>
                                        <p:cTn id="14"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4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anim calcmode="lin" valueType="num">
                                      <p:cBhvr>
                                        <p:cTn id="20"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6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2000"/>
                                        <p:tgtEl>
                                          <p:spTgt spid="3">
                                            <p:txEl>
                                              <p:pRg st="3" end="3"/>
                                            </p:txEl>
                                          </p:spTgt>
                                        </p:tgtEl>
                                      </p:cBhvr>
                                    </p:animEffect>
                                    <p:anim calcmode="lin" valueType="num">
                                      <p:cBhvr>
                                        <p:cTn id="26"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2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8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2000"/>
                                        <p:tgtEl>
                                          <p:spTgt spid="3">
                                            <p:txEl>
                                              <p:pRg st="4" end="4"/>
                                            </p:txEl>
                                          </p:spTgt>
                                        </p:tgtEl>
                                      </p:cBhvr>
                                    </p:animEffect>
                                    <p:anim calcmode="lin" valueType="num">
                                      <p:cBhvr>
                                        <p:cTn id="32"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2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83105" y="140043"/>
            <a:ext cx="9521507" cy="6326660"/>
          </a:xfrm>
        </p:spPr>
        <p:txBody>
          <a:bodyPr>
            <a:normAutofit lnSpcReduction="10000"/>
          </a:bodyPr>
          <a:lstStyle/>
          <a:p>
            <a:pPr marL="0" indent="0">
              <a:buNone/>
            </a:pPr>
            <a:r>
              <a:rPr lang="it-IT" dirty="0"/>
              <a:t>Più in particolare le predette figure </a:t>
            </a:r>
            <a:r>
              <a:rPr lang="it-IT" dirty="0">
                <a:solidFill>
                  <a:srgbClr val="0000FF"/>
                </a:solidFill>
              </a:rPr>
              <a:t>direttoriali e dirigenziali</a:t>
            </a:r>
            <a:r>
              <a:rPr lang="it-IT" dirty="0"/>
              <a:t>:</a:t>
            </a:r>
          </a:p>
          <a:p>
            <a:pPr lvl="0"/>
            <a:r>
              <a:rPr lang="it-IT" dirty="0"/>
              <a:t>partecipano al processo di gestione del rischio ciascuno per l’area di rispettiva competenza;</a:t>
            </a:r>
          </a:p>
          <a:p>
            <a:pPr lvl="0"/>
            <a:r>
              <a:rPr lang="it-IT" u="sng" dirty="0">
                <a:solidFill>
                  <a:srgbClr val="FF0000"/>
                </a:solidFill>
              </a:rPr>
              <a:t>concorrono alla definizione delle misure </a:t>
            </a:r>
            <a:r>
              <a:rPr lang="it-IT" dirty="0">
                <a:solidFill>
                  <a:srgbClr val="FF0000"/>
                </a:solidFill>
              </a:rPr>
              <a:t>idonee a prevenire e contrastare i fenomeni di corruzione e controllano il rispetto</a:t>
            </a:r>
            <a:r>
              <a:rPr lang="it-IT" dirty="0"/>
              <a:t>, da parte dei dipendenti cui sono preposti, della normativa per la prevenzione della corruzione;</a:t>
            </a:r>
          </a:p>
          <a:p>
            <a:pPr lvl="0"/>
            <a:r>
              <a:rPr lang="it-IT" u="sng" dirty="0">
                <a:solidFill>
                  <a:srgbClr val="FF0000"/>
                </a:solidFill>
              </a:rPr>
              <a:t>forniscono le informazioni richieste dal </a:t>
            </a:r>
            <a:r>
              <a:rPr lang="it-IT" u="sng" dirty="0" smtClean="0">
                <a:solidFill>
                  <a:srgbClr val="FF0000"/>
                </a:solidFill>
              </a:rPr>
              <a:t>RPCT </a:t>
            </a:r>
            <a:r>
              <a:rPr lang="it-IT" dirty="0" smtClean="0">
                <a:solidFill>
                  <a:srgbClr val="FF0000"/>
                </a:solidFill>
              </a:rPr>
              <a:t>per </a:t>
            </a:r>
            <a:r>
              <a:rPr lang="it-IT" dirty="0">
                <a:solidFill>
                  <a:srgbClr val="FF0000"/>
                </a:solidFill>
              </a:rPr>
              <a:t>l'individuazione delle attività nell'ambito delle quali è più elevato il rischio corruzione e formulano specifiche proposte volte alla prevenzione del rischio medesimo;</a:t>
            </a:r>
          </a:p>
          <a:p>
            <a:pPr lvl="0"/>
            <a:r>
              <a:rPr lang="it-IT" dirty="0">
                <a:solidFill>
                  <a:srgbClr val="FF0000"/>
                </a:solidFill>
              </a:rPr>
              <a:t>provvedono al monitoraggio delle attività svolte nel servizio cui sono preposti;</a:t>
            </a:r>
          </a:p>
          <a:p>
            <a:pPr lvl="0"/>
            <a:r>
              <a:rPr lang="it-IT" u="sng" dirty="0">
                <a:solidFill>
                  <a:srgbClr val="FF0000"/>
                </a:solidFill>
              </a:rPr>
              <a:t>applicano il principio della rotazione </a:t>
            </a:r>
            <a:r>
              <a:rPr lang="it-IT" dirty="0">
                <a:solidFill>
                  <a:srgbClr val="FF0000"/>
                </a:solidFill>
              </a:rPr>
              <a:t>sulla base dei criteri approvati dalla Giunta regionale e dispongono, con provvedimento motivato, la rotazione del personale nei casi di avvio di procedimenti penali o disciplinari per condotte di natura corruttiva;</a:t>
            </a:r>
          </a:p>
          <a:p>
            <a:pPr lvl="0"/>
            <a:r>
              <a:rPr lang="it-IT" u="sng" dirty="0">
                <a:solidFill>
                  <a:srgbClr val="FF0000"/>
                </a:solidFill>
              </a:rPr>
              <a:t>svolgono attività di vigilanza e controllo sull’osservanza del codice di comportamento dei dipendenti pubblici e del codice di comportamento dei dipendenti della Giunta regionale,</a:t>
            </a:r>
            <a:r>
              <a:rPr lang="it-IT" dirty="0">
                <a:solidFill>
                  <a:srgbClr val="FF0000"/>
                </a:solidFill>
              </a:rPr>
              <a:t> da parte del personale in servizio e dei soggetti esterni tenuti alla sua osservanza, </a:t>
            </a:r>
            <a:r>
              <a:rPr lang="it-IT" dirty="0"/>
              <a:t>verificando le ipotesi di violazione e comunicando le medesime al RPCT e al Servizio </a:t>
            </a:r>
            <a:r>
              <a:rPr lang="it-IT" dirty="0" smtClean="0"/>
              <a:t>Amministrazione Risorse </a:t>
            </a:r>
            <a:r>
              <a:rPr lang="it-IT" dirty="0"/>
              <a:t>Umane ove è incardinato </a:t>
            </a:r>
            <a:r>
              <a:rPr lang="it-IT" dirty="0" smtClean="0"/>
              <a:t>l’Ufficio </a:t>
            </a:r>
            <a:r>
              <a:rPr lang="it-IT" dirty="0"/>
              <a:t>competente in materia di </a:t>
            </a:r>
            <a:r>
              <a:rPr lang="it-IT" dirty="0" smtClean="0"/>
              <a:t>Procedimenti Disciplinari (UPD);</a:t>
            </a:r>
            <a:endParaRPr lang="it-IT" dirty="0"/>
          </a:p>
          <a:p>
            <a:pPr marL="0" indent="0">
              <a:buNone/>
            </a:pP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21</a:t>
            </a:fld>
            <a:endParaRPr lang="en-US" dirty="0"/>
          </a:p>
        </p:txBody>
      </p:sp>
    </p:spTree>
    <p:extLst>
      <p:ext uri="{BB962C8B-B14F-4D97-AF65-F5344CB8AC3E}">
        <p14:creationId xmlns:p14="http://schemas.microsoft.com/office/powerpoint/2010/main" val="28771086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750"/>
                                        <p:tgtEl>
                                          <p:spTgt spid="3">
                                            <p:txEl>
                                              <p:pRg st="0" end="0"/>
                                            </p:txEl>
                                          </p:spTgt>
                                        </p:tgtEl>
                                      </p:cBhvr>
                                    </p:animEffect>
                                    <p:anim calcmode="lin" valueType="num">
                                      <p:cBhvr>
                                        <p:cTn id="8" dur="17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75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75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750"/>
                                        <p:tgtEl>
                                          <p:spTgt spid="3">
                                            <p:txEl>
                                              <p:pRg st="1" end="1"/>
                                            </p:txEl>
                                          </p:spTgt>
                                        </p:tgtEl>
                                      </p:cBhvr>
                                    </p:animEffect>
                                    <p:anim calcmode="lin" valueType="num">
                                      <p:cBhvr>
                                        <p:cTn id="14" dur="17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75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35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750"/>
                                        <p:tgtEl>
                                          <p:spTgt spid="3">
                                            <p:txEl>
                                              <p:pRg st="2" end="2"/>
                                            </p:txEl>
                                          </p:spTgt>
                                        </p:tgtEl>
                                      </p:cBhvr>
                                    </p:animEffect>
                                    <p:anim calcmode="lin" valueType="num">
                                      <p:cBhvr>
                                        <p:cTn id="20" dur="175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75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525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750"/>
                                        <p:tgtEl>
                                          <p:spTgt spid="3">
                                            <p:txEl>
                                              <p:pRg st="3" end="3"/>
                                            </p:txEl>
                                          </p:spTgt>
                                        </p:tgtEl>
                                      </p:cBhvr>
                                    </p:animEffect>
                                    <p:anim calcmode="lin" valueType="num">
                                      <p:cBhvr>
                                        <p:cTn id="26" dur="175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75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7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750"/>
                                        <p:tgtEl>
                                          <p:spTgt spid="3">
                                            <p:txEl>
                                              <p:pRg st="4" end="4"/>
                                            </p:txEl>
                                          </p:spTgt>
                                        </p:tgtEl>
                                      </p:cBhvr>
                                    </p:animEffect>
                                    <p:anim calcmode="lin" valueType="num">
                                      <p:cBhvr>
                                        <p:cTn id="32" dur="175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75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8750"/>
                            </p:stCondLst>
                            <p:childTnLst>
                              <p:par>
                                <p:cTn id="35" presetID="42"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750"/>
                                        <p:tgtEl>
                                          <p:spTgt spid="3">
                                            <p:txEl>
                                              <p:pRg st="5" end="5"/>
                                            </p:txEl>
                                          </p:spTgt>
                                        </p:tgtEl>
                                      </p:cBhvr>
                                    </p:animEffect>
                                    <p:anim calcmode="lin" valueType="num">
                                      <p:cBhvr>
                                        <p:cTn id="38" dur="175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75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10500"/>
                            </p:stCondLst>
                            <p:childTnLst>
                              <p:par>
                                <p:cTn id="41" presetID="42" presetClass="entr" presetSubtype="0"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750"/>
                                        <p:tgtEl>
                                          <p:spTgt spid="3">
                                            <p:txEl>
                                              <p:pRg st="6" end="6"/>
                                            </p:txEl>
                                          </p:spTgt>
                                        </p:tgtEl>
                                      </p:cBhvr>
                                    </p:animEffect>
                                    <p:anim calcmode="lin" valueType="num">
                                      <p:cBhvr>
                                        <p:cTn id="44" dur="175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75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83105" y="205945"/>
            <a:ext cx="9521507" cy="6244281"/>
          </a:xfrm>
        </p:spPr>
        <p:txBody>
          <a:bodyPr>
            <a:normAutofit/>
          </a:bodyPr>
          <a:lstStyle/>
          <a:p>
            <a:pPr lvl="0"/>
            <a:r>
              <a:rPr lang="it-IT" dirty="0" smtClean="0"/>
              <a:t>raccolgono </a:t>
            </a:r>
            <a:r>
              <a:rPr lang="it-IT" dirty="0"/>
              <a:t>e monitorano informazioni e analisi sugli argomenti oggetto del </a:t>
            </a:r>
            <a:r>
              <a:rPr lang="it-IT" dirty="0" smtClean="0"/>
              <a:t>PTPCT, </a:t>
            </a:r>
            <a:r>
              <a:rPr lang="it-IT" dirty="0">
                <a:solidFill>
                  <a:srgbClr val="FF0000"/>
                </a:solidFill>
              </a:rPr>
              <a:t>inoltrando report, </a:t>
            </a:r>
            <a:r>
              <a:rPr lang="it-IT" u="sng" dirty="0">
                <a:solidFill>
                  <a:srgbClr val="FF0000"/>
                </a:solidFill>
              </a:rPr>
              <a:t>anche negativi</a:t>
            </a:r>
            <a:r>
              <a:rPr lang="it-IT" dirty="0">
                <a:solidFill>
                  <a:srgbClr val="FF0000"/>
                </a:solidFill>
              </a:rPr>
              <a:t>, attestanti l’attività svolta </a:t>
            </a:r>
            <a:r>
              <a:rPr lang="it-IT" dirty="0"/>
              <a:t>e gli eventuali interventi operati in relazione al </a:t>
            </a:r>
            <a:r>
              <a:rPr lang="it-IT" dirty="0" smtClean="0"/>
              <a:t>PTPCT </a:t>
            </a:r>
            <a:r>
              <a:rPr lang="it-IT" dirty="0"/>
              <a:t>contenenti le eventuali criticità che meritano segnalazione d’intervento;</a:t>
            </a:r>
          </a:p>
          <a:p>
            <a:pPr lvl="0"/>
            <a:r>
              <a:rPr lang="it-IT" dirty="0"/>
              <a:t>svolgono una permanente attività di sensibilizzazione e attenzione, nei confronti del proprio personale, in relazione al sistema anticorruzione;</a:t>
            </a:r>
          </a:p>
          <a:p>
            <a:pPr lvl="0"/>
            <a:r>
              <a:rPr lang="it-IT" dirty="0">
                <a:solidFill>
                  <a:srgbClr val="FF0000"/>
                </a:solidFill>
              </a:rPr>
              <a:t>segnalano specifiche esigenze di formazione</a:t>
            </a:r>
            <a:r>
              <a:rPr lang="it-IT" dirty="0"/>
              <a:t>;</a:t>
            </a:r>
          </a:p>
          <a:p>
            <a:pPr lvl="0"/>
            <a:r>
              <a:rPr lang="it-IT" dirty="0">
                <a:solidFill>
                  <a:srgbClr val="FF0000"/>
                </a:solidFill>
              </a:rPr>
              <a:t>per quanto attiene nomine e/o designazioni di propria competenza, </a:t>
            </a:r>
            <a:r>
              <a:rPr lang="it-IT" u="sng" dirty="0">
                <a:solidFill>
                  <a:srgbClr val="FF0000"/>
                </a:solidFill>
              </a:rPr>
              <a:t>assicurano il rispetto del </a:t>
            </a:r>
            <a:r>
              <a:rPr lang="it-IT" u="sng" dirty="0" err="1">
                <a:solidFill>
                  <a:srgbClr val="FF0000"/>
                </a:solidFill>
              </a:rPr>
              <a:t>D.Lgs</a:t>
            </a:r>
            <a:r>
              <a:rPr lang="it-IT" u="sng" dirty="0">
                <a:solidFill>
                  <a:srgbClr val="FF0000"/>
                </a:solidFill>
              </a:rPr>
              <a:t> n° 39/2013 in materia di </a:t>
            </a:r>
            <a:r>
              <a:rPr lang="it-IT" u="sng" dirty="0" err="1">
                <a:solidFill>
                  <a:srgbClr val="FF0000"/>
                </a:solidFill>
              </a:rPr>
              <a:t>inconferibilità</a:t>
            </a:r>
            <a:r>
              <a:rPr lang="it-IT" u="sng" dirty="0">
                <a:solidFill>
                  <a:srgbClr val="FF0000"/>
                </a:solidFill>
              </a:rPr>
              <a:t> e incompatibilità, </a:t>
            </a:r>
            <a:r>
              <a:rPr lang="it-IT" dirty="0">
                <a:solidFill>
                  <a:srgbClr val="FF0000"/>
                </a:solidFill>
              </a:rPr>
              <a:t>attenendosi anche alle disposizioni interne per quanto concerne </a:t>
            </a:r>
            <a:r>
              <a:rPr lang="it-IT" u="sng" dirty="0">
                <a:solidFill>
                  <a:srgbClr val="FF0000"/>
                </a:solidFill>
              </a:rPr>
              <a:t>l’acquisizione e </a:t>
            </a:r>
            <a:r>
              <a:rPr lang="it-IT" u="sng" dirty="0" smtClean="0">
                <a:solidFill>
                  <a:srgbClr val="FF0000"/>
                </a:solidFill>
              </a:rPr>
              <a:t>la verifica </a:t>
            </a:r>
            <a:r>
              <a:rPr lang="it-IT" u="sng" dirty="0">
                <a:solidFill>
                  <a:srgbClr val="FF0000"/>
                </a:solidFill>
              </a:rPr>
              <a:t>delle relative dichiarazioni</a:t>
            </a:r>
            <a:r>
              <a:rPr lang="it-IT" dirty="0">
                <a:solidFill>
                  <a:srgbClr val="FF0000"/>
                </a:solidFill>
              </a:rPr>
              <a:t>;</a:t>
            </a:r>
          </a:p>
          <a:p>
            <a:pPr lvl="0"/>
            <a:r>
              <a:rPr lang="it-IT" u="sng" dirty="0">
                <a:solidFill>
                  <a:srgbClr val="FF0000"/>
                </a:solidFill>
              </a:rPr>
              <a:t>segnalano immediatamente </a:t>
            </a:r>
            <a:r>
              <a:rPr lang="it-IT" u="sng" dirty="0" smtClean="0">
                <a:solidFill>
                  <a:srgbClr val="FF0000"/>
                </a:solidFill>
              </a:rPr>
              <a:t>al RPCT ogni </a:t>
            </a:r>
            <a:r>
              <a:rPr lang="it-IT" u="sng" dirty="0">
                <a:solidFill>
                  <a:srgbClr val="FF0000"/>
                </a:solidFill>
              </a:rPr>
              <a:t>fatto, evento, comportamento, da chiunque posto in essere </a:t>
            </a:r>
            <a:r>
              <a:rPr lang="it-IT" dirty="0"/>
              <a:t>(sia esso personale in servizio che soggetto esterno tenuto all’osservanza delle norme del sistema anticorruzione), </a:t>
            </a:r>
            <a:r>
              <a:rPr lang="it-IT" dirty="0">
                <a:solidFill>
                  <a:srgbClr val="FF0000"/>
                </a:solidFill>
              </a:rPr>
              <a:t>che contrasti con il presente piano adottando i provvedimenti di propria competenza</a:t>
            </a:r>
            <a:r>
              <a:rPr lang="it-IT" dirty="0"/>
              <a:t>;</a:t>
            </a:r>
          </a:p>
          <a:p>
            <a:pPr lvl="0"/>
            <a:r>
              <a:rPr lang="it-IT" u="sng" dirty="0">
                <a:solidFill>
                  <a:srgbClr val="FF0000"/>
                </a:solidFill>
              </a:rPr>
              <a:t>relazionano sullo stato di attuazione del </a:t>
            </a:r>
            <a:r>
              <a:rPr lang="it-IT" u="sng" dirty="0" smtClean="0">
                <a:solidFill>
                  <a:srgbClr val="FF0000"/>
                </a:solidFill>
              </a:rPr>
              <a:t>PTPCT </a:t>
            </a:r>
            <a:r>
              <a:rPr lang="it-IT" u="sng" dirty="0">
                <a:solidFill>
                  <a:srgbClr val="FF0000"/>
                </a:solidFill>
              </a:rPr>
              <a:t>al </a:t>
            </a:r>
            <a:r>
              <a:rPr lang="it-IT" u="sng" dirty="0" smtClean="0">
                <a:solidFill>
                  <a:srgbClr val="FF0000"/>
                </a:solidFill>
              </a:rPr>
              <a:t>RPCT, </a:t>
            </a:r>
            <a:r>
              <a:rPr lang="it-IT" u="sng" dirty="0">
                <a:solidFill>
                  <a:srgbClr val="FF0000"/>
                </a:solidFill>
              </a:rPr>
              <a:t>secondo </a:t>
            </a:r>
            <a:r>
              <a:rPr lang="it-IT" u="sng" dirty="0" smtClean="0">
                <a:solidFill>
                  <a:srgbClr val="FF0000"/>
                </a:solidFill>
              </a:rPr>
              <a:t>appositi schemi e indicazioni trasmessi dal RPCT attraverso i propri uffici di supporto;</a:t>
            </a:r>
            <a:endParaRPr lang="it-IT" u="sng" dirty="0">
              <a:solidFill>
                <a:srgbClr val="FF0000"/>
              </a:solidFill>
            </a:endParaRPr>
          </a:p>
          <a:p>
            <a:pPr marL="0" indent="0">
              <a:buNone/>
            </a:pP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22</a:t>
            </a:fld>
            <a:endParaRPr lang="en-US" dirty="0"/>
          </a:p>
        </p:txBody>
      </p:sp>
    </p:spTree>
    <p:extLst>
      <p:ext uri="{BB962C8B-B14F-4D97-AF65-F5344CB8AC3E}">
        <p14:creationId xmlns:p14="http://schemas.microsoft.com/office/powerpoint/2010/main" val="243590217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2000"/>
                                        <p:tgtEl>
                                          <p:spTgt spid="3">
                                            <p:txEl>
                                              <p:pRg st="1" end="1"/>
                                            </p:txEl>
                                          </p:spTgt>
                                        </p:tgtEl>
                                      </p:cBhvr>
                                    </p:animEffect>
                                    <p:anim calcmode="lin" valueType="num">
                                      <p:cBhvr>
                                        <p:cTn id="14"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4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anim calcmode="lin" valueType="num">
                                      <p:cBhvr>
                                        <p:cTn id="20"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6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2000"/>
                                        <p:tgtEl>
                                          <p:spTgt spid="3">
                                            <p:txEl>
                                              <p:pRg st="3" end="3"/>
                                            </p:txEl>
                                          </p:spTgt>
                                        </p:tgtEl>
                                      </p:cBhvr>
                                    </p:animEffect>
                                    <p:anim calcmode="lin" valueType="num">
                                      <p:cBhvr>
                                        <p:cTn id="26"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2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8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2000"/>
                                        <p:tgtEl>
                                          <p:spTgt spid="3">
                                            <p:txEl>
                                              <p:pRg st="4" end="4"/>
                                            </p:txEl>
                                          </p:spTgt>
                                        </p:tgtEl>
                                      </p:cBhvr>
                                    </p:animEffect>
                                    <p:anim calcmode="lin" valueType="num">
                                      <p:cBhvr>
                                        <p:cTn id="32"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2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10000"/>
                            </p:stCondLst>
                            <p:childTnLst>
                              <p:par>
                                <p:cTn id="35" presetID="42"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anim calcmode="lin" valueType="num">
                                      <p:cBhvr>
                                        <p:cTn id="38"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2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3105" y="123569"/>
            <a:ext cx="9517542" cy="663832"/>
          </a:xfrm>
        </p:spPr>
        <p:txBody>
          <a:bodyPr/>
          <a:lstStyle/>
          <a:p>
            <a:pPr algn="ctr"/>
            <a:r>
              <a:rPr lang="it-IT" sz="3200" b="1" dirty="0" smtClean="0">
                <a:solidFill>
                  <a:srgbClr val="C00000"/>
                </a:solidFill>
              </a:rPr>
              <a:t>3.d -</a:t>
            </a:r>
            <a:r>
              <a:rPr lang="it-IT" sz="3200" dirty="0">
                <a:solidFill>
                  <a:srgbClr val="009442"/>
                </a:solidFill>
              </a:rPr>
              <a:t> </a:t>
            </a:r>
            <a:r>
              <a:rPr lang="it-IT" sz="2800" b="1" dirty="0">
                <a:solidFill>
                  <a:srgbClr val="009442"/>
                </a:solidFill>
              </a:rPr>
              <a:t>Responsabili degli Uffici e Personale dipendente</a:t>
            </a:r>
            <a:r>
              <a:rPr lang="it-IT" sz="2800" b="1" dirty="0" smtClean="0">
                <a:solidFill>
                  <a:srgbClr val="C00000"/>
                </a:solidFill>
              </a:rPr>
              <a:t>  </a:t>
            </a:r>
            <a:endParaRPr lang="it-IT" sz="2800" b="1" dirty="0">
              <a:solidFill>
                <a:srgbClr val="C00000"/>
              </a:solidFill>
            </a:endParaRPr>
          </a:p>
        </p:txBody>
      </p:sp>
      <p:sp>
        <p:nvSpPr>
          <p:cNvPr id="3" name="Segnaposto contenuto 2"/>
          <p:cNvSpPr>
            <a:spLocks noGrp="1"/>
          </p:cNvSpPr>
          <p:nvPr>
            <p:ph idx="1"/>
          </p:nvPr>
        </p:nvSpPr>
        <p:spPr>
          <a:xfrm>
            <a:off x="1983105" y="972065"/>
            <a:ext cx="9521507" cy="5782961"/>
          </a:xfrm>
        </p:spPr>
        <p:txBody>
          <a:bodyPr>
            <a:normAutofit lnSpcReduction="10000"/>
          </a:bodyPr>
          <a:lstStyle/>
          <a:p>
            <a:pPr algn="just"/>
            <a:r>
              <a:rPr lang="it-IT" dirty="0" smtClean="0"/>
              <a:t>In </a:t>
            </a:r>
            <a:r>
              <a:rPr lang="it-IT" dirty="0"/>
              <a:t>base al PNA il coinvolgimento dei </a:t>
            </a:r>
            <a:r>
              <a:rPr lang="it-IT" dirty="0">
                <a:solidFill>
                  <a:srgbClr val="0000FF"/>
                </a:solidFill>
              </a:rPr>
              <a:t>Responsabili degli uffici </a:t>
            </a:r>
            <a:r>
              <a:rPr lang="it-IT" dirty="0"/>
              <a:t>e dei </a:t>
            </a:r>
            <a:r>
              <a:rPr lang="it-IT" dirty="0">
                <a:solidFill>
                  <a:srgbClr val="0000FF"/>
                </a:solidFill>
              </a:rPr>
              <a:t>dipendenti</a:t>
            </a:r>
            <a:r>
              <a:rPr lang="it-IT" dirty="0"/>
              <a:t> è assicurato con la partecipazione al processo di gestione del rischio e con l’obbligo di osservare le misure contenute nel </a:t>
            </a:r>
            <a:r>
              <a:rPr lang="it-IT" dirty="0" smtClean="0"/>
              <a:t>PTPCT.</a:t>
            </a:r>
            <a:endParaRPr lang="it-IT" dirty="0"/>
          </a:p>
          <a:p>
            <a:pPr marL="0" indent="0" algn="just">
              <a:buNone/>
            </a:pPr>
            <a:r>
              <a:rPr lang="it-IT" u="sng" dirty="0">
                <a:solidFill>
                  <a:srgbClr val="0000FF"/>
                </a:solidFill>
              </a:rPr>
              <a:t>I Responsabili di Ufficio</a:t>
            </a:r>
            <a:r>
              <a:rPr lang="it-IT" dirty="0">
                <a:solidFill>
                  <a:srgbClr val="0000FF"/>
                </a:solidFill>
              </a:rPr>
              <a:t> </a:t>
            </a:r>
            <a:r>
              <a:rPr lang="it-IT" dirty="0"/>
              <a:t>concorrono all’attuazione delle misure previste dal presente </a:t>
            </a:r>
            <a:r>
              <a:rPr lang="it-IT" dirty="0" smtClean="0"/>
              <a:t>PTCPT. </a:t>
            </a:r>
            <a:r>
              <a:rPr lang="it-IT" dirty="0"/>
              <a:t>Essi in particolare:¨</a:t>
            </a:r>
          </a:p>
          <a:p>
            <a:pPr algn="just"/>
            <a:r>
              <a:rPr lang="it-IT" dirty="0" smtClean="0">
                <a:solidFill>
                  <a:srgbClr val="FF0000"/>
                </a:solidFill>
              </a:rPr>
              <a:t>attuano </a:t>
            </a:r>
            <a:r>
              <a:rPr lang="it-IT" dirty="0">
                <a:solidFill>
                  <a:srgbClr val="FF0000"/>
                </a:solidFill>
              </a:rPr>
              <a:t>nell’ambito degli Uffici cui sono preposti le prescrizioni contenute nel </a:t>
            </a:r>
            <a:r>
              <a:rPr lang="it-IT" dirty="0" smtClean="0">
                <a:solidFill>
                  <a:srgbClr val="FF0000"/>
                </a:solidFill>
              </a:rPr>
              <a:t>PTPCT </a:t>
            </a:r>
            <a:r>
              <a:rPr lang="it-IT" dirty="0">
                <a:solidFill>
                  <a:srgbClr val="FF0000"/>
                </a:solidFill>
              </a:rPr>
              <a:t>e nel Codice di </a:t>
            </a:r>
            <a:r>
              <a:rPr lang="it-IT" dirty="0" smtClean="0">
                <a:solidFill>
                  <a:srgbClr val="FF0000"/>
                </a:solidFill>
              </a:rPr>
              <a:t>comportamento</a:t>
            </a:r>
            <a:r>
              <a:rPr lang="it-IT" dirty="0">
                <a:solidFill>
                  <a:srgbClr val="FF0000"/>
                </a:solidFill>
              </a:rPr>
              <a:t>;</a:t>
            </a:r>
          </a:p>
          <a:p>
            <a:pPr algn="just"/>
            <a:r>
              <a:rPr lang="it-IT" dirty="0" smtClean="0"/>
              <a:t>collaborano </a:t>
            </a:r>
            <a:r>
              <a:rPr lang="it-IT" dirty="0"/>
              <a:t>permanentemente e attivamente all’impianto della programmazione di prevenzione ed alle </a:t>
            </a:r>
            <a:r>
              <a:rPr lang="it-IT" dirty="0" smtClean="0"/>
              <a:t>sue </a:t>
            </a:r>
            <a:r>
              <a:rPr lang="it-IT" dirty="0"/>
              <a:t>necessità di modifica, tramite supporto e segnalazioni al proprio superiore gerarchico, a richiesta o di propria    </a:t>
            </a:r>
            <a:r>
              <a:rPr lang="it-IT" dirty="0" smtClean="0"/>
              <a:t>iniziativa</a:t>
            </a:r>
            <a:r>
              <a:rPr lang="it-IT" dirty="0"/>
              <a:t>;</a:t>
            </a:r>
          </a:p>
          <a:p>
            <a:pPr algn="just"/>
            <a:r>
              <a:rPr lang="it-IT" dirty="0" smtClean="0">
                <a:solidFill>
                  <a:srgbClr val="FF0000"/>
                </a:solidFill>
              </a:rPr>
              <a:t>forniscono </a:t>
            </a:r>
            <a:r>
              <a:rPr lang="it-IT" dirty="0">
                <a:solidFill>
                  <a:srgbClr val="FF0000"/>
                </a:solidFill>
              </a:rPr>
              <a:t>al proprio superiore gerarchico le informazioni richieste dal Responsabile della prevenzione della </a:t>
            </a:r>
            <a:r>
              <a:rPr lang="it-IT" dirty="0" smtClean="0">
                <a:solidFill>
                  <a:srgbClr val="FF0000"/>
                </a:solidFill>
              </a:rPr>
              <a:t>corruzione </a:t>
            </a:r>
            <a:r>
              <a:rPr lang="it-IT" dirty="0">
                <a:solidFill>
                  <a:srgbClr val="FF0000"/>
                </a:solidFill>
              </a:rPr>
              <a:t>in relazione ai procedimenti loro affidati;</a:t>
            </a:r>
          </a:p>
          <a:p>
            <a:pPr algn="just"/>
            <a:r>
              <a:rPr lang="it-IT" dirty="0" smtClean="0"/>
              <a:t>svolgono </a:t>
            </a:r>
            <a:r>
              <a:rPr lang="it-IT" dirty="0"/>
              <a:t>una permanente attività di sensibilizzazione e attenzione, nei confronti del personale assegnato </a:t>
            </a:r>
            <a:r>
              <a:rPr lang="it-IT" dirty="0" smtClean="0"/>
              <a:t>all’ufficio</a:t>
            </a:r>
            <a:r>
              <a:rPr lang="it-IT" dirty="0"/>
              <a:t>, in relazione al sistema </a:t>
            </a:r>
            <a:r>
              <a:rPr lang="it-IT" dirty="0" smtClean="0"/>
              <a:t>anticorruzione;</a:t>
            </a:r>
          </a:p>
          <a:p>
            <a:pPr algn="just"/>
            <a:r>
              <a:rPr lang="it-IT" u="sng" dirty="0">
                <a:solidFill>
                  <a:srgbClr val="FF0000"/>
                </a:solidFill>
              </a:rPr>
              <a:t>Le predette attività costituiscono obiettivo gestionale particolarmente rilevante ai fini dell’assegnazione del trattamento accessorio;</a:t>
            </a:r>
          </a:p>
          <a:p>
            <a:pPr algn="just"/>
            <a:endParaRPr lang="it-IT" dirty="0"/>
          </a:p>
          <a:p>
            <a:pPr algn="just"/>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23</a:t>
            </a:fld>
            <a:endParaRPr lang="en-US" dirty="0"/>
          </a:p>
        </p:txBody>
      </p:sp>
    </p:spTree>
    <p:extLst>
      <p:ext uri="{BB962C8B-B14F-4D97-AF65-F5344CB8AC3E}">
        <p14:creationId xmlns:p14="http://schemas.microsoft.com/office/powerpoint/2010/main" val="5266593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2000"/>
                                        <p:tgtEl>
                                          <p:spTgt spid="3">
                                            <p:txEl>
                                              <p:pRg st="1" end="1"/>
                                            </p:txEl>
                                          </p:spTgt>
                                        </p:tgtEl>
                                      </p:cBhvr>
                                    </p:animEffect>
                                    <p:anim calcmode="lin" valueType="num">
                                      <p:cBhvr>
                                        <p:cTn id="14"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4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anim calcmode="lin" valueType="num">
                                      <p:cBhvr>
                                        <p:cTn id="20"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6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2000"/>
                                        <p:tgtEl>
                                          <p:spTgt spid="3">
                                            <p:txEl>
                                              <p:pRg st="3" end="3"/>
                                            </p:txEl>
                                          </p:spTgt>
                                        </p:tgtEl>
                                      </p:cBhvr>
                                    </p:animEffect>
                                    <p:anim calcmode="lin" valueType="num">
                                      <p:cBhvr>
                                        <p:cTn id="26"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2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8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2000"/>
                                        <p:tgtEl>
                                          <p:spTgt spid="3">
                                            <p:txEl>
                                              <p:pRg st="4" end="4"/>
                                            </p:txEl>
                                          </p:spTgt>
                                        </p:tgtEl>
                                      </p:cBhvr>
                                    </p:animEffect>
                                    <p:anim calcmode="lin" valueType="num">
                                      <p:cBhvr>
                                        <p:cTn id="32"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2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10000"/>
                            </p:stCondLst>
                            <p:childTnLst>
                              <p:par>
                                <p:cTn id="35" presetID="42"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anim calcmode="lin" valueType="num">
                                      <p:cBhvr>
                                        <p:cTn id="38"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2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12000"/>
                            </p:stCondLst>
                            <p:childTnLst>
                              <p:par>
                                <p:cTn id="41" presetID="42" presetClass="entr" presetSubtype="0"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2000"/>
                                        <p:tgtEl>
                                          <p:spTgt spid="3">
                                            <p:txEl>
                                              <p:pRg st="6" end="6"/>
                                            </p:txEl>
                                          </p:spTgt>
                                        </p:tgtEl>
                                      </p:cBhvr>
                                    </p:animEffect>
                                    <p:anim calcmode="lin" valueType="num">
                                      <p:cBhvr>
                                        <p:cTn id="44"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2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06379" y="691978"/>
            <a:ext cx="10206680" cy="5219244"/>
          </a:xfrm>
        </p:spPr>
        <p:txBody>
          <a:bodyPr>
            <a:normAutofit/>
          </a:bodyPr>
          <a:lstStyle/>
          <a:p>
            <a:pPr marL="0" indent="0">
              <a:buNone/>
            </a:pPr>
            <a:endParaRPr lang="it-IT" dirty="0"/>
          </a:p>
          <a:p>
            <a:pPr marL="0" indent="0">
              <a:buNone/>
            </a:pPr>
            <a:r>
              <a:rPr lang="it-IT" sz="2400" u="sng" dirty="0">
                <a:solidFill>
                  <a:srgbClr val="0000FF"/>
                </a:solidFill>
              </a:rPr>
              <a:t>I dipendenti della Giunta Regionale</a:t>
            </a:r>
            <a:r>
              <a:rPr lang="it-IT" sz="2400" dirty="0">
                <a:solidFill>
                  <a:srgbClr val="0000FF"/>
                </a:solidFill>
              </a:rPr>
              <a:t> </a:t>
            </a:r>
            <a:r>
              <a:rPr lang="it-IT" dirty="0"/>
              <a:t>partecipano alla realizzazione delle misure di prevenzione del rischio di corruzione, osservano le disposizioni del </a:t>
            </a:r>
            <a:r>
              <a:rPr lang="it-IT" dirty="0" smtClean="0"/>
              <a:t>PTPCT </a:t>
            </a:r>
            <a:r>
              <a:rPr lang="it-IT" dirty="0"/>
              <a:t>e del Codice di comportamento</a:t>
            </a:r>
            <a:r>
              <a:rPr lang="it-IT" dirty="0" smtClean="0"/>
              <a:t>.</a:t>
            </a:r>
          </a:p>
          <a:p>
            <a:pPr marL="0" indent="0">
              <a:buNone/>
            </a:pPr>
            <a:endParaRPr lang="it-IT" dirty="0"/>
          </a:p>
          <a:p>
            <a:r>
              <a:rPr lang="it-IT" dirty="0"/>
              <a:t>Essi sono parte attiva del sistema di prevenzione della corruzione e tengono comportamenti lavorativi scrupolosamente coerenti con il sistema di prevenzione della corruzione. Osservano le prescrizioni e gli obblighi, generali e speciali, delle misure di prevenzione previste dal </a:t>
            </a:r>
            <a:r>
              <a:rPr lang="it-IT" dirty="0" smtClean="0"/>
              <a:t>PTPCT. Svolgono le loro attività lavorative nel rispetto del Codice di comportamento.</a:t>
            </a:r>
          </a:p>
          <a:p>
            <a:endParaRPr lang="it-IT" dirty="0" smtClean="0"/>
          </a:p>
          <a:p>
            <a:r>
              <a:rPr lang="it-IT" u="sng" dirty="0">
                <a:solidFill>
                  <a:srgbClr val="FF0000"/>
                </a:solidFill>
              </a:rPr>
              <a:t>Le predette attività costituiscono obiettivo gestionale particolarmente rilevante ai fini dell’assegnazione del trattamento </a:t>
            </a:r>
            <a:r>
              <a:rPr lang="it-IT" u="sng" dirty="0" smtClean="0">
                <a:solidFill>
                  <a:srgbClr val="FF0000"/>
                </a:solidFill>
              </a:rPr>
              <a:t>accessorio.</a:t>
            </a:r>
            <a:endParaRPr lang="it-IT" u="sng" dirty="0">
              <a:solidFill>
                <a:srgbClr val="FF0000"/>
              </a:solidFill>
            </a:endParaRPr>
          </a:p>
          <a:p>
            <a:endParaRPr lang="it-IT" dirty="0"/>
          </a:p>
          <a:p>
            <a:pPr marL="0" indent="0">
              <a:buNone/>
            </a:pP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24</a:t>
            </a:fld>
            <a:endParaRPr lang="en-US" dirty="0"/>
          </a:p>
        </p:txBody>
      </p:sp>
    </p:spTree>
    <p:extLst>
      <p:ext uri="{BB962C8B-B14F-4D97-AF65-F5344CB8AC3E}">
        <p14:creationId xmlns:p14="http://schemas.microsoft.com/office/powerpoint/2010/main" val="14208565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750"/>
                                        <p:tgtEl>
                                          <p:spTgt spid="3">
                                            <p:txEl>
                                              <p:pRg st="1" end="1"/>
                                            </p:txEl>
                                          </p:spTgt>
                                        </p:tgtEl>
                                      </p:cBhvr>
                                    </p:animEffect>
                                    <p:anim calcmode="lin" valueType="num">
                                      <p:cBhvr>
                                        <p:cTn id="8" dur="17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75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1750"/>
                            </p:stCondLst>
                            <p:childTnLst>
                              <p:par>
                                <p:cTn id="11" presetID="42" presetClass="entr" presetSubtype="0" fill="hold" grpId="0"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1750"/>
                                        <p:tgtEl>
                                          <p:spTgt spid="3">
                                            <p:txEl>
                                              <p:pRg st="3" end="3"/>
                                            </p:txEl>
                                          </p:spTgt>
                                        </p:tgtEl>
                                      </p:cBhvr>
                                    </p:animEffect>
                                    <p:anim calcmode="lin" valueType="num">
                                      <p:cBhvr>
                                        <p:cTn id="14" dur="175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5" dur="175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16" fill="hold">
                            <p:stCondLst>
                              <p:cond delay="3500"/>
                            </p:stCondLst>
                            <p:childTnLst>
                              <p:par>
                                <p:cTn id="17" presetID="42" presetClass="entr" presetSubtype="0" fill="hold" grpId="0" nodeType="after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1750"/>
                                        <p:tgtEl>
                                          <p:spTgt spid="3">
                                            <p:txEl>
                                              <p:pRg st="5" end="5"/>
                                            </p:txEl>
                                          </p:spTgt>
                                        </p:tgtEl>
                                      </p:cBhvr>
                                    </p:animEffect>
                                    <p:anim calcmode="lin" valueType="num">
                                      <p:cBhvr>
                                        <p:cTn id="20" dur="175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1" dur="175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06106" y="197708"/>
            <a:ext cx="10506973" cy="590074"/>
          </a:xfrm>
        </p:spPr>
        <p:txBody>
          <a:bodyPr/>
          <a:lstStyle/>
          <a:p>
            <a:pPr algn="ctr"/>
            <a:r>
              <a:rPr lang="it-IT" sz="2800" b="1" dirty="0" smtClean="0">
                <a:solidFill>
                  <a:srgbClr val="C00000"/>
                </a:solidFill>
              </a:rPr>
              <a:t>3.e -</a:t>
            </a:r>
            <a:r>
              <a:rPr lang="it-IT" sz="2800" b="1" dirty="0" smtClean="0"/>
              <a:t> </a:t>
            </a:r>
            <a:r>
              <a:rPr lang="it-IT" sz="2800" b="1" dirty="0">
                <a:solidFill>
                  <a:srgbClr val="00B0F0"/>
                </a:solidFill>
              </a:rPr>
              <a:t>Organismo Indipendente di </a:t>
            </a:r>
            <a:r>
              <a:rPr lang="it-IT" sz="2800" b="1" dirty="0" smtClean="0">
                <a:solidFill>
                  <a:srgbClr val="00B0F0"/>
                </a:solidFill>
              </a:rPr>
              <a:t>Valutazione (O.I.V</a:t>
            </a:r>
            <a:r>
              <a:rPr lang="it-IT" sz="2800" b="1" dirty="0">
                <a:solidFill>
                  <a:srgbClr val="00B0F0"/>
                </a:solidFill>
              </a:rPr>
              <a:t>.)</a:t>
            </a:r>
            <a:endParaRPr lang="it-IT" sz="2800" b="1" dirty="0"/>
          </a:p>
        </p:txBody>
      </p:sp>
      <p:sp>
        <p:nvSpPr>
          <p:cNvPr id="3" name="Segnaposto contenuto 2"/>
          <p:cNvSpPr>
            <a:spLocks noGrp="1"/>
          </p:cNvSpPr>
          <p:nvPr>
            <p:ph idx="1"/>
          </p:nvPr>
        </p:nvSpPr>
        <p:spPr>
          <a:xfrm>
            <a:off x="1406105" y="931334"/>
            <a:ext cx="10387309" cy="5736886"/>
          </a:xfrm>
        </p:spPr>
        <p:txBody>
          <a:bodyPr>
            <a:normAutofit fontScale="92500" lnSpcReduction="10000"/>
          </a:bodyPr>
          <a:lstStyle/>
          <a:p>
            <a:pPr marL="0" indent="0">
              <a:buNone/>
            </a:pPr>
            <a:r>
              <a:rPr lang="it-IT" dirty="0"/>
              <a:t>L’Organismo Indipendente di Valutazione (</a:t>
            </a:r>
            <a:r>
              <a:rPr lang="it-IT" b="1" dirty="0">
                <a:solidFill>
                  <a:srgbClr val="0000FF"/>
                </a:solidFill>
              </a:rPr>
              <a:t>OIV)</a:t>
            </a:r>
            <a:r>
              <a:rPr lang="it-IT" dirty="0"/>
              <a:t> riveste un ruolo importante nel sistema di gestione della performance e della trasparenza, svolgendo i compiti previsti dall’art. 14 del D.lgs. 27/10/2009 n. </a:t>
            </a:r>
            <a:r>
              <a:rPr lang="it-IT" dirty="0" smtClean="0"/>
              <a:t>150 e del D.P.R. 9 maggio 2016, n. 105, art. 6. La riforma in materia di valutazione della performance, intervenuta con il d.lgs. 25 maggio 2017, n, 74,  ha precisato i compiti dell’O.I.V. - Detto organismo </a:t>
            </a:r>
            <a:r>
              <a:rPr lang="it-IT" dirty="0">
                <a:solidFill>
                  <a:srgbClr val="FF0000"/>
                </a:solidFill>
              </a:rPr>
              <a:t>s</a:t>
            </a:r>
            <a:r>
              <a:rPr lang="it-IT" dirty="0" smtClean="0">
                <a:solidFill>
                  <a:srgbClr val="FF0000"/>
                </a:solidFill>
              </a:rPr>
              <a:t>volge </a:t>
            </a:r>
            <a:r>
              <a:rPr lang="it-IT" dirty="0">
                <a:solidFill>
                  <a:srgbClr val="FF0000"/>
                </a:solidFill>
              </a:rPr>
              <a:t>un ruolo di rilievo anche </a:t>
            </a:r>
            <a:r>
              <a:rPr lang="it-IT" dirty="0" smtClean="0">
                <a:solidFill>
                  <a:srgbClr val="FF0000"/>
                </a:solidFill>
              </a:rPr>
              <a:t>attraverso la </a:t>
            </a:r>
            <a:r>
              <a:rPr lang="it-IT" dirty="0">
                <a:solidFill>
                  <a:srgbClr val="FF0000"/>
                </a:solidFill>
              </a:rPr>
              <a:t>verifica della coerenza tra gli obiettivi di performance organizzativa ed individuale e l’attuazione delle misure di prevenzione della corruzione</a:t>
            </a:r>
            <a:r>
              <a:rPr lang="it-IT" dirty="0" smtClean="0"/>
              <a:t>. Nella Regione Abruzzo tale Organismo è stato costituito con  D.G.R. n. 240, n. 405 e n. 719/2015. Attualmente l’O.I.V. risulta composto come di seguito:</a:t>
            </a:r>
          </a:p>
          <a:p>
            <a:pPr marL="0" indent="0">
              <a:buNone/>
            </a:pPr>
            <a:r>
              <a:rPr lang="it-IT" sz="1700" dirty="0" smtClean="0"/>
              <a:t>Prof. Pietro  Bevilacqua - Presidente</a:t>
            </a:r>
            <a:r>
              <a:rPr lang="it-IT" sz="1700" dirty="0"/>
              <a:t>;</a:t>
            </a:r>
            <a:endParaRPr lang="it-IT" sz="1700" dirty="0" smtClean="0"/>
          </a:p>
          <a:p>
            <a:pPr marL="0" indent="0">
              <a:buNone/>
            </a:pPr>
            <a:r>
              <a:rPr lang="it-IT" sz="1700" dirty="0" smtClean="0"/>
              <a:t>Dott. Giacomo Verde – componente</a:t>
            </a:r>
          </a:p>
          <a:p>
            <a:pPr marL="0" indent="0">
              <a:buNone/>
            </a:pPr>
            <a:r>
              <a:rPr lang="it-IT" sz="1700" dirty="0" smtClean="0"/>
              <a:t>Avv. Angelo Fingo – componente. </a:t>
            </a:r>
          </a:p>
          <a:p>
            <a:pPr marL="0" indent="0">
              <a:buNone/>
            </a:pPr>
            <a:r>
              <a:rPr lang="it-IT" dirty="0" smtClean="0"/>
              <a:t>In particolare detto Organismo:</a:t>
            </a:r>
            <a:endParaRPr lang="it-IT" dirty="0"/>
          </a:p>
          <a:p>
            <a:r>
              <a:rPr lang="it-IT" b="1" dirty="0" smtClean="0">
                <a:solidFill>
                  <a:schemeClr val="tx1"/>
                </a:solidFill>
              </a:rPr>
              <a:t>a)</a:t>
            </a:r>
            <a:r>
              <a:rPr lang="it-IT" dirty="0" smtClean="0"/>
              <a:t> </a:t>
            </a:r>
            <a:r>
              <a:rPr lang="it-IT" dirty="0">
                <a:solidFill>
                  <a:schemeClr val="tx1"/>
                </a:solidFill>
              </a:rPr>
              <a:t>verifica la coerenza tra gli obiettivi di trasparenza e quelli indicati nel Piano della performance utilizzando, altresì, i dati relativi all’attuazione degli obblighi di trasparenza ai fini della valutazione delle performance (art. 44 del D.lgs. n. 33/2013); </a:t>
            </a:r>
          </a:p>
          <a:p>
            <a:r>
              <a:rPr lang="it-IT" b="1" dirty="0">
                <a:solidFill>
                  <a:schemeClr val="tx1"/>
                </a:solidFill>
              </a:rPr>
              <a:t>b)</a:t>
            </a:r>
            <a:r>
              <a:rPr lang="it-IT" dirty="0">
                <a:solidFill>
                  <a:schemeClr val="tx1"/>
                </a:solidFill>
              </a:rPr>
              <a:t> promuove e attesta l’assolvimento degli obblighi di trasparenza ai sensi dell’art.14 comma 1 </a:t>
            </a:r>
            <a:r>
              <a:rPr lang="it-IT" dirty="0" err="1">
                <a:solidFill>
                  <a:schemeClr val="tx1"/>
                </a:solidFill>
              </a:rPr>
              <a:t>lett</a:t>
            </a:r>
            <a:r>
              <a:rPr lang="it-IT" dirty="0">
                <a:solidFill>
                  <a:schemeClr val="tx1"/>
                </a:solidFill>
              </a:rPr>
              <a:t>. g), del D.lgs. 27 ottobre 2009 n° 150; </a:t>
            </a:r>
          </a:p>
          <a:p>
            <a:r>
              <a:rPr lang="it-IT" b="1" dirty="0" smtClean="0">
                <a:solidFill>
                  <a:schemeClr val="tx1"/>
                </a:solidFill>
              </a:rPr>
              <a:t>c)</a:t>
            </a:r>
            <a:r>
              <a:rPr lang="it-IT" dirty="0" smtClean="0">
                <a:solidFill>
                  <a:schemeClr val="tx1"/>
                </a:solidFill>
              </a:rPr>
              <a:t>valida </a:t>
            </a:r>
            <a:r>
              <a:rPr lang="it-IT" dirty="0">
                <a:solidFill>
                  <a:schemeClr val="tx1"/>
                </a:solidFill>
              </a:rPr>
              <a:t>la relazione sulle performance, di cui all’art. 10 del D.lgs. n. 150/2009; </a:t>
            </a:r>
          </a:p>
          <a:p>
            <a:r>
              <a:rPr lang="it-IT" b="1" dirty="0" smtClean="0">
                <a:solidFill>
                  <a:schemeClr val="tx1"/>
                </a:solidFill>
              </a:rPr>
              <a:t>d</a:t>
            </a:r>
            <a:r>
              <a:rPr lang="it-IT" b="1" dirty="0">
                <a:solidFill>
                  <a:schemeClr val="tx1"/>
                </a:solidFill>
              </a:rPr>
              <a:t>)</a:t>
            </a:r>
            <a:r>
              <a:rPr lang="it-IT" dirty="0"/>
              <a:t> </a:t>
            </a:r>
            <a:r>
              <a:rPr lang="it-IT" dirty="0">
                <a:solidFill>
                  <a:schemeClr val="tx1"/>
                </a:solidFill>
              </a:rPr>
              <a:t>verifica la coerenza tra gli obiettivi di performance organizzativa e individuale e l’attuazione delle misure di prevenzione della corruzione e della trasparenza</a:t>
            </a:r>
            <a:r>
              <a:rPr lang="it-IT" dirty="0"/>
              <a:t>; </a:t>
            </a:r>
          </a:p>
          <a:p>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25</a:t>
            </a:fld>
            <a:endParaRPr lang="en-US" dirty="0"/>
          </a:p>
        </p:txBody>
      </p:sp>
    </p:spTree>
    <p:extLst>
      <p:ext uri="{BB962C8B-B14F-4D97-AF65-F5344CB8AC3E}">
        <p14:creationId xmlns:p14="http://schemas.microsoft.com/office/powerpoint/2010/main" val="4311826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2000"/>
                                        <p:tgtEl>
                                          <p:spTgt spid="3">
                                            <p:txEl>
                                              <p:pRg st="1" end="1"/>
                                            </p:txEl>
                                          </p:spTgt>
                                        </p:tgtEl>
                                      </p:cBhvr>
                                    </p:animEffect>
                                    <p:anim calcmode="lin" valueType="num">
                                      <p:cBhvr>
                                        <p:cTn id="14"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4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anim calcmode="lin" valueType="num">
                                      <p:cBhvr>
                                        <p:cTn id="20"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6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2000"/>
                                        <p:tgtEl>
                                          <p:spTgt spid="3">
                                            <p:txEl>
                                              <p:pRg st="3" end="3"/>
                                            </p:txEl>
                                          </p:spTgt>
                                        </p:tgtEl>
                                      </p:cBhvr>
                                    </p:animEffect>
                                    <p:anim calcmode="lin" valueType="num">
                                      <p:cBhvr>
                                        <p:cTn id="26"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2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8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2000"/>
                                        <p:tgtEl>
                                          <p:spTgt spid="3">
                                            <p:txEl>
                                              <p:pRg st="4" end="4"/>
                                            </p:txEl>
                                          </p:spTgt>
                                        </p:tgtEl>
                                      </p:cBhvr>
                                    </p:animEffect>
                                    <p:anim calcmode="lin" valueType="num">
                                      <p:cBhvr>
                                        <p:cTn id="32"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2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10000"/>
                            </p:stCondLst>
                            <p:childTnLst>
                              <p:par>
                                <p:cTn id="35" presetID="42"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anim calcmode="lin" valueType="num">
                                      <p:cBhvr>
                                        <p:cTn id="38"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2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12000"/>
                            </p:stCondLst>
                            <p:childTnLst>
                              <p:par>
                                <p:cTn id="41" presetID="42" presetClass="entr" presetSubtype="0"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2000"/>
                                        <p:tgtEl>
                                          <p:spTgt spid="3">
                                            <p:txEl>
                                              <p:pRg st="6" end="6"/>
                                            </p:txEl>
                                          </p:spTgt>
                                        </p:tgtEl>
                                      </p:cBhvr>
                                    </p:animEffect>
                                    <p:anim calcmode="lin" valueType="num">
                                      <p:cBhvr>
                                        <p:cTn id="44"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2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6" fill="hold">
                            <p:stCondLst>
                              <p:cond delay="14000"/>
                            </p:stCondLst>
                            <p:childTnLst>
                              <p:par>
                                <p:cTn id="47" presetID="42" presetClass="entr" presetSubtype="0" fill="hold" grpId="0" nodeType="after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2000"/>
                                        <p:tgtEl>
                                          <p:spTgt spid="3">
                                            <p:txEl>
                                              <p:pRg st="7" end="7"/>
                                            </p:txEl>
                                          </p:spTgt>
                                        </p:tgtEl>
                                      </p:cBhvr>
                                    </p:animEffect>
                                    <p:anim calcmode="lin" valueType="num">
                                      <p:cBhvr>
                                        <p:cTn id="50" dur="2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2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52" fill="hold">
                            <p:stCondLst>
                              <p:cond delay="16000"/>
                            </p:stCondLst>
                            <p:childTnLst>
                              <p:par>
                                <p:cTn id="53" presetID="42" presetClass="entr" presetSubtype="0" fill="hold" grpId="0" nodeType="after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2000"/>
                                        <p:tgtEl>
                                          <p:spTgt spid="3">
                                            <p:txEl>
                                              <p:pRg st="8" end="8"/>
                                            </p:txEl>
                                          </p:spTgt>
                                        </p:tgtEl>
                                      </p:cBhvr>
                                    </p:animEffect>
                                    <p:anim calcmode="lin" valueType="num">
                                      <p:cBhvr>
                                        <p:cTn id="56" dur="2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7" dur="2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82615" y="738553"/>
            <a:ext cx="10199077" cy="5860655"/>
          </a:xfrm>
        </p:spPr>
        <p:txBody>
          <a:bodyPr>
            <a:normAutofit/>
          </a:bodyPr>
          <a:lstStyle/>
          <a:p>
            <a:r>
              <a:rPr lang="it-IT" b="1" dirty="0" smtClean="0">
                <a:solidFill>
                  <a:schemeClr val="tx1"/>
                </a:solidFill>
              </a:rPr>
              <a:t>e)</a:t>
            </a:r>
            <a:r>
              <a:rPr lang="it-IT" dirty="0" smtClean="0"/>
              <a:t> In </a:t>
            </a:r>
            <a:r>
              <a:rPr lang="it-IT" dirty="0"/>
              <a:t>rapporto agli obiettivi inerenti la prevenzione della corruzione e la trasparenza, l’OIV </a:t>
            </a:r>
            <a:r>
              <a:rPr lang="it-IT" dirty="0">
                <a:solidFill>
                  <a:srgbClr val="FF0000"/>
                </a:solidFill>
              </a:rPr>
              <a:t>verifica i contenuti della relazione </a:t>
            </a:r>
            <a:r>
              <a:rPr lang="it-IT" dirty="0"/>
              <a:t>recante i risultati dell’attività svolta che il RPCT predispone e trasmette all’OIV, oltre che all’Organo di indirizzo, ai sensi dell’art. 1 comma 14, della L. n. 190/2012. Nell’ambito di tale verifica </a:t>
            </a:r>
            <a:r>
              <a:rPr lang="it-IT" dirty="0">
                <a:solidFill>
                  <a:srgbClr val="FF0000"/>
                </a:solidFill>
              </a:rPr>
              <a:t>l’OIV ha la possibilità di chiedere al RPCT informazioni e documenti che ritiene necessari </a:t>
            </a:r>
            <a:r>
              <a:rPr lang="it-IT" dirty="0" smtClean="0">
                <a:solidFill>
                  <a:srgbClr val="FF0000"/>
                </a:solidFill>
              </a:rPr>
              <a:t>e di </a:t>
            </a:r>
            <a:r>
              <a:rPr lang="it-IT" dirty="0">
                <a:solidFill>
                  <a:srgbClr val="FF0000"/>
                </a:solidFill>
              </a:rPr>
              <a:t>effettuare audizioni di dipendenti</a:t>
            </a:r>
            <a:r>
              <a:rPr lang="it-IT" dirty="0"/>
              <a:t>. </a:t>
            </a:r>
            <a:endParaRPr lang="it-IT" dirty="0" smtClean="0"/>
          </a:p>
          <a:p>
            <a:r>
              <a:rPr lang="it-IT" u="sng" dirty="0" smtClean="0"/>
              <a:t>L'Organismo </a:t>
            </a:r>
            <a:r>
              <a:rPr lang="it-IT" u="sng" dirty="0"/>
              <a:t>medesimo riferisce all'Autorità </a:t>
            </a:r>
            <a:r>
              <a:rPr lang="it-IT" u="sng" dirty="0" smtClean="0"/>
              <a:t>Nazionale Anticorruzione (ANAC) </a:t>
            </a:r>
            <a:r>
              <a:rPr lang="it-IT" u="sng" dirty="0"/>
              <a:t>sullo stato di attuazione delle misure di prevenzione della corruzione e di trasparenza (art. 1, co. 8-bis, L. n. 190/2012</a:t>
            </a:r>
            <a:r>
              <a:rPr lang="it-IT" dirty="0"/>
              <a:t>). </a:t>
            </a:r>
          </a:p>
          <a:p>
            <a:r>
              <a:rPr lang="it-IT" b="1" dirty="0">
                <a:solidFill>
                  <a:schemeClr val="tx1"/>
                </a:solidFill>
              </a:rPr>
              <a:t>f)</a:t>
            </a:r>
            <a:r>
              <a:rPr lang="it-IT" dirty="0"/>
              <a:t> </a:t>
            </a:r>
            <a:r>
              <a:rPr lang="it-IT" dirty="0" smtClean="0"/>
              <a:t>Assicura</a:t>
            </a:r>
            <a:r>
              <a:rPr lang="it-IT" dirty="0"/>
              <a:t>, ai sensi dell’art. 17, comma 6, del vigente Codice di Comportamento dei dipendenti della Giunta Regionale, </a:t>
            </a:r>
            <a:r>
              <a:rPr lang="it-IT" u="sng" dirty="0">
                <a:solidFill>
                  <a:srgbClr val="FF0000"/>
                </a:solidFill>
              </a:rPr>
              <a:t>il coordinamento tra i contenuti dello stesso e il Sistema di misurazione e valutazione della performance</a:t>
            </a:r>
            <a:r>
              <a:rPr lang="it-IT" dirty="0"/>
              <a:t>; </a:t>
            </a:r>
          </a:p>
          <a:p>
            <a:r>
              <a:rPr lang="it-IT" b="1" dirty="0">
                <a:solidFill>
                  <a:schemeClr val="tx1"/>
                </a:solidFill>
              </a:rPr>
              <a:t>g)</a:t>
            </a:r>
            <a:r>
              <a:rPr lang="it-IT" dirty="0"/>
              <a:t> </a:t>
            </a:r>
            <a:r>
              <a:rPr lang="it-IT" dirty="0">
                <a:solidFill>
                  <a:srgbClr val="FF0000"/>
                </a:solidFill>
              </a:rPr>
              <a:t>C</a:t>
            </a:r>
            <a:r>
              <a:rPr lang="it-IT" dirty="0" smtClean="0">
                <a:solidFill>
                  <a:srgbClr val="FF0000"/>
                </a:solidFill>
              </a:rPr>
              <a:t>oncorre</a:t>
            </a:r>
            <a:r>
              <a:rPr lang="it-IT" dirty="0">
                <a:solidFill>
                  <a:srgbClr val="FF0000"/>
                </a:solidFill>
              </a:rPr>
              <a:t>, ai sensi dell’art. 17, comma 7, del vigente Codice di Comportamento dei dipendenti della Giunta Regionale, con il </a:t>
            </a:r>
            <a:r>
              <a:rPr lang="it-IT" dirty="0" smtClean="0">
                <a:solidFill>
                  <a:srgbClr val="FF0000"/>
                </a:solidFill>
              </a:rPr>
              <a:t>RPCT nella </a:t>
            </a:r>
            <a:r>
              <a:rPr lang="it-IT" dirty="0">
                <a:solidFill>
                  <a:srgbClr val="FF0000"/>
                </a:solidFill>
              </a:rPr>
              <a:t>supervisione sulla corretta applicazione del medesimo codice e del D.P.R. </a:t>
            </a:r>
            <a:r>
              <a:rPr lang="it-IT" dirty="0" smtClean="0">
                <a:solidFill>
                  <a:srgbClr val="FF0000"/>
                </a:solidFill>
              </a:rPr>
              <a:t>62/2013. Esprime parere preventivo sul codice e sui relativi aggiornamenti, ai sensi dell’art. 54, co. 5, del d.lgs. n. 165/2001;</a:t>
            </a:r>
          </a:p>
          <a:p>
            <a:r>
              <a:rPr lang="it-IT" b="1" dirty="0">
                <a:solidFill>
                  <a:schemeClr val="tx1"/>
                </a:solidFill>
              </a:rPr>
              <a:t>h</a:t>
            </a:r>
            <a:r>
              <a:rPr lang="it-IT" b="1" dirty="0" smtClean="0">
                <a:solidFill>
                  <a:schemeClr val="tx1"/>
                </a:solidFill>
              </a:rPr>
              <a:t>)</a:t>
            </a:r>
            <a:r>
              <a:rPr lang="it-IT" dirty="0" smtClean="0"/>
              <a:t> </a:t>
            </a:r>
            <a:r>
              <a:rPr lang="it-IT" dirty="0" smtClean="0">
                <a:solidFill>
                  <a:srgbClr val="FF0000"/>
                </a:solidFill>
              </a:rPr>
              <a:t>trasmette </a:t>
            </a:r>
            <a:r>
              <a:rPr lang="it-IT" dirty="0">
                <a:solidFill>
                  <a:srgbClr val="FF0000"/>
                </a:solidFill>
              </a:rPr>
              <a:t>al RPC una Relazione </a:t>
            </a:r>
            <a:r>
              <a:rPr lang="it-IT" dirty="0"/>
              <a:t>sull’attività espletata nell’ambito dei precedenti punti, formulando proprie eventuali segnalazioni e suggerimenti per il superamento di eventuali criticità. </a:t>
            </a:r>
          </a:p>
          <a:p>
            <a:pPr marL="0" indent="0">
              <a:buNone/>
            </a:pPr>
            <a:endParaRPr lang="it-IT" dirty="0" smtClean="0"/>
          </a:p>
          <a:p>
            <a:endParaRPr lang="it-IT" dirty="0"/>
          </a:p>
          <a:p>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26</a:t>
            </a:fld>
            <a:endParaRPr lang="en-US" dirty="0"/>
          </a:p>
        </p:txBody>
      </p:sp>
    </p:spTree>
    <p:extLst>
      <p:ext uri="{BB962C8B-B14F-4D97-AF65-F5344CB8AC3E}">
        <p14:creationId xmlns:p14="http://schemas.microsoft.com/office/powerpoint/2010/main" val="321915381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750"/>
                                        <p:tgtEl>
                                          <p:spTgt spid="3">
                                            <p:txEl>
                                              <p:pRg st="0" end="0"/>
                                            </p:txEl>
                                          </p:spTgt>
                                        </p:tgtEl>
                                      </p:cBhvr>
                                    </p:animEffect>
                                    <p:anim calcmode="lin" valueType="num">
                                      <p:cBhvr>
                                        <p:cTn id="8" dur="17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75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75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750"/>
                                        <p:tgtEl>
                                          <p:spTgt spid="3">
                                            <p:txEl>
                                              <p:pRg st="1" end="1"/>
                                            </p:txEl>
                                          </p:spTgt>
                                        </p:tgtEl>
                                      </p:cBhvr>
                                    </p:animEffect>
                                    <p:anim calcmode="lin" valueType="num">
                                      <p:cBhvr>
                                        <p:cTn id="14" dur="17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75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35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750"/>
                                        <p:tgtEl>
                                          <p:spTgt spid="3">
                                            <p:txEl>
                                              <p:pRg st="2" end="2"/>
                                            </p:txEl>
                                          </p:spTgt>
                                        </p:tgtEl>
                                      </p:cBhvr>
                                    </p:animEffect>
                                    <p:anim calcmode="lin" valueType="num">
                                      <p:cBhvr>
                                        <p:cTn id="20" dur="175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75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525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750"/>
                                        <p:tgtEl>
                                          <p:spTgt spid="3">
                                            <p:txEl>
                                              <p:pRg st="3" end="3"/>
                                            </p:txEl>
                                          </p:spTgt>
                                        </p:tgtEl>
                                      </p:cBhvr>
                                    </p:animEffect>
                                    <p:anim calcmode="lin" valueType="num">
                                      <p:cBhvr>
                                        <p:cTn id="26" dur="175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75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7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750"/>
                                        <p:tgtEl>
                                          <p:spTgt spid="3">
                                            <p:txEl>
                                              <p:pRg st="4" end="4"/>
                                            </p:txEl>
                                          </p:spTgt>
                                        </p:tgtEl>
                                      </p:cBhvr>
                                    </p:animEffect>
                                    <p:anim calcmode="lin" valueType="num">
                                      <p:cBhvr>
                                        <p:cTn id="32" dur="175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75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3105" y="234462"/>
            <a:ext cx="9517542" cy="1195753"/>
          </a:xfrm>
        </p:spPr>
        <p:txBody>
          <a:bodyPr>
            <a:normAutofit fontScale="90000"/>
          </a:bodyPr>
          <a:lstStyle/>
          <a:p>
            <a:pPr algn="ctr"/>
            <a:r>
              <a:rPr lang="it-IT" b="1" dirty="0" smtClean="0">
                <a:solidFill>
                  <a:srgbClr val="C00000"/>
                </a:solidFill>
              </a:rPr>
              <a:t>3.f</a:t>
            </a:r>
            <a:r>
              <a:rPr lang="it-IT" dirty="0" smtClean="0">
                <a:solidFill>
                  <a:schemeClr val="accent1">
                    <a:lumMod val="75000"/>
                  </a:schemeClr>
                </a:solidFill>
              </a:rPr>
              <a:t> </a:t>
            </a:r>
            <a:r>
              <a:rPr lang="it-IT" b="1" dirty="0" smtClean="0">
                <a:solidFill>
                  <a:srgbClr val="FF0000"/>
                </a:solidFill>
              </a:rPr>
              <a:t>Ufficio </a:t>
            </a:r>
            <a:r>
              <a:rPr lang="it-IT" b="1" dirty="0">
                <a:solidFill>
                  <a:srgbClr val="FF0000"/>
                </a:solidFill>
              </a:rPr>
              <a:t>Procedimenti </a:t>
            </a:r>
            <a:r>
              <a:rPr lang="it-IT" b="1" dirty="0" smtClean="0">
                <a:solidFill>
                  <a:srgbClr val="FF0000"/>
                </a:solidFill>
              </a:rPr>
              <a:t>Disciplinari</a:t>
            </a:r>
            <a:br>
              <a:rPr lang="it-IT" b="1" dirty="0" smtClean="0">
                <a:solidFill>
                  <a:srgbClr val="FF0000"/>
                </a:solidFill>
              </a:rPr>
            </a:br>
            <a:r>
              <a:rPr lang="it-IT" b="1" dirty="0" smtClean="0">
                <a:solidFill>
                  <a:srgbClr val="FF0000"/>
                </a:solidFill>
              </a:rPr>
              <a:t> </a:t>
            </a:r>
            <a:r>
              <a:rPr lang="it-IT" b="1" dirty="0">
                <a:solidFill>
                  <a:srgbClr val="FF0000"/>
                </a:solidFill>
              </a:rPr>
              <a:t>(UPD</a:t>
            </a:r>
            <a:r>
              <a:rPr lang="it-IT" b="1" dirty="0" smtClean="0">
                <a:solidFill>
                  <a:srgbClr val="FF0000"/>
                </a:solidFill>
              </a:rPr>
              <a:t>)</a:t>
            </a:r>
            <a:r>
              <a:rPr lang="it-IT" dirty="0" smtClean="0">
                <a:solidFill>
                  <a:srgbClr val="FF0000"/>
                </a:solidFill>
              </a:rPr>
              <a:t> </a:t>
            </a:r>
            <a:r>
              <a:rPr lang="it-IT" dirty="0">
                <a:solidFill>
                  <a:schemeClr val="accent1">
                    <a:lumMod val="75000"/>
                  </a:schemeClr>
                </a:solidFill>
              </a:rPr>
              <a:t/>
            </a:r>
            <a:br>
              <a:rPr lang="it-IT" dirty="0">
                <a:solidFill>
                  <a:schemeClr val="accent1">
                    <a:lumMod val="75000"/>
                  </a:schemeClr>
                </a:solidFill>
              </a:rPr>
            </a:br>
            <a:endParaRPr lang="it-IT" dirty="0"/>
          </a:p>
        </p:txBody>
      </p:sp>
      <p:sp>
        <p:nvSpPr>
          <p:cNvPr id="3" name="Segnaposto contenuto 2"/>
          <p:cNvSpPr>
            <a:spLocks noGrp="1"/>
          </p:cNvSpPr>
          <p:nvPr>
            <p:ph idx="1"/>
          </p:nvPr>
        </p:nvSpPr>
        <p:spPr>
          <a:xfrm>
            <a:off x="1535723" y="1488830"/>
            <a:ext cx="10292862" cy="4422391"/>
          </a:xfrm>
        </p:spPr>
        <p:txBody>
          <a:bodyPr>
            <a:normAutofit/>
          </a:bodyPr>
          <a:lstStyle/>
          <a:p>
            <a:pPr marL="0" indent="0">
              <a:buNone/>
            </a:pPr>
            <a:r>
              <a:rPr lang="it-IT" dirty="0"/>
              <a:t>L’UPD nella Regione Abruzzo è incardinato nel Servizio </a:t>
            </a:r>
            <a:r>
              <a:rPr lang="it-IT" dirty="0" smtClean="0"/>
              <a:t>Amministrazione Risorse </a:t>
            </a:r>
            <a:r>
              <a:rPr lang="it-IT" dirty="0"/>
              <a:t>Umane e svolge i seguenti compiti: </a:t>
            </a:r>
          </a:p>
          <a:p>
            <a:r>
              <a:rPr lang="it-IT" b="1" dirty="0"/>
              <a:t>a)</a:t>
            </a:r>
            <a:r>
              <a:rPr lang="it-IT" dirty="0"/>
              <a:t> </a:t>
            </a:r>
            <a:r>
              <a:rPr lang="it-IT" dirty="0">
                <a:solidFill>
                  <a:srgbClr val="FF0000"/>
                </a:solidFill>
              </a:rPr>
              <a:t>svolge tutte le funzioni disciplinari </a:t>
            </a:r>
            <a:r>
              <a:rPr lang="it-IT" dirty="0">
                <a:solidFill>
                  <a:schemeClr val="tx1"/>
                </a:solidFill>
              </a:rPr>
              <a:t>di cui all’art. 55-bis e seguenti del d.lgs. n. </a:t>
            </a:r>
            <a:r>
              <a:rPr lang="it-IT" dirty="0" smtClean="0">
                <a:solidFill>
                  <a:schemeClr val="tx1"/>
                </a:solidFill>
              </a:rPr>
              <a:t>165/2001</a:t>
            </a:r>
            <a:r>
              <a:rPr lang="it-IT" dirty="0" smtClean="0"/>
              <a:t>(che individua le forme e i termini del procedimento disciplinare); </a:t>
            </a:r>
            <a:endParaRPr lang="it-IT" dirty="0"/>
          </a:p>
          <a:p>
            <a:r>
              <a:rPr lang="it-IT" b="1" dirty="0"/>
              <a:t>b)</a:t>
            </a:r>
            <a:r>
              <a:rPr lang="it-IT" dirty="0"/>
              <a:t> </a:t>
            </a:r>
            <a:r>
              <a:rPr lang="it-IT" dirty="0">
                <a:solidFill>
                  <a:srgbClr val="FF0000"/>
                </a:solidFill>
              </a:rPr>
              <a:t>collabora </a:t>
            </a:r>
            <a:r>
              <a:rPr lang="it-IT" dirty="0" smtClean="0">
                <a:solidFill>
                  <a:srgbClr val="FF0000"/>
                </a:solidFill>
              </a:rPr>
              <a:t>con il RPCT </a:t>
            </a:r>
            <a:r>
              <a:rPr lang="it-IT" dirty="0" smtClean="0"/>
              <a:t>nella </a:t>
            </a:r>
            <a:r>
              <a:rPr lang="it-IT" dirty="0"/>
              <a:t>predisposizione degli aggiornamenti del Codice di comportamento dei dipendenti della Giunta regionale; </a:t>
            </a:r>
          </a:p>
          <a:p>
            <a:r>
              <a:rPr lang="it-IT" b="1" dirty="0"/>
              <a:t>c)</a:t>
            </a:r>
            <a:r>
              <a:rPr lang="it-IT" dirty="0"/>
              <a:t> </a:t>
            </a:r>
            <a:r>
              <a:rPr lang="it-IT" dirty="0">
                <a:solidFill>
                  <a:srgbClr val="FF0000"/>
                </a:solidFill>
              </a:rPr>
              <a:t>provvede all’esame </a:t>
            </a:r>
            <a:r>
              <a:rPr lang="it-IT" dirty="0">
                <a:solidFill>
                  <a:schemeClr val="tx1"/>
                </a:solidFill>
              </a:rPr>
              <a:t>delle segnalazioni di violazione del codice di comportamento</a:t>
            </a:r>
            <a:r>
              <a:rPr lang="it-IT" dirty="0"/>
              <a:t>; </a:t>
            </a:r>
          </a:p>
          <a:p>
            <a:r>
              <a:rPr lang="it-IT" b="1" dirty="0"/>
              <a:t>d)</a:t>
            </a:r>
            <a:r>
              <a:rPr lang="it-IT" dirty="0"/>
              <a:t> </a:t>
            </a:r>
            <a:r>
              <a:rPr lang="it-IT" dirty="0">
                <a:solidFill>
                  <a:srgbClr val="FF0000"/>
                </a:solidFill>
              </a:rPr>
              <a:t>cura la raccolta </a:t>
            </a:r>
            <a:r>
              <a:rPr lang="it-IT" dirty="0">
                <a:solidFill>
                  <a:schemeClr val="tx1"/>
                </a:solidFill>
              </a:rPr>
              <a:t>delle condotte illecite accertate e sanzionate</a:t>
            </a:r>
            <a:r>
              <a:rPr lang="it-IT" dirty="0"/>
              <a:t>; </a:t>
            </a:r>
          </a:p>
          <a:p>
            <a:r>
              <a:rPr lang="it-IT" b="1" dirty="0"/>
              <a:t>e)</a:t>
            </a:r>
            <a:r>
              <a:rPr lang="it-IT" dirty="0"/>
              <a:t> </a:t>
            </a:r>
            <a:r>
              <a:rPr lang="it-IT" dirty="0">
                <a:solidFill>
                  <a:srgbClr val="FF0000"/>
                </a:solidFill>
              </a:rPr>
              <a:t>assicura le garanzie </a:t>
            </a:r>
            <a:r>
              <a:rPr lang="it-IT" dirty="0">
                <a:solidFill>
                  <a:schemeClr val="tx1"/>
                </a:solidFill>
              </a:rPr>
              <a:t>di cui all’art. 54-bis del d.lgs. N. 165/2001</a:t>
            </a:r>
            <a:r>
              <a:rPr lang="it-IT" dirty="0"/>
              <a:t>, in raccordo con il RPCT; (</a:t>
            </a:r>
            <a:r>
              <a:rPr lang="it-IT" dirty="0">
                <a:solidFill>
                  <a:schemeClr val="tx1"/>
                </a:solidFill>
              </a:rPr>
              <a:t>Tutela del dipendente pubblico che segnala </a:t>
            </a:r>
            <a:r>
              <a:rPr lang="it-IT" dirty="0" smtClean="0">
                <a:solidFill>
                  <a:schemeClr val="tx1"/>
                </a:solidFill>
              </a:rPr>
              <a:t>illeciti - </a:t>
            </a:r>
            <a:r>
              <a:rPr lang="it-IT" dirty="0" err="1" smtClean="0">
                <a:solidFill>
                  <a:srgbClr val="C00000"/>
                </a:solidFill>
              </a:rPr>
              <a:t>whistleblowing</a:t>
            </a:r>
            <a:r>
              <a:rPr lang="it-IT" dirty="0" smtClean="0"/>
              <a:t>); </a:t>
            </a:r>
            <a:endParaRPr lang="it-IT" dirty="0"/>
          </a:p>
          <a:p>
            <a:r>
              <a:rPr lang="it-IT" b="1" dirty="0"/>
              <a:t>f)</a:t>
            </a:r>
            <a:r>
              <a:rPr lang="it-IT" dirty="0"/>
              <a:t> </a:t>
            </a:r>
            <a:r>
              <a:rPr lang="it-IT" dirty="0">
                <a:solidFill>
                  <a:srgbClr val="FF0000"/>
                </a:solidFill>
              </a:rPr>
              <a:t>effettua il monitoraggio </a:t>
            </a:r>
            <a:r>
              <a:rPr lang="it-IT" dirty="0">
                <a:solidFill>
                  <a:schemeClr val="tx1"/>
                </a:solidFill>
              </a:rPr>
              <a:t>del rispetto del Codice di comportamento e quanto espressamente richiesto dal Codice stesso</a:t>
            </a:r>
            <a:r>
              <a:rPr lang="it-IT" dirty="0"/>
              <a:t>. </a:t>
            </a:r>
          </a:p>
          <a:p>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27</a:t>
            </a:fld>
            <a:endParaRPr lang="en-US" dirty="0"/>
          </a:p>
        </p:txBody>
      </p:sp>
    </p:spTree>
    <p:extLst>
      <p:ext uri="{BB962C8B-B14F-4D97-AF65-F5344CB8AC3E}">
        <p14:creationId xmlns:p14="http://schemas.microsoft.com/office/powerpoint/2010/main" val="64764819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2000"/>
                                        <p:tgtEl>
                                          <p:spTgt spid="3">
                                            <p:txEl>
                                              <p:pRg st="1" end="1"/>
                                            </p:txEl>
                                          </p:spTgt>
                                        </p:tgtEl>
                                      </p:cBhvr>
                                    </p:animEffect>
                                    <p:anim calcmode="lin" valueType="num">
                                      <p:cBhvr>
                                        <p:cTn id="14"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4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anim calcmode="lin" valueType="num">
                                      <p:cBhvr>
                                        <p:cTn id="20"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6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2000"/>
                                        <p:tgtEl>
                                          <p:spTgt spid="3">
                                            <p:txEl>
                                              <p:pRg st="3" end="3"/>
                                            </p:txEl>
                                          </p:spTgt>
                                        </p:tgtEl>
                                      </p:cBhvr>
                                    </p:animEffect>
                                    <p:anim calcmode="lin" valueType="num">
                                      <p:cBhvr>
                                        <p:cTn id="26"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2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8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2000"/>
                                        <p:tgtEl>
                                          <p:spTgt spid="3">
                                            <p:txEl>
                                              <p:pRg st="4" end="4"/>
                                            </p:txEl>
                                          </p:spTgt>
                                        </p:tgtEl>
                                      </p:cBhvr>
                                    </p:animEffect>
                                    <p:anim calcmode="lin" valueType="num">
                                      <p:cBhvr>
                                        <p:cTn id="32"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2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10000"/>
                            </p:stCondLst>
                            <p:childTnLst>
                              <p:par>
                                <p:cTn id="35" presetID="42"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anim calcmode="lin" valueType="num">
                                      <p:cBhvr>
                                        <p:cTn id="38"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2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12000"/>
                            </p:stCondLst>
                            <p:childTnLst>
                              <p:par>
                                <p:cTn id="41" presetID="42" presetClass="entr" presetSubtype="0"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2000"/>
                                        <p:tgtEl>
                                          <p:spTgt spid="3">
                                            <p:txEl>
                                              <p:pRg st="6" end="6"/>
                                            </p:txEl>
                                          </p:spTgt>
                                        </p:tgtEl>
                                      </p:cBhvr>
                                    </p:animEffect>
                                    <p:anim calcmode="lin" valueType="num">
                                      <p:cBhvr>
                                        <p:cTn id="44"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2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3105" y="330200"/>
            <a:ext cx="9517542" cy="1203678"/>
          </a:xfrm>
        </p:spPr>
        <p:txBody>
          <a:bodyPr>
            <a:normAutofit/>
          </a:bodyPr>
          <a:lstStyle/>
          <a:p>
            <a:pPr algn="ctr"/>
            <a:r>
              <a:rPr lang="it-IT" b="1" dirty="0" smtClean="0">
                <a:solidFill>
                  <a:srgbClr val="C00000"/>
                </a:solidFill>
              </a:rPr>
              <a:t>3.g</a:t>
            </a:r>
            <a:r>
              <a:rPr lang="it-IT" dirty="0" smtClean="0">
                <a:solidFill>
                  <a:schemeClr val="accent2">
                    <a:lumMod val="75000"/>
                  </a:schemeClr>
                </a:solidFill>
              </a:rPr>
              <a:t> </a:t>
            </a:r>
            <a:r>
              <a:rPr lang="it-IT" b="1" dirty="0" smtClean="0">
                <a:solidFill>
                  <a:srgbClr val="669966"/>
                </a:solidFill>
              </a:rPr>
              <a:t>Servizio Amministrazione</a:t>
            </a:r>
            <a:br>
              <a:rPr lang="it-IT" b="1" dirty="0" smtClean="0">
                <a:solidFill>
                  <a:srgbClr val="669966"/>
                </a:solidFill>
              </a:rPr>
            </a:br>
            <a:r>
              <a:rPr lang="it-IT" b="1" dirty="0" smtClean="0">
                <a:solidFill>
                  <a:srgbClr val="669966"/>
                </a:solidFill>
              </a:rPr>
              <a:t> Risorse </a:t>
            </a:r>
            <a:r>
              <a:rPr lang="it-IT" b="1" dirty="0">
                <a:solidFill>
                  <a:srgbClr val="669966"/>
                </a:solidFill>
              </a:rPr>
              <a:t>Umane</a:t>
            </a:r>
          </a:p>
        </p:txBody>
      </p:sp>
      <p:sp>
        <p:nvSpPr>
          <p:cNvPr id="3" name="Segnaposto contenuto 2"/>
          <p:cNvSpPr>
            <a:spLocks noGrp="1"/>
          </p:cNvSpPr>
          <p:nvPr>
            <p:ph idx="1"/>
          </p:nvPr>
        </p:nvSpPr>
        <p:spPr>
          <a:xfrm>
            <a:off x="1535723" y="1758463"/>
            <a:ext cx="9968889" cy="4152760"/>
          </a:xfrm>
        </p:spPr>
        <p:txBody>
          <a:bodyPr>
            <a:normAutofit/>
          </a:bodyPr>
          <a:lstStyle/>
          <a:p>
            <a:pPr marL="0" indent="0">
              <a:buNone/>
            </a:pPr>
            <a:r>
              <a:rPr lang="it-IT" dirty="0"/>
              <a:t>Nella Regione Abruzzo il Servizio </a:t>
            </a:r>
            <a:r>
              <a:rPr lang="it-IT" dirty="0" smtClean="0"/>
              <a:t>Amministrazione </a:t>
            </a:r>
            <a:r>
              <a:rPr lang="it-IT" dirty="0"/>
              <a:t>Risorse Umane è incardinato nel Dipartimento Risorse e Organizzazione e svolge i seguenti compiti: </a:t>
            </a:r>
          </a:p>
          <a:p>
            <a:r>
              <a:rPr lang="it-IT" b="1" dirty="0"/>
              <a:t>a)</a:t>
            </a:r>
            <a:r>
              <a:rPr lang="it-IT" dirty="0"/>
              <a:t> </a:t>
            </a:r>
            <a:r>
              <a:rPr lang="it-IT" u="sng" dirty="0">
                <a:solidFill>
                  <a:srgbClr val="669999"/>
                </a:solidFill>
              </a:rPr>
              <a:t>collabora con il RPCT </a:t>
            </a:r>
            <a:r>
              <a:rPr lang="it-IT" dirty="0">
                <a:solidFill>
                  <a:schemeClr val="tx1"/>
                </a:solidFill>
              </a:rPr>
              <a:t>in relazione alle attività connesse alla formazione; </a:t>
            </a:r>
          </a:p>
          <a:p>
            <a:r>
              <a:rPr lang="it-IT" b="1" dirty="0"/>
              <a:t>b)</a:t>
            </a:r>
            <a:r>
              <a:rPr lang="it-IT" dirty="0"/>
              <a:t> </a:t>
            </a:r>
            <a:r>
              <a:rPr lang="it-IT" u="sng" dirty="0">
                <a:solidFill>
                  <a:srgbClr val="669999"/>
                </a:solidFill>
              </a:rPr>
              <a:t>collabora con il RPCT </a:t>
            </a:r>
            <a:r>
              <a:rPr lang="it-IT" dirty="0"/>
              <a:t>alla predisposizione degli aggiornamenti del Codice di comportamento dei dipendenti della G.R. </a:t>
            </a:r>
            <a:r>
              <a:rPr lang="it-IT" u="sng" dirty="0"/>
              <a:t>anche attraverso il supporto del UPD</a:t>
            </a:r>
            <a:r>
              <a:rPr lang="it-IT" dirty="0"/>
              <a:t>, nonché alla elaborazione del report sull’attuazione del codice stesso; </a:t>
            </a:r>
          </a:p>
          <a:p>
            <a:r>
              <a:rPr lang="it-IT" b="1" dirty="0"/>
              <a:t>c)</a:t>
            </a:r>
            <a:r>
              <a:rPr lang="it-IT" dirty="0"/>
              <a:t> </a:t>
            </a:r>
            <a:r>
              <a:rPr lang="it-IT" u="sng" dirty="0">
                <a:solidFill>
                  <a:srgbClr val="669999"/>
                </a:solidFill>
              </a:rPr>
              <a:t>provvede alla programmazione e alla realizzazione </a:t>
            </a:r>
            <a:r>
              <a:rPr lang="it-IT" dirty="0">
                <a:solidFill>
                  <a:schemeClr val="tx1"/>
                </a:solidFill>
              </a:rPr>
              <a:t>degli interventi formativi</a:t>
            </a:r>
            <a:r>
              <a:rPr lang="it-IT" dirty="0"/>
              <a:t>; </a:t>
            </a:r>
          </a:p>
          <a:p>
            <a:r>
              <a:rPr lang="it-IT" b="1" dirty="0"/>
              <a:t>d)</a:t>
            </a:r>
            <a:r>
              <a:rPr lang="it-IT" dirty="0"/>
              <a:t> </a:t>
            </a:r>
            <a:r>
              <a:rPr lang="it-IT" u="sng" dirty="0">
                <a:solidFill>
                  <a:srgbClr val="679966"/>
                </a:solidFill>
              </a:rPr>
              <a:t>garantisce il necessario collegamento </a:t>
            </a:r>
            <a:r>
              <a:rPr lang="it-IT" dirty="0">
                <a:solidFill>
                  <a:schemeClr val="tx1"/>
                </a:solidFill>
              </a:rPr>
              <a:t>tra il Piano Anticorruzione (</a:t>
            </a:r>
            <a:r>
              <a:rPr lang="it-IT" dirty="0" smtClean="0">
                <a:solidFill>
                  <a:schemeClr val="tx1"/>
                </a:solidFill>
              </a:rPr>
              <a:t>PTPC), </a:t>
            </a:r>
            <a:r>
              <a:rPr lang="it-IT" dirty="0">
                <a:solidFill>
                  <a:schemeClr val="tx1"/>
                </a:solidFill>
              </a:rPr>
              <a:t>il Programma Triennale per la Trasparenza e l’Integrità (PTTI) ed altri strumenti di programmazione, relativamente all’attuazione delle misure di prevenzione dei fenomeni corruttivi previste nel Piano ed agli obblighi di pubblicazione di propria competenza anche in raccordo con il RPCT. </a:t>
            </a:r>
          </a:p>
          <a:p>
            <a:pPr marL="0" indent="0">
              <a:buNone/>
            </a:pP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28</a:t>
            </a:fld>
            <a:endParaRPr lang="en-US" dirty="0"/>
          </a:p>
        </p:txBody>
      </p:sp>
    </p:spTree>
    <p:extLst>
      <p:ext uri="{BB962C8B-B14F-4D97-AF65-F5344CB8AC3E}">
        <p14:creationId xmlns:p14="http://schemas.microsoft.com/office/powerpoint/2010/main" val="91166688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2000"/>
                                        <p:tgtEl>
                                          <p:spTgt spid="3">
                                            <p:txEl>
                                              <p:pRg st="1" end="1"/>
                                            </p:txEl>
                                          </p:spTgt>
                                        </p:tgtEl>
                                      </p:cBhvr>
                                    </p:animEffect>
                                    <p:anim calcmode="lin" valueType="num">
                                      <p:cBhvr>
                                        <p:cTn id="14"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4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anim calcmode="lin" valueType="num">
                                      <p:cBhvr>
                                        <p:cTn id="20"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6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2000"/>
                                        <p:tgtEl>
                                          <p:spTgt spid="3">
                                            <p:txEl>
                                              <p:pRg st="3" end="3"/>
                                            </p:txEl>
                                          </p:spTgt>
                                        </p:tgtEl>
                                      </p:cBhvr>
                                    </p:animEffect>
                                    <p:anim calcmode="lin" valueType="num">
                                      <p:cBhvr>
                                        <p:cTn id="26"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2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8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2000"/>
                                        <p:tgtEl>
                                          <p:spTgt spid="3">
                                            <p:txEl>
                                              <p:pRg st="4" end="4"/>
                                            </p:txEl>
                                          </p:spTgt>
                                        </p:tgtEl>
                                      </p:cBhvr>
                                    </p:animEffect>
                                    <p:anim calcmode="lin" valueType="num">
                                      <p:cBhvr>
                                        <p:cTn id="32"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2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25134" y="624110"/>
            <a:ext cx="9287934" cy="1280890"/>
          </a:xfrm>
        </p:spPr>
        <p:txBody>
          <a:bodyPr/>
          <a:lstStyle/>
          <a:p>
            <a:pPr algn="ctr"/>
            <a:r>
              <a:rPr lang="it-IT" b="1" dirty="0" smtClean="0">
                <a:solidFill>
                  <a:srgbClr val="C00000"/>
                </a:solidFill>
              </a:rPr>
              <a:t>3.h</a:t>
            </a:r>
            <a:r>
              <a:rPr lang="it-IT" dirty="0" smtClean="0">
                <a:solidFill>
                  <a:srgbClr val="7030A0"/>
                </a:solidFill>
              </a:rPr>
              <a:t> </a:t>
            </a:r>
            <a:r>
              <a:rPr lang="it-IT" b="1" dirty="0" smtClean="0">
                <a:solidFill>
                  <a:srgbClr val="7030A0"/>
                </a:solidFill>
              </a:rPr>
              <a:t>Servizio </a:t>
            </a:r>
            <a:r>
              <a:rPr lang="it-IT" b="1" dirty="0">
                <a:solidFill>
                  <a:srgbClr val="7030A0"/>
                </a:solidFill>
              </a:rPr>
              <a:t>Informativo </a:t>
            </a:r>
            <a:r>
              <a:rPr lang="it-IT" b="1" dirty="0" smtClean="0">
                <a:solidFill>
                  <a:srgbClr val="7030A0"/>
                </a:solidFill>
              </a:rPr>
              <a:t>Regionale</a:t>
            </a:r>
            <a:br>
              <a:rPr lang="it-IT" b="1" dirty="0" smtClean="0">
                <a:solidFill>
                  <a:srgbClr val="7030A0"/>
                </a:solidFill>
              </a:rPr>
            </a:br>
            <a:r>
              <a:rPr lang="it-IT" b="1" dirty="0" smtClean="0">
                <a:solidFill>
                  <a:srgbClr val="7030A0"/>
                </a:solidFill>
              </a:rPr>
              <a:t> </a:t>
            </a:r>
            <a:r>
              <a:rPr lang="it-IT" b="1" dirty="0">
                <a:solidFill>
                  <a:srgbClr val="7030A0"/>
                </a:solidFill>
              </a:rPr>
              <a:t>(S.I.R.).</a:t>
            </a:r>
            <a:endParaRPr lang="it-IT" b="1" dirty="0"/>
          </a:p>
        </p:txBody>
      </p:sp>
      <p:sp>
        <p:nvSpPr>
          <p:cNvPr id="3" name="Segnaposto contenuto 2"/>
          <p:cNvSpPr>
            <a:spLocks noGrp="1"/>
          </p:cNvSpPr>
          <p:nvPr>
            <p:ph idx="1"/>
          </p:nvPr>
        </p:nvSpPr>
        <p:spPr>
          <a:xfrm>
            <a:off x="1983105" y="2297722"/>
            <a:ext cx="9521507" cy="3613499"/>
          </a:xfrm>
        </p:spPr>
        <p:txBody>
          <a:bodyPr>
            <a:normAutofit lnSpcReduction="10000"/>
          </a:bodyPr>
          <a:lstStyle/>
          <a:p>
            <a:pPr marL="0" indent="0">
              <a:buNone/>
            </a:pPr>
            <a:r>
              <a:rPr lang="it-IT" dirty="0"/>
              <a:t>Nella Regione Abruzzo il S.I.R. è incardinato nella Direzione Generale e svolge i seguenti compiti: </a:t>
            </a:r>
            <a:endParaRPr lang="it-IT" dirty="0" smtClean="0"/>
          </a:p>
          <a:p>
            <a:pPr marL="0" indent="0">
              <a:buNone/>
            </a:pPr>
            <a:endParaRPr lang="it-IT" dirty="0"/>
          </a:p>
          <a:p>
            <a:r>
              <a:rPr lang="it-IT" dirty="0">
                <a:solidFill>
                  <a:srgbClr val="FF0000"/>
                </a:solidFill>
              </a:rPr>
              <a:t>G</a:t>
            </a:r>
            <a:r>
              <a:rPr lang="it-IT" dirty="0" smtClean="0">
                <a:solidFill>
                  <a:srgbClr val="FF0000"/>
                </a:solidFill>
              </a:rPr>
              <a:t>arantisce </a:t>
            </a:r>
            <a:r>
              <a:rPr lang="it-IT" dirty="0">
                <a:solidFill>
                  <a:srgbClr val="FF0000"/>
                </a:solidFill>
              </a:rPr>
              <a:t>il funzionamento</a:t>
            </a:r>
            <a:r>
              <a:rPr lang="it-IT" dirty="0"/>
              <a:t>, l’accessibilità, la fruibilità e la corretta gestione della sezione «</a:t>
            </a:r>
            <a:r>
              <a:rPr lang="it-IT" dirty="0">
                <a:solidFill>
                  <a:srgbClr val="FF0000"/>
                </a:solidFill>
              </a:rPr>
              <a:t>Amministrazione trasparente</a:t>
            </a:r>
            <a:r>
              <a:rPr lang="it-IT" dirty="0"/>
              <a:t>» </a:t>
            </a:r>
            <a:r>
              <a:rPr lang="it-IT" b="1" dirty="0">
                <a:solidFill>
                  <a:schemeClr val="tx1"/>
                </a:solidFill>
              </a:rPr>
              <a:t>del sito istituzionale </a:t>
            </a:r>
            <a:r>
              <a:rPr lang="it-IT" dirty="0"/>
              <a:t>della Regione Abruzzo e della sezione «</a:t>
            </a:r>
            <a:r>
              <a:rPr lang="it-IT" dirty="0">
                <a:solidFill>
                  <a:srgbClr val="FF0000"/>
                </a:solidFill>
              </a:rPr>
              <a:t>Amministrazione </a:t>
            </a:r>
            <a:r>
              <a:rPr lang="it-IT" dirty="0" smtClean="0">
                <a:solidFill>
                  <a:srgbClr val="FF0000"/>
                </a:solidFill>
              </a:rPr>
              <a:t>trasparente</a:t>
            </a:r>
            <a:r>
              <a:rPr lang="it-IT" dirty="0" smtClean="0"/>
              <a:t>» </a:t>
            </a:r>
            <a:r>
              <a:rPr lang="it-IT" dirty="0"/>
              <a:t>nell’</a:t>
            </a:r>
            <a:r>
              <a:rPr lang="it-IT" b="1" dirty="0"/>
              <a:t>area intranet </a:t>
            </a:r>
            <a:r>
              <a:rPr lang="it-IT" dirty="0"/>
              <a:t>in raccordo con il RPCT e gli uffici di supporto del medesimo; </a:t>
            </a:r>
            <a:endParaRPr lang="it-IT" dirty="0" smtClean="0"/>
          </a:p>
          <a:p>
            <a:endParaRPr lang="it-IT" dirty="0"/>
          </a:p>
          <a:p>
            <a:r>
              <a:rPr lang="it-IT" dirty="0" smtClean="0">
                <a:solidFill>
                  <a:srgbClr val="FF0000"/>
                </a:solidFill>
              </a:rPr>
              <a:t>Provvede </a:t>
            </a:r>
            <a:r>
              <a:rPr lang="it-IT" dirty="0">
                <a:solidFill>
                  <a:srgbClr val="FF0000"/>
                </a:solidFill>
              </a:rPr>
              <a:t>alla pubblicazione</a:t>
            </a:r>
            <a:r>
              <a:rPr lang="it-IT" dirty="0"/>
              <a:t>, nella sezione «Amministrazione trasparente» del sito istituzionale della Regione Abruzzo di specifici atti e documenti che le strutture regionali trasmettono nelle modalità indicate dal d.lgs. n. 33/2013 e dal </a:t>
            </a:r>
            <a:r>
              <a:rPr lang="it-IT" dirty="0" smtClean="0"/>
              <a:t>PTPCT </a:t>
            </a:r>
            <a:r>
              <a:rPr lang="it-IT" dirty="0"/>
              <a:t>(es. tabelle, format e link di riferimento). </a:t>
            </a:r>
          </a:p>
          <a:p>
            <a:pPr marL="0" indent="0">
              <a:buNone/>
            </a:pP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29</a:t>
            </a:fld>
            <a:endParaRPr lang="en-US" dirty="0"/>
          </a:p>
        </p:txBody>
      </p:sp>
    </p:spTree>
    <p:extLst>
      <p:ext uri="{BB962C8B-B14F-4D97-AF65-F5344CB8AC3E}">
        <p14:creationId xmlns:p14="http://schemas.microsoft.com/office/powerpoint/2010/main" val="401736420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anim calcmode="lin" valueType="num">
                                      <p:cBhvr>
                                        <p:cTn id="14"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4000"/>
                            </p:stCondLst>
                            <p:childTnLst>
                              <p:par>
                                <p:cTn id="17" presetID="42" presetClass="entr" presetSubtype="0"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anim calcmode="lin" valueType="num">
                                      <p:cBhvr>
                                        <p:cTn id="20"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2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33305" y="1133292"/>
            <a:ext cx="9521507" cy="5151394"/>
          </a:xfrm>
        </p:spPr>
        <p:txBody>
          <a:bodyPr>
            <a:normAutofit fontScale="25000" lnSpcReduction="20000"/>
          </a:bodyPr>
          <a:lstStyle/>
          <a:p>
            <a:pPr algn="just">
              <a:buFontTx/>
              <a:buChar char="-"/>
            </a:pPr>
            <a:r>
              <a:rPr lang="it-IT" sz="7200" b="1" u="sng" dirty="0" smtClean="0">
                <a:solidFill>
                  <a:srgbClr val="FF0000"/>
                </a:solidFill>
              </a:rPr>
              <a:t>DPR 16 aprile 2013, n. 62 </a:t>
            </a:r>
            <a:r>
              <a:rPr lang="it-IT" sz="7200" dirty="0" smtClean="0"/>
              <a:t>“Regolamento recante </a:t>
            </a:r>
            <a:r>
              <a:rPr lang="it-IT" sz="7200" dirty="0" smtClean="0">
                <a:solidFill>
                  <a:srgbClr val="0070C0"/>
                </a:solidFill>
              </a:rPr>
              <a:t>Codice di comportamento dei       dipendenti pubblici</a:t>
            </a:r>
            <a:r>
              <a:rPr lang="it-IT" sz="7200" dirty="0" smtClean="0"/>
              <a:t>, a norma dell'articolo 54 del decreto legislativo 30 marzo 	2001, n. 165” (La Regione Abruzzo con </a:t>
            </a:r>
            <a:r>
              <a:rPr lang="it-IT" sz="7200" dirty="0" smtClean="0">
                <a:solidFill>
                  <a:srgbClr val="0000FF"/>
                </a:solidFill>
              </a:rPr>
              <a:t>DGR n. 72 del 10/02/2014 </a:t>
            </a:r>
            <a:r>
              <a:rPr lang="it-IT" sz="7200" dirty="0" smtClean="0"/>
              <a:t>ha approvato il </a:t>
            </a:r>
            <a:r>
              <a:rPr lang="it-IT" sz="7200" dirty="0" smtClean="0">
                <a:solidFill>
                  <a:srgbClr val="0000FF"/>
                </a:solidFill>
              </a:rPr>
              <a:t>Codice di comportamento dei dipendenti della Giunta regionale</a:t>
            </a:r>
            <a:r>
              <a:rPr lang="it-IT" sz="7200" dirty="0" smtClean="0"/>
              <a:t>);</a:t>
            </a:r>
          </a:p>
          <a:p>
            <a:pPr marL="0" indent="0" algn="just">
              <a:buNone/>
            </a:pPr>
            <a:endParaRPr lang="it-IT" sz="6400" dirty="0" smtClean="0"/>
          </a:p>
          <a:p>
            <a:pPr algn="just">
              <a:buFontTx/>
              <a:buChar char="-"/>
            </a:pPr>
            <a:r>
              <a:rPr lang="it-IT" sz="7200" b="1" u="sng" dirty="0" smtClean="0">
                <a:solidFill>
                  <a:srgbClr val="FF0000"/>
                </a:solidFill>
              </a:rPr>
              <a:t>Piano Nazionale Anticorruzione (PNA)</a:t>
            </a:r>
            <a:r>
              <a:rPr lang="it-IT" sz="7200" b="1" dirty="0" smtClean="0"/>
              <a:t>, </a:t>
            </a:r>
            <a:r>
              <a:rPr lang="it-IT" sz="7200" dirty="0" smtClean="0"/>
              <a:t>approvato con deliberazione </a:t>
            </a:r>
            <a:r>
              <a:rPr lang="it-IT" sz="7200" dirty="0" err="1" smtClean="0"/>
              <a:t>Civit</a:t>
            </a:r>
            <a:r>
              <a:rPr lang="it-IT" sz="7200" dirty="0" smtClean="0"/>
              <a:t> </a:t>
            </a:r>
            <a:r>
              <a:rPr lang="it-IT" sz="7200" b="1" dirty="0" smtClean="0"/>
              <a:t>72/2013 dell’11.09.2013;</a:t>
            </a:r>
          </a:p>
          <a:p>
            <a:pPr algn="just">
              <a:buFontTx/>
              <a:buChar char="-"/>
            </a:pPr>
            <a:endParaRPr lang="it-IT" sz="6400" b="1" u="sng" dirty="0" smtClean="0">
              <a:solidFill>
                <a:srgbClr val="FF0000"/>
              </a:solidFill>
            </a:endParaRPr>
          </a:p>
          <a:p>
            <a:pPr algn="just">
              <a:buFontTx/>
              <a:buChar char="-"/>
            </a:pPr>
            <a:r>
              <a:rPr lang="it-IT" sz="7200" b="1" u="sng" dirty="0" smtClean="0">
                <a:solidFill>
                  <a:srgbClr val="FF0000"/>
                </a:solidFill>
              </a:rPr>
              <a:t>Delibera 15 maggio 2014 n. 243 del Garante</a:t>
            </a:r>
            <a:r>
              <a:rPr lang="it-IT" sz="7200" u="sng" dirty="0" smtClean="0">
                <a:solidFill>
                  <a:srgbClr val="FF0000"/>
                </a:solidFill>
              </a:rPr>
              <a:t> </a:t>
            </a:r>
            <a:r>
              <a:rPr lang="it-IT" sz="7200" dirty="0" smtClean="0"/>
              <a:t>per la protezione dei dati personali recante “</a:t>
            </a:r>
            <a:r>
              <a:rPr lang="it-IT" sz="7200" u="sng" dirty="0" smtClean="0"/>
              <a:t>Linee guida in materia di trattamento dei dati personali, contenuti anche in atti e documenti amministrativi, effettuato per finalità di pubblicità e trasparenza sul web da soggetti pubblici e da altri enti obbligati</a:t>
            </a:r>
            <a:r>
              <a:rPr lang="it-IT" sz="7200" dirty="0" smtClean="0"/>
              <a:t>”;</a:t>
            </a:r>
          </a:p>
          <a:p>
            <a:pPr algn="just">
              <a:buFontTx/>
              <a:buChar char="-"/>
            </a:pPr>
            <a:endParaRPr lang="it-IT" sz="6400" dirty="0" smtClean="0"/>
          </a:p>
          <a:p>
            <a:pPr algn="just">
              <a:buFontTx/>
              <a:buChar char="-"/>
            </a:pPr>
            <a:r>
              <a:rPr lang="it-IT" sz="7200" b="1" u="sng" dirty="0" smtClean="0">
                <a:solidFill>
                  <a:srgbClr val="FF0000"/>
                </a:solidFill>
              </a:rPr>
              <a:t>D.L. 24 giugno 2014, n. 90 </a:t>
            </a:r>
            <a:r>
              <a:rPr lang="it-IT" sz="7200" dirty="0" smtClean="0"/>
              <a:t>“Misure urgenti per la semplificazione e la trasparenza amministrativa e per l'efficienza degli uffici giudiziari. “, convertito in L. 11 agosto 2014, n. 114, con il quale si è stabilito, tra l’altro, il trasferimento delle competenze sulla prevenzione della corruzione e sulla trasparenza all’A.N.A.C., la riorganizzazione della stessa Autorità e la determinazione delle nuove sanzioni previste dall’art.19 della medesima decretazione d’urgenza;</a:t>
            </a:r>
          </a:p>
          <a:p>
            <a:pPr marL="0" indent="0" algn="just">
              <a:buNone/>
            </a:pPr>
            <a:endParaRPr lang="it-IT" b="1" dirty="0" smtClean="0">
              <a:solidFill>
                <a:srgbClr val="C00000"/>
              </a:solidFill>
            </a:endParaRPr>
          </a:p>
          <a:p>
            <a:pPr marL="0" indent="0" algn="just">
              <a:buNone/>
            </a:pPr>
            <a:endParaRPr lang="it-IT" dirty="0" smtClean="0"/>
          </a:p>
          <a:p>
            <a:pPr marL="0" indent="0" algn="just">
              <a:buNone/>
            </a:pPr>
            <a:endParaRPr lang="it-IT" b="1" dirty="0" smtClean="0">
              <a:solidFill>
                <a:srgbClr val="C00000"/>
              </a:solidFill>
            </a:endParaRPr>
          </a:p>
          <a:p>
            <a:pPr marL="0" indent="0" algn="ctr">
              <a:buNone/>
            </a:pPr>
            <a:endParaRPr lang="it-IT" dirty="0" smtClean="0">
              <a:solidFill>
                <a:srgbClr val="C00000"/>
              </a:solidFill>
            </a:endParaRPr>
          </a:p>
          <a:p>
            <a:pPr marL="0" indent="0" algn="just">
              <a:buNone/>
            </a:pPr>
            <a:endParaRPr lang="it-IT" b="1" dirty="0" smtClean="0">
              <a:solidFill>
                <a:srgbClr val="C00000"/>
              </a:solidFill>
            </a:endParaRPr>
          </a:p>
          <a:p>
            <a:pPr marL="0" indent="0" algn="just">
              <a:buNone/>
            </a:pPr>
            <a:endParaRPr lang="it-IT" b="1" dirty="0" smtClean="0">
              <a:solidFill>
                <a:srgbClr val="C00000"/>
              </a:solidFill>
            </a:endParaRPr>
          </a:p>
          <a:p>
            <a:pPr marL="0" indent="0" algn="just">
              <a:buNone/>
            </a:pPr>
            <a:endParaRPr lang="it-IT" b="1" dirty="0" smtClean="0">
              <a:solidFill>
                <a:srgbClr val="C00000"/>
              </a:solidFill>
            </a:endParaRPr>
          </a:p>
          <a:p>
            <a:pPr marL="0" indent="0" algn="just">
              <a:buNone/>
            </a:pPr>
            <a:endParaRPr lang="it-IT" sz="1400" b="1" dirty="0" smtClean="0">
              <a:solidFill>
                <a:srgbClr val="002060"/>
              </a:solidFill>
            </a:endParaRPr>
          </a:p>
          <a:p>
            <a:pPr algn="just">
              <a:buFont typeface="Wingdings" panose="05000000000000000000" pitchFamily="2" charset="2"/>
              <a:buChar char="Ø"/>
            </a:pPr>
            <a:endParaRPr lang="it-IT" sz="1400" b="1" dirty="0" smtClean="0">
              <a:solidFill>
                <a:srgbClr val="002060"/>
              </a:solidFill>
            </a:endParaRPr>
          </a:p>
          <a:p>
            <a:pPr marL="0" indent="0" algn="just">
              <a:buNone/>
            </a:pPr>
            <a:endParaRPr lang="it-IT" b="1" dirty="0" smtClean="0">
              <a:solidFill>
                <a:srgbClr val="C00000"/>
              </a:solidFill>
            </a:endParaRPr>
          </a:p>
          <a:p>
            <a:pPr marL="0" indent="0" algn="just">
              <a:buNone/>
            </a:pPr>
            <a:endParaRPr lang="it-IT" b="1" dirty="0" smtClean="0">
              <a:solidFill>
                <a:srgbClr val="C00000"/>
              </a:solidFill>
            </a:endParaRPr>
          </a:p>
          <a:p>
            <a:pPr marL="0" indent="0" algn="just">
              <a:buNone/>
            </a:pPr>
            <a:endParaRPr lang="it-IT" b="1" dirty="0" smtClean="0">
              <a:solidFill>
                <a:srgbClr val="C00000"/>
              </a:solidFill>
            </a:endParaRPr>
          </a:p>
          <a:p>
            <a:pPr marL="0" indent="0" algn="just">
              <a:buNone/>
            </a:pPr>
            <a:endParaRPr lang="it-IT" dirty="0" smtClean="0"/>
          </a:p>
          <a:p>
            <a:pPr marL="0" indent="0">
              <a:buNone/>
            </a:pPr>
            <a:endParaRPr lang="it-IT" b="1" dirty="0" smtClean="0">
              <a:solidFill>
                <a:srgbClr val="C00000"/>
              </a:solidFill>
            </a:endParaRPr>
          </a:p>
          <a:p>
            <a:pPr>
              <a:buAutoNum type="arabicPeriod"/>
            </a:pPr>
            <a:endParaRPr lang="it-IT" b="1" dirty="0" smtClean="0">
              <a:solidFill>
                <a:srgbClr val="C00000"/>
              </a:solidFill>
            </a:endParaRPr>
          </a:p>
          <a:p>
            <a:pPr marL="0" indent="0">
              <a:buNone/>
            </a:pPr>
            <a:endParaRPr lang="it-IT" dirty="0" smtClean="0">
              <a:solidFill>
                <a:srgbClr val="C00000"/>
              </a:solidFill>
            </a:endParaRPr>
          </a:p>
          <a:p>
            <a:pPr marL="0" indent="0">
              <a:buNone/>
            </a:pPr>
            <a:endParaRPr lang="it-IT" dirty="0" smtClean="0">
              <a:solidFill>
                <a:srgbClr val="C00000"/>
              </a:solidFill>
            </a:endParaRPr>
          </a:p>
          <a:p>
            <a:pPr marL="0" indent="0">
              <a:buNone/>
            </a:pPr>
            <a:endParaRPr lang="it-IT" dirty="0" smtClean="0"/>
          </a:p>
          <a:p>
            <a:pPr marL="0" indent="0">
              <a:buNone/>
            </a:pPr>
            <a:r>
              <a:rPr lang="it-IT" dirty="0" smtClean="0"/>
              <a:t> </a:t>
            </a: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3</a:t>
            </a:fld>
            <a:endParaRPr lang="en-US" dirty="0"/>
          </a:p>
        </p:txBody>
      </p:sp>
    </p:spTree>
    <p:extLst>
      <p:ext uri="{BB962C8B-B14F-4D97-AF65-F5344CB8AC3E}">
        <p14:creationId xmlns:p14="http://schemas.microsoft.com/office/powerpoint/2010/main" val="297327419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 calcmode="lin" valueType="num">
                                      <p:cBhvr additive="base">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3">
                                            <p:txEl>
                                              <p:pRg st="25" end="25"/>
                                            </p:txEl>
                                          </p:spTgt>
                                        </p:tgtEl>
                                        <p:attrNameLst>
                                          <p:attrName>style.visibility</p:attrName>
                                        </p:attrNameLst>
                                      </p:cBhvr>
                                      <p:to>
                                        <p:strVal val="visible"/>
                                      </p:to>
                                    </p:set>
                                    <p:anim calcmode="lin" valueType="num">
                                      <p:cBhvr additive="base">
                                        <p:cTn id="27" dur="1000" fill="hold"/>
                                        <p:tgtEl>
                                          <p:spTgt spid="3">
                                            <p:txEl>
                                              <p:pRg st="25" end="25"/>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25" end="2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364067"/>
            <a:ext cx="8911687" cy="1058333"/>
          </a:xfrm>
        </p:spPr>
        <p:txBody>
          <a:bodyPr>
            <a:normAutofit fontScale="90000"/>
          </a:bodyPr>
          <a:lstStyle/>
          <a:p>
            <a:pPr algn="ctr"/>
            <a:r>
              <a:rPr lang="it-IT" b="1" dirty="0" smtClean="0">
                <a:solidFill>
                  <a:srgbClr val="C00000"/>
                </a:solidFill>
              </a:rPr>
              <a:t>4.</a:t>
            </a:r>
            <a:r>
              <a:rPr lang="it-IT" b="1" dirty="0" smtClean="0">
                <a:solidFill>
                  <a:srgbClr val="FF6600"/>
                </a:solidFill>
              </a:rPr>
              <a:t> I SOGGETTI ESTERNI CHE PARTECIPANO ALLA FORMAZIONE DEL PTPCT</a:t>
            </a:r>
            <a:endParaRPr lang="it-IT" b="1" dirty="0">
              <a:solidFill>
                <a:srgbClr val="FF6600"/>
              </a:solidFill>
            </a:endParaRPr>
          </a:p>
        </p:txBody>
      </p:sp>
      <p:sp>
        <p:nvSpPr>
          <p:cNvPr id="3" name="Segnaposto contenuto 2"/>
          <p:cNvSpPr>
            <a:spLocks noGrp="1"/>
          </p:cNvSpPr>
          <p:nvPr>
            <p:ph idx="1"/>
          </p:nvPr>
        </p:nvSpPr>
        <p:spPr>
          <a:xfrm>
            <a:off x="1617785" y="1828801"/>
            <a:ext cx="9886827" cy="4728116"/>
          </a:xfrm>
        </p:spPr>
        <p:txBody>
          <a:bodyPr>
            <a:normAutofit/>
          </a:bodyPr>
          <a:lstStyle/>
          <a:p>
            <a:pPr marL="0" indent="0">
              <a:buNone/>
            </a:pPr>
            <a:r>
              <a:rPr lang="it-IT" dirty="0"/>
              <a:t>S</a:t>
            </a:r>
            <a:r>
              <a:rPr lang="it-IT" dirty="0" smtClean="0"/>
              <a:t>ono </a:t>
            </a:r>
            <a:r>
              <a:rPr lang="it-IT" dirty="0"/>
              <a:t>gli </a:t>
            </a:r>
            <a:r>
              <a:rPr lang="it-IT" sz="2800" b="1" dirty="0"/>
              <a:t>Stakeholder </a:t>
            </a:r>
            <a:r>
              <a:rPr lang="it-IT" b="1" dirty="0" smtClean="0"/>
              <a:t>.</a:t>
            </a:r>
          </a:p>
          <a:p>
            <a:pPr marL="0" indent="0">
              <a:buNone/>
            </a:pPr>
            <a:endParaRPr lang="it-IT" b="1" dirty="0" smtClean="0"/>
          </a:p>
          <a:p>
            <a:r>
              <a:rPr lang="it-IT" dirty="0" smtClean="0"/>
              <a:t>in </a:t>
            </a:r>
            <a:r>
              <a:rPr lang="it-IT" dirty="0"/>
              <a:t>una fase in cui le pubbliche amministrazioni tendono ad essere sempre più trasparenti </a:t>
            </a:r>
            <a:r>
              <a:rPr lang="it-IT" dirty="0" smtClean="0"/>
              <a:t>gli </a:t>
            </a:r>
            <a:r>
              <a:rPr lang="it-IT" dirty="0"/>
              <a:t>“stakeholder” (o portatori di interesse) tendono a rivestire un ruolo in costante crescita nei processi amministrativi; </a:t>
            </a:r>
            <a:endParaRPr lang="it-IT" dirty="0" smtClean="0"/>
          </a:p>
          <a:p>
            <a:endParaRPr lang="it-IT" dirty="0" smtClean="0"/>
          </a:p>
          <a:p>
            <a:r>
              <a:rPr lang="it-IT" dirty="0" smtClean="0"/>
              <a:t>in </a:t>
            </a:r>
            <a:r>
              <a:rPr lang="it-IT" dirty="0"/>
              <a:t>questa ottica, il R.P.C.T., per consentire una maggior diffusione ed un maggior coinvolgimento degli stakeholder, pubblica </a:t>
            </a:r>
            <a:r>
              <a:rPr lang="it-IT" dirty="0" smtClean="0">
                <a:solidFill>
                  <a:srgbClr val="FF0000"/>
                </a:solidFill>
              </a:rPr>
              <a:t>IN CONSULTAZIONE </a:t>
            </a:r>
            <a:r>
              <a:rPr lang="it-IT" dirty="0" smtClean="0"/>
              <a:t>il </a:t>
            </a:r>
            <a:r>
              <a:rPr lang="it-IT" dirty="0"/>
              <a:t>Piano </a:t>
            </a:r>
            <a:r>
              <a:rPr lang="it-IT" dirty="0" smtClean="0"/>
              <a:t>(in </a:t>
            </a:r>
            <a:r>
              <a:rPr lang="it-IT" dirty="0"/>
              <a:t>versione “bozza</a:t>
            </a:r>
            <a:r>
              <a:rPr lang="it-IT" dirty="0" smtClean="0"/>
              <a:t>”) </a:t>
            </a:r>
            <a:r>
              <a:rPr lang="it-IT" dirty="0"/>
              <a:t>sul sito istituzionale </a:t>
            </a:r>
            <a:r>
              <a:rPr lang="it-IT" dirty="0" smtClean="0"/>
              <a:t>nella sezione </a:t>
            </a:r>
            <a:r>
              <a:rPr lang="it-IT" dirty="0"/>
              <a:t>“Amministrazione Trasparente</a:t>
            </a:r>
            <a:r>
              <a:rPr lang="it-IT" dirty="0" smtClean="0"/>
              <a:t>”, nell’area «Novità»  e nella pagina «</a:t>
            </a:r>
            <a:r>
              <a:rPr lang="it-IT" i="1" dirty="0" smtClean="0"/>
              <a:t>FB Abruzzo Regione aperta»</a:t>
            </a:r>
            <a:r>
              <a:rPr lang="it-IT" dirty="0" smtClean="0"/>
              <a:t>, </a:t>
            </a:r>
            <a:r>
              <a:rPr lang="it-IT" u="sng" dirty="0" smtClean="0"/>
              <a:t>per </a:t>
            </a:r>
            <a:r>
              <a:rPr lang="it-IT" u="sng" dirty="0"/>
              <a:t>ricevere proposte, osservazioni e pareri, utili per la redazione di un Piano il più possibile completo e trasversale.</a:t>
            </a:r>
            <a:r>
              <a:rPr lang="it-IT" dirty="0"/>
              <a:t> Tale modalità partecipativa consente di individuare profili di trasparenza più rappresentativi di un reale e concreto interesse per la collettività, sui quali concentrare nel futuro specifiche azioni di </a:t>
            </a:r>
            <a:r>
              <a:rPr lang="it-IT" dirty="0" smtClean="0"/>
              <a:t>Piano</a:t>
            </a:r>
            <a:r>
              <a:rPr lang="it-IT" dirty="0"/>
              <a:t>. </a:t>
            </a:r>
          </a:p>
          <a:p>
            <a:endParaRPr lang="it-IT" dirty="0"/>
          </a:p>
          <a:p>
            <a:endParaRPr lang="it-IT" dirty="0"/>
          </a:p>
          <a:p>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30</a:t>
            </a:fld>
            <a:endParaRPr lang="en-US" dirty="0"/>
          </a:p>
        </p:txBody>
      </p:sp>
    </p:spTree>
    <p:extLst>
      <p:ext uri="{BB962C8B-B14F-4D97-AF65-F5344CB8AC3E}">
        <p14:creationId xmlns:p14="http://schemas.microsoft.com/office/powerpoint/2010/main" val="304157276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1750"/>
                                        <p:tgtEl>
                                          <p:spTgt spid="3">
                                            <p:txEl>
                                              <p:pRg st="0" end="0"/>
                                            </p:txEl>
                                          </p:spTgt>
                                        </p:tgtEl>
                                      </p:cBhvr>
                                    </p:animEffect>
                                  </p:childTnLst>
                                </p:cTn>
                              </p:par>
                            </p:childTnLst>
                          </p:cTn>
                        </p:par>
                        <p:par>
                          <p:cTn id="8" fill="hold">
                            <p:stCondLst>
                              <p:cond delay="1750"/>
                            </p:stCondLst>
                            <p:childTnLst>
                              <p:par>
                                <p:cTn id="9" presetID="16" presetClass="entr" presetSubtype="21"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barn(inVertical)">
                                      <p:cBhvr>
                                        <p:cTn id="11" dur="1750"/>
                                        <p:tgtEl>
                                          <p:spTgt spid="3">
                                            <p:txEl>
                                              <p:pRg st="2" end="2"/>
                                            </p:txEl>
                                          </p:spTgt>
                                        </p:tgtEl>
                                      </p:cBhvr>
                                    </p:animEffect>
                                  </p:childTnLst>
                                </p:cTn>
                              </p:par>
                            </p:childTnLst>
                          </p:cTn>
                        </p:par>
                        <p:par>
                          <p:cTn id="12" fill="hold">
                            <p:stCondLst>
                              <p:cond delay="3500"/>
                            </p:stCondLst>
                            <p:childTnLst>
                              <p:par>
                                <p:cTn id="13" presetID="16" presetClass="entr" presetSubtype="21" fill="hold" grpId="0" nodeType="after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arn(inVertical)">
                                      <p:cBhvr>
                                        <p:cTn id="15" dur="17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14616" y="79900"/>
            <a:ext cx="9837578" cy="905521"/>
          </a:xfrm>
        </p:spPr>
        <p:txBody>
          <a:bodyPr>
            <a:normAutofit lnSpcReduction="10000"/>
          </a:bodyPr>
          <a:lstStyle/>
          <a:p>
            <a:pPr marL="0" lvl="0" indent="0" algn="ctr">
              <a:buNone/>
            </a:pPr>
            <a:r>
              <a:rPr lang="it-IT" sz="2800" b="1" dirty="0" smtClean="0">
                <a:solidFill>
                  <a:srgbClr val="FF0000"/>
                </a:solidFill>
              </a:rPr>
              <a:t>5. </a:t>
            </a:r>
            <a:r>
              <a:rPr lang="it-IT" sz="2800" b="1" dirty="0" smtClean="0">
                <a:solidFill>
                  <a:srgbClr val="0070C0"/>
                </a:solidFill>
              </a:rPr>
              <a:t>Lo schema di Piano Triennale della Prevenzione della Corruzione (PTPCT) </a:t>
            </a:r>
            <a:r>
              <a:rPr lang="it-IT" sz="2400" b="1" dirty="0" smtClean="0">
                <a:solidFill>
                  <a:srgbClr val="0070C0"/>
                </a:solidFill>
              </a:rPr>
              <a:t>2018-2020</a:t>
            </a:r>
            <a:r>
              <a:rPr lang="it-IT" sz="2800" b="1" dirty="0" smtClean="0">
                <a:solidFill>
                  <a:srgbClr val="0070C0"/>
                </a:solidFill>
              </a:rPr>
              <a:t> (</a:t>
            </a:r>
            <a:r>
              <a:rPr lang="it-IT" sz="2000" b="1" dirty="0" smtClean="0">
                <a:solidFill>
                  <a:srgbClr val="0070C0"/>
                </a:solidFill>
              </a:rPr>
              <a:t>DGR n. 86 del 20/02/2018)</a:t>
            </a:r>
            <a:endParaRPr lang="it-IT" sz="2000" b="1" dirty="0">
              <a:solidFill>
                <a:srgbClr val="0070C0"/>
              </a:solidFill>
            </a:endParaRP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31</a:t>
            </a:fld>
            <a:endParaRPr lang="en-US" dirty="0"/>
          </a:p>
        </p:txBody>
      </p:sp>
      <p:sp>
        <p:nvSpPr>
          <p:cNvPr id="2" name="CasellaDiTesto 1"/>
          <p:cNvSpPr txBox="1"/>
          <p:nvPr/>
        </p:nvSpPr>
        <p:spPr>
          <a:xfrm>
            <a:off x="683581" y="1570893"/>
            <a:ext cx="11367521" cy="5078313"/>
          </a:xfrm>
          <a:prstGeom prst="rect">
            <a:avLst/>
          </a:prstGeom>
          <a:noFill/>
        </p:spPr>
        <p:txBody>
          <a:bodyPr wrap="square" rtlCol="0">
            <a:spAutoFit/>
          </a:bodyPr>
          <a:lstStyle/>
          <a:p>
            <a:pPr lvl="0" algn="just"/>
            <a:r>
              <a:rPr lang="it-IT" dirty="0" smtClean="0"/>
              <a:t>IL PTPCT 2018/2020, suddiviso nella </a:t>
            </a:r>
            <a:r>
              <a:rPr lang="it-IT" b="1" dirty="0" smtClean="0">
                <a:solidFill>
                  <a:srgbClr val="FF0000"/>
                </a:solidFill>
              </a:rPr>
              <a:t>Sezione I</a:t>
            </a:r>
            <a:r>
              <a:rPr lang="it-IT" b="1" dirty="0" smtClean="0"/>
              <a:t>,</a:t>
            </a:r>
            <a:r>
              <a:rPr lang="it-IT" dirty="0" smtClean="0"/>
              <a:t> relativa al </a:t>
            </a:r>
            <a:r>
              <a:rPr lang="it-IT" b="1" dirty="0">
                <a:solidFill>
                  <a:srgbClr val="0000FF"/>
                </a:solidFill>
              </a:rPr>
              <a:t>Piano </a:t>
            </a:r>
            <a:r>
              <a:rPr lang="it-IT" b="1" dirty="0" smtClean="0">
                <a:solidFill>
                  <a:srgbClr val="0000FF"/>
                </a:solidFill>
              </a:rPr>
              <a:t>Triennale della </a:t>
            </a:r>
            <a:r>
              <a:rPr lang="it-IT" b="1" dirty="0">
                <a:solidFill>
                  <a:srgbClr val="0000FF"/>
                </a:solidFill>
              </a:rPr>
              <a:t>Prevenzione della Corruzione </a:t>
            </a:r>
            <a:r>
              <a:rPr lang="it-IT" dirty="0" smtClean="0"/>
              <a:t>e nella </a:t>
            </a:r>
            <a:r>
              <a:rPr lang="it-IT" b="1" dirty="0" smtClean="0">
                <a:solidFill>
                  <a:srgbClr val="FF0000"/>
                </a:solidFill>
              </a:rPr>
              <a:t>Sezione II </a:t>
            </a:r>
            <a:r>
              <a:rPr lang="it-IT" dirty="0" smtClean="0"/>
              <a:t>relativa al</a:t>
            </a:r>
            <a:r>
              <a:rPr lang="it-IT" dirty="0"/>
              <a:t> </a:t>
            </a:r>
            <a:r>
              <a:rPr lang="it-IT" b="1" dirty="0">
                <a:solidFill>
                  <a:srgbClr val="C00000"/>
                </a:solidFill>
              </a:rPr>
              <a:t>Programma Triennale per la Trasparenza e </a:t>
            </a:r>
            <a:r>
              <a:rPr lang="it-IT" b="1" dirty="0" smtClean="0">
                <a:solidFill>
                  <a:srgbClr val="C00000"/>
                </a:solidFill>
              </a:rPr>
              <a:t>l’Integrità</a:t>
            </a:r>
            <a:r>
              <a:rPr lang="it-IT" dirty="0" smtClean="0"/>
              <a:t>, è </a:t>
            </a:r>
            <a:r>
              <a:rPr lang="it-IT" dirty="0"/>
              <a:t>costituito dai seguenti </a:t>
            </a:r>
            <a:r>
              <a:rPr lang="it-IT" dirty="0" smtClean="0"/>
              <a:t>documenti:</a:t>
            </a:r>
          </a:p>
          <a:p>
            <a:pPr lvl="0" algn="just"/>
            <a:endParaRPr lang="it-IT" dirty="0" smtClean="0"/>
          </a:p>
          <a:p>
            <a:pPr marL="285750" lvl="0" indent="-285750" algn="just">
              <a:buFont typeface="Wingdings" panose="05000000000000000000" pitchFamily="2" charset="2"/>
              <a:buChar char="Ø"/>
            </a:pPr>
            <a:r>
              <a:rPr lang="it-IT" b="1" dirty="0" smtClean="0">
                <a:solidFill>
                  <a:srgbClr val="0000FF"/>
                </a:solidFill>
              </a:rPr>
              <a:t>ALLEGATO </a:t>
            </a:r>
            <a:r>
              <a:rPr lang="it-IT" b="1" dirty="0">
                <a:solidFill>
                  <a:srgbClr val="0000FF"/>
                </a:solidFill>
              </a:rPr>
              <a:t>1</a:t>
            </a:r>
            <a:r>
              <a:rPr lang="it-IT" dirty="0"/>
              <a:t> - </a:t>
            </a:r>
            <a:r>
              <a:rPr lang="it-IT" b="1" dirty="0"/>
              <a:t>Parte </a:t>
            </a:r>
            <a:r>
              <a:rPr lang="it-IT" b="1" dirty="0" smtClean="0"/>
              <a:t>Generale (relazione) </a:t>
            </a:r>
            <a:r>
              <a:rPr lang="it-IT" dirty="0" smtClean="0"/>
              <a:t>– </a:t>
            </a:r>
            <a:r>
              <a:rPr lang="it-IT" dirty="0"/>
              <a:t>recante nella </a:t>
            </a:r>
            <a:r>
              <a:rPr lang="it-IT" b="1" dirty="0">
                <a:solidFill>
                  <a:srgbClr val="FF0000"/>
                </a:solidFill>
              </a:rPr>
              <a:t>Sezione I</a:t>
            </a:r>
            <a:r>
              <a:rPr lang="it-IT" dirty="0"/>
              <a:t> il testo descrittivo del </a:t>
            </a:r>
            <a:r>
              <a:rPr lang="it-IT" dirty="0" smtClean="0"/>
              <a:t>«</a:t>
            </a:r>
            <a:r>
              <a:rPr lang="it-IT" b="1" i="1" dirty="0" smtClean="0">
                <a:solidFill>
                  <a:srgbClr val="0000FF"/>
                </a:solidFill>
              </a:rPr>
              <a:t>Piano </a:t>
            </a:r>
            <a:r>
              <a:rPr lang="it-IT" b="1" i="1" dirty="0">
                <a:solidFill>
                  <a:srgbClr val="0000FF"/>
                </a:solidFill>
              </a:rPr>
              <a:t>della Prevenzione della </a:t>
            </a:r>
            <a:r>
              <a:rPr lang="it-IT" b="1" i="1" dirty="0" smtClean="0">
                <a:solidFill>
                  <a:srgbClr val="0000FF"/>
                </a:solidFill>
              </a:rPr>
              <a:t>Corruzione </a:t>
            </a:r>
            <a:r>
              <a:rPr lang="it-IT" b="1" i="1" dirty="0">
                <a:solidFill>
                  <a:srgbClr val="0000FF"/>
                </a:solidFill>
              </a:rPr>
              <a:t>(PTPC) </a:t>
            </a:r>
            <a:r>
              <a:rPr lang="it-IT" b="1" i="1" dirty="0" smtClean="0">
                <a:solidFill>
                  <a:srgbClr val="0000FF"/>
                </a:solidFill>
              </a:rPr>
              <a:t>2018-2020</a:t>
            </a:r>
            <a:r>
              <a:rPr lang="it-IT" dirty="0" smtClean="0"/>
              <a:t>» </a:t>
            </a:r>
            <a:r>
              <a:rPr lang="it-IT" dirty="0"/>
              <a:t>e nella </a:t>
            </a:r>
            <a:r>
              <a:rPr lang="it-IT" b="1" dirty="0">
                <a:solidFill>
                  <a:srgbClr val="FF0000"/>
                </a:solidFill>
              </a:rPr>
              <a:t>Sezione II </a:t>
            </a:r>
            <a:r>
              <a:rPr lang="it-IT" dirty="0"/>
              <a:t>quello del </a:t>
            </a:r>
            <a:r>
              <a:rPr lang="it-IT" dirty="0" smtClean="0"/>
              <a:t>«</a:t>
            </a:r>
            <a:r>
              <a:rPr lang="it-IT" b="1" dirty="0">
                <a:solidFill>
                  <a:srgbClr val="C00000"/>
                </a:solidFill>
              </a:rPr>
              <a:t>Programma Triennale per la Trasparenza e l’Integrità (PTTI) </a:t>
            </a:r>
            <a:r>
              <a:rPr lang="it-IT" b="1" dirty="0" smtClean="0">
                <a:solidFill>
                  <a:srgbClr val="C00000"/>
                </a:solidFill>
              </a:rPr>
              <a:t>2018-2020</a:t>
            </a:r>
            <a:r>
              <a:rPr lang="it-IT" dirty="0" smtClean="0"/>
              <a:t>»;</a:t>
            </a:r>
          </a:p>
          <a:p>
            <a:pPr lvl="0" algn="just"/>
            <a:r>
              <a:rPr lang="it-IT" dirty="0" smtClean="0"/>
              <a:t> </a:t>
            </a:r>
          </a:p>
          <a:p>
            <a:pPr marL="285750" lvl="0" indent="-285750" algn="just">
              <a:buFont typeface="Wingdings" panose="05000000000000000000" pitchFamily="2" charset="2"/>
              <a:buChar char="Ø"/>
            </a:pPr>
            <a:r>
              <a:rPr lang="it-IT" b="1" dirty="0" smtClean="0">
                <a:solidFill>
                  <a:srgbClr val="0000FF"/>
                </a:solidFill>
              </a:rPr>
              <a:t>ALLEGATO </a:t>
            </a:r>
            <a:r>
              <a:rPr lang="it-IT" b="1" dirty="0">
                <a:solidFill>
                  <a:srgbClr val="0000FF"/>
                </a:solidFill>
              </a:rPr>
              <a:t>A</a:t>
            </a:r>
            <a:r>
              <a:rPr lang="it-IT" dirty="0"/>
              <a:t> recante i Dipartimenti che operano </a:t>
            </a:r>
            <a:r>
              <a:rPr lang="it-IT" dirty="0" smtClean="0"/>
              <a:t>nelle aree soggette a più elevato rischio di fenomeni corruttivi e i relativi </a:t>
            </a:r>
            <a:r>
              <a:rPr lang="it-IT" dirty="0"/>
              <a:t>processi oggetto di </a:t>
            </a:r>
            <a:r>
              <a:rPr lang="it-IT" dirty="0" smtClean="0"/>
              <a:t>mappatura, ;</a:t>
            </a:r>
          </a:p>
          <a:p>
            <a:pPr marL="285750" lvl="0" indent="-285750" algn="just">
              <a:buFont typeface="Wingdings" panose="05000000000000000000" pitchFamily="2" charset="2"/>
              <a:buChar char="Ø"/>
            </a:pPr>
            <a:endParaRPr lang="it-IT" dirty="0"/>
          </a:p>
          <a:p>
            <a:pPr marL="285750" lvl="0" indent="-285750" algn="just">
              <a:buFont typeface="Wingdings" panose="05000000000000000000" pitchFamily="2" charset="2"/>
              <a:buChar char="Ø"/>
            </a:pPr>
            <a:r>
              <a:rPr lang="it-IT" b="1" dirty="0">
                <a:solidFill>
                  <a:srgbClr val="0000FF"/>
                </a:solidFill>
              </a:rPr>
              <a:t>ALLEGATO B</a:t>
            </a:r>
            <a:r>
              <a:rPr lang="it-IT" dirty="0"/>
              <a:t> recante le </a:t>
            </a:r>
            <a:r>
              <a:rPr lang="it-IT" dirty="0" smtClean="0"/>
              <a:t>schede di ciascun Dipartimento con le </a:t>
            </a:r>
            <a:r>
              <a:rPr lang="it-IT" dirty="0"/>
              <a:t>aree, i processi, gli eventi </a:t>
            </a:r>
            <a:r>
              <a:rPr lang="it-IT" dirty="0" smtClean="0"/>
              <a:t>rischiosi, il livello di rischio (</a:t>
            </a:r>
            <a:r>
              <a:rPr lang="it-IT" b="1" dirty="0" smtClean="0">
                <a:solidFill>
                  <a:srgbClr val="FFC000"/>
                </a:solidFill>
              </a:rPr>
              <a:t>Medio</a:t>
            </a:r>
            <a:r>
              <a:rPr lang="it-IT" b="1" dirty="0" smtClean="0"/>
              <a:t>/</a:t>
            </a:r>
            <a:r>
              <a:rPr lang="it-IT" b="1" dirty="0" smtClean="0">
                <a:solidFill>
                  <a:srgbClr val="FF0000"/>
                </a:solidFill>
              </a:rPr>
              <a:t>Alto</a:t>
            </a:r>
            <a:r>
              <a:rPr lang="it-IT" dirty="0" smtClean="0"/>
              <a:t>), le </a:t>
            </a:r>
            <a:r>
              <a:rPr lang="it-IT" dirty="0"/>
              <a:t>correlate </a:t>
            </a:r>
            <a:r>
              <a:rPr lang="it-IT" dirty="0" smtClean="0"/>
              <a:t>misure (esistenti, generali e specifiche) </a:t>
            </a:r>
            <a:r>
              <a:rPr lang="it-IT" dirty="0"/>
              <a:t>di prevenzione della </a:t>
            </a:r>
            <a:r>
              <a:rPr lang="it-IT" dirty="0" smtClean="0"/>
              <a:t>corruzione e i tempi di realizzazione;</a:t>
            </a:r>
          </a:p>
          <a:p>
            <a:pPr marL="285750" lvl="0" indent="-285750" algn="just">
              <a:buFont typeface="Wingdings" panose="05000000000000000000" pitchFamily="2" charset="2"/>
              <a:buChar char="Ø"/>
            </a:pPr>
            <a:endParaRPr lang="it-IT" dirty="0"/>
          </a:p>
          <a:p>
            <a:pPr marL="285750" lvl="0" indent="-285750" algn="just">
              <a:buFont typeface="Wingdings" panose="05000000000000000000" pitchFamily="2" charset="2"/>
              <a:buChar char="Ø"/>
            </a:pPr>
            <a:r>
              <a:rPr lang="it-IT" b="1" dirty="0">
                <a:solidFill>
                  <a:srgbClr val="0000FF"/>
                </a:solidFill>
              </a:rPr>
              <a:t>ALLEGATO C</a:t>
            </a:r>
            <a:r>
              <a:rPr lang="it-IT" b="1" dirty="0"/>
              <a:t> </a:t>
            </a:r>
            <a:r>
              <a:rPr lang="it-IT" dirty="0"/>
              <a:t>recante le misure del </a:t>
            </a:r>
            <a:r>
              <a:rPr lang="it-IT" dirty="0" smtClean="0"/>
              <a:t>Piano </a:t>
            </a:r>
            <a:r>
              <a:rPr lang="it-IT" dirty="0"/>
              <a:t>Nazionale </a:t>
            </a:r>
            <a:r>
              <a:rPr lang="it-IT" dirty="0" smtClean="0"/>
              <a:t>Anticorruzione (PNA), </a:t>
            </a:r>
            <a:r>
              <a:rPr lang="it-IT" dirty="0"/>
              <a:t>le ulteriori misure da applicarsi a cura </a:t>
            </a:r>
            <a:r>
              <a:rPr lang="it-IT" dirty="0" smtClean="0"/>
              <a:t>delle </a:t>
            </a:r>
            <a:r>
              <a:rPr lang="it-IT" dirty="0"/>
              <a:t>strutture della Giunta </a:t>
            </a:r>
            <a:r>
              <a:rPr lang="it-IT" dirty="0" smtClean="0"/>
              <a:t>Regionale </a:t>
            </a:r>
            <a:r>
              <a:rPr lang="it-IT" dirty="0">
                <a:solidFill>
                  <a:srgbClr val="0070C0"/>
                </a:solidFill>
              </a:rPr>
              <a:t>(</a:t>
            </a:r>
            <a:r>
              <a:rPr lang="it-IT" b="1" dirty="0">
                <a:solidFill>
                  <a:srgbClr val="0070C0"/>
                </a:solidFill>
              </a:rPr>
              <a:t>Tabella C.1</a:t>
            </a:r>
            <a:r>
              <a:rPr lang="it-IT" dirty="0">
                <a:solidFill>
                  <a:srgbClr val="0070C0"/>
                </a:solidFill>
              </a:rPr>
              <a:t>) </a:t>
            </a:r>
            <a:r>
              <a:rPr lang="it-IT" dirty="0"/>
              <a:t>e le altre misure di carattere trasversale </a:t>
            </a:r>
            <a:r>
              <a:rPr lang="it-IT" dirty="0">
                <a:solidFill>
                  <a:srgbClr val="0070C0"/>
                </a:solidFill>
              </a:rPr>
              <a:t>(</a:t>
            </a:r>
            <a:r>
              <a:rPr lang="it-IT" b="1" dirty="0">
                <a:solidFill>
                  <a:srgbClr val="0070C0"/>
                </a:solidFill>
              </a:rPr>
              <a:t>Tabella C.2</a:t>
            </a:r>
            <a:r>
              <a:rPr lang="it-IT" dirty="0" smtClean="0">
                <a:solidFill>
                  <a:srgbClr val="0070C0"/>
                </a:solidFill>
              </a:rPr>
              <a:t>);</a:t>
            </a:r>
            <a:endParaRPr lang="it-IT" dirty="0"/>
          </a:p>
        </p:txBody>
      </p:sp>
    </p:spTree>
    <p:extLst>
      <p:ext uri="{BB962C8B-B14F-4D97-AF65-F5344CB8AC3E}">
        <p14:creationId xmlns:p14="http://schemas.microsoft.com/office/powerpoint/2010/main" val="315733222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06063" y="203200"/>
            <a:ext cx="9898550" cy="6053667"/>
          </a:xfrm>
        </p:spPr>
        <p:txBody>
          <a:bodyPr>
            <a:normAutofit fontScale="92500" lnSpcReduction="10000"/>
          </a:bodyPr>
          <a:lstStyle/>
          <a:p>
            <a:pPr lvl="0" algn="just">
              <a:spcBef>
                <a:spcPct val="0"/>
              </a:spcBef>
              <a:buClrTx/>
              <a:buFont typeface="Wingdings" panose="05000000000000000000" pitchFamily="2" charset="2"/>
              <a:buChar char="Ø"/>
            </a:pPr>
            <a:endParaRPr lang="it-IT" b="1" dirty="0" smtClean="0">
              <a:solidFill>
                <a:srgbClr val="0000FF"/>
              </a:solidFill>
            </a:endParaRPr>
          </a:p>
          <a:p>
            <a:pPr lvl="0" algn="just">
              <a:spcBef>
                <a:spcPct val="0"/>
              </a:spcBef>
              <a:buClrTx/>
              <a:buFont typeface="Wingdings" panose="05000000000000000000" pitchFamily="2" charset="2"/>
              <a:buChar char="Ø"/>
            </a:pPr>
            <a:r>
              <a:rPr lang="it-IT" b="1" dirty="0" smtClean="0">
                <a:solidFill>
                  <a:srgbClr val="0000FF"/>
                </a:solidFill>
              </a:rPr>
              <a:t>ALLEGATO 1-bis_Trasparenza </a:t>
            </a:r>
            <a:r>
              <a:rPr lang="it-IT" dirty="0"/>
              <a:t>– </a:t>
            </a:r>
            <a:r>
              <a:rPr lang="it-IT" dirty="0" smtClean="0"/>
              <a:t>che costituisce lo schema tecnico del Programma </a:t>
            </a:r>
            <a:r>
              <a:rPr lang="it-IT" dirty="0"/>
              <a:t>Triennale per la trasparenza e l’Integrità </a:t>
            </a:r>
            <a:r>
              <a:rPr lang="it-IT" dirty="0" smtClean="0"/>
              <a:t>di cui alla sezione II del PTPCT 2018-2020. </a:t>
            </a:r>
            <a:r>
              <a:rPr lang="it-IT" dirty="0"/>
              <a:t>Detto allegato indica in particolare l’elenco delle informazioni contenute nella sezione </a:t>
            </a:r>
            <a:r>
              <a:rPr lang="it-IT" i="1" dirty="0"/>
              <a:t>“Amministrazione trasparente” </a:t>
            </a:r>
            <a:r>
              <a:rPr lang="it-IT" dirty="0"/>
              <a:t>dell’amministrazione regionale, i relativi obblighi di pubblicazione e le strutture </a:t>
            </a:r>
            <a:r>
              <a:rPr lang="it-IT" dirty="0" smtClean="0"/>
              <a:t>tenute all’aggiornamento dei dati, per </a:t>
            </a:r>
            <a:r>
              <a:rPr lang="it-IT" dirty="0"/>
              <a:t>il cui approfondimento si rimanda alla Sezione II del Piano in </a:t>
            </a:r>
            <a:r>
              <a:rPr lang="it-IT" dirty="0" smtClean="0"/>
              <a:t>commento;</a:t>
            </a:r>
            <a:endParaRPr lang="it-IT" dirty="0"/>
          </a:p>
          <a:p>
            <a:pPr marL="0" lvl="0" indent="0" algn="ctr">
              <a:buNone/>
            </a:pPr>
            <a:endParaRPr lang="it-IT" b="1" dirty="0" smtClean="0">
              <a:solidFill>
                <a:srgbClr val="FF0000"/>
              </a:solidFill>
            </a:endParaRPr>
          </a:p>
          <a:p>
            <a:pPr marL="0" lvl="0" indent="0" algn="ctr">
              <a:buNone/>
            </a:pPr>
            <a:r>
              <a:rPr lang="it-IT" b="1" dirty="0" smtClean="0">
                <a:solidFill>
                  <a:srgbClr val="FF0000"/>
                </a:solidFill>
              </a:rPr>
              <a:t>A SEGUIRE I FORMAT DA UTILIZZARE PER LA COMUNICAZIONE AL RPCT, CON CADENZA SEMESTRALE, DELL’AVVENUTA ATTUAZIONE DELLE MISURE DI PREVENZIONE DELLA CORRUZIONE E DELL’ ADEMPIMENTO DEGLI OBBLIGHI DI PUBBLICAZIONE:</a:t>
            </a:r>
          </a:p>
          <a:p>
            <a:pPr marL="0" lvl="0" indent="0">
              <a:buNone/>
            </a:pPr>
            <a:endParaRPr lang="it-IT" sz="1200" b="1" dirty="0" smtClean="0">
              <a:solidFill>
                <a:srgbClr val="FF0000"/>
              </a:solidFill>
            </a:endParaRPr>
          </a:p>
          <a:p>
            <a:pPr algn="just">
              <a:spcBef>
                <a:spcPct val="0"/>
              </a:spcBef>
              <a:buClrTx/>
              <a:buFont typeface="Wingdings" panose="05000000000000000000" pitchFamily="2" charset="2"/>
              <a:buChar char="Ø"/>
            </a:pPr>
            <a:r>
              <a:rPr lang="it-IT" b="1" dirty="0" smtClean="0">
                <a:solidFill>
                  <a:srgbClr val="0000FF"/>
                </a:solidFill>
                <a:latin typeface="Century Gothic" panose="020B0502020202020204" pitchFamily="34" charset="0"/>
              </a:rPr>
              <a:t>ALLEGATO C3 </a:t>
            </a:r>
            <a:r>
              <a:rPr lang="it-IT" dirty="0" smtClean="0">
                <a:solidFill>
                  <a:prstClr val="black"/>
                </a:solidFill>
                <a:latin typeface="Century Gothic" panose="020B0502020202020204" pitchFamily="34" charset="0"/>
              </a:rPr>
              <a:t>recante il </a:t>
            </a:r>
            <a:r>
              <a:rPr lang="it-IT" dirty="0" smtClean="0">
                <a:solidFill>
                  <a:srgbClr val="FF0000"/>
                </a:solidFill>
                <a:latin typeface="Century Gothic" panose="020B0502020202020204" pitchFamily="34" charset="0"/>
              </a:rPr>
              <a:t>monitoraggio</a:t>
            </a:r>
            <a:r>
              <a:rPr lang="it-IT" dirty="0" smtClean="0">
                <a:solidFill>
                  <a:prstClr val="black"/>
                </a:solidFill>
                <a:latin typeface="Century Gothic" panose="020B0502020202020204" pitchFamily="34" charset="0"/>
              </a:rPr>
              <a:t> dello stato di attuazione delle misure di cui al citato ALLEGATO C - Tabella C.1 e Tabella C.2;</a:t>
            </a:r>
          </a:p>
          <a:p>
            <a:pPr marL="0" indent="0" algn="just">
              <a:spcBef>
                <a:spcPct val="0"/>
              </a:spcBef>
              <a:buClrTx/>
              <a:buNone/>
            </a:pPr>
            <a:endParaRPr lang="it-IT" dirty="0" smtClean="0">
              <a:solidFill>
                <a:prstClr val="black"/>
              </a:solidFill>
              <a:latin typeface="Century Gothic" panose="020B0502020202020204" pitchFamily="34" charset="0"/>
            </a:endParaRPr>
          </a:p>
          <a:p>
            <a:pPr lvl="0" algn="just">
              <a:spcBef>
                <a:spcPct val="0"/>
              </a:spcBef>
              <a:buClrTx/>
              <a:buFont typeface="Wingdings" panose="05000000000000000000" pitchFamily="2" charset="2"/>
              <a:buChar char="Ø"/>
            </a:pPr>
            <a:r>
              <a:rPr lang="it-IT" b="1" dirty="0" smtClean="0">
                <a:solidFill>
                  <a:srgbClr val="0000FF"/>
                </a:solidFill>
                <a:latin typeface="Century Gothic" panose="020B0502020202020204" pitchFamily="34" charset="0"/>
              </a:rPr>
              <a:t>ALLEGATO D</a:t>
            </a:r>
            <a:r>
              <a:rPr lang="it-IT" dirty="0" smtClean="0">
                <a:solidFill>
                  <a:prstClr val="black"/>
                </a:solidFill>
                <a:latin typeface="Century Gothic" panose="020B0502020202020204" pitchFamily="34" charset="0"/>
              </a:rPr>
              <a:t> recante il </a:t>
            </a:r>
            <a:r>
              <a:rPr lang="it-IT" dirty="0" smtClean="0">
                <a:solidFill>
                  <a:srgbClr val="FF0000"/>
                </a:solidFill>
                <a:latin typeface="Century Gothic" panose="020B0502020202020204" pitchFamily="34" charset="0"/>
              </a:rPr>
              <a:t>monitoraggio</a:t>
            </a:r>
            <a:r>
              <a:rPr lang="it-IT" dirty="0" smtClean="0">
                <a:solidFill>
                  <a:prstClr val="black"/>
                </a:solidFill>
                <a:latin typeface="Century Gothic" panose="020B0502020202020204" pitchFamily="34" charset="0"/>
              </a:rPr>
              <a:t> dello stato di attuazione delle misure e del rispetto dei tempi di realizzazione di cui all’ALLEGATO B;</a:t>
            </a:r>
          </a:p>
          <a:p>
            <a:pPr marL="0" lvl="0" indent="0" algn="just">
              <a:spcBef>
                <a:spcPct val="0"/>
              </a:spcBef>
              <a:buClrTx/>
              <a:buNone/>
            </a:pPr>
            <a:endParaRPr lang="it-IT" dirty="0" smtClean="0">
              <a:solidFill>
                <a:prstClr val="black"/>
              </a:solidFill>
              <a:latin typeface="Century Gothic" panose="020B0502020202020204" pitchFamily="34" charset="0"/>
            </a:endParaRPr>
          </a:p>
          <a:p>
            <a:pPr algn="just">
              <a:spcBef>
                <a:spcPct val="0"/>
              </a:spcBef>
              <a:buClrTx/>
              <a:buFont typeface="Wingdings" panose="05000000000000000000" pitchFamily="2" charset="2"/>
              <a:buChar char="Ø"/>
            </a:pPr>
            <a:r>
              <a:rPr lang="it-IT" b="1" dirty="0" smtClean="0">
                <a:solidFill>
                  <a:srgbClr val="0000FF"/>
                </a:solidFill>
                <a:latin typeface="Century Gothic" panose="020B0502020202020204" pitchFamily="34" charset="0"/>
              </a:rPr>
              <a:t>ALLEGATO E</a:t>
            </a:r>
            <a:r>
              <a:rPr lang="it-IT" dirty="0" smtClean="0">
                <a:solidFill>
                  <a:prstClr val="black"/>
                </a:solidFill>
                <a:latin typeface="Century Gothic" panose="020B0502020202020204" pitchFamily="34" charset="0"/>
              </a:rPr>
              <a:t> </a:t>
            </a:r>
            <a:r>
              <a:rPr lang="it-IT" dirty="0">
                <a:solidFill>
                  <a:prstClr val="black"/>
                </a:solidFill>
                <a:latin typeface="Century Gothic" panose="020B0502020202020204" pitchFamily="34" charset="0"/>
              </a:rPr>
              <a:t>recante il </a:t>
            </a:r>
            <a:r>
              <a:rPr lang="it-IT" dirty="0">
                <a:solidFill>
                  <a:srgbClr val="FF0000"/>
                </a:solidFill>
                <a:latin typeface="Century Gothic" panose="020B0502020202020204" pitchFamily="34" charset="0"/>
              </a:rPr>
              <a:t>monitoraggio</a:t>
            </a:r>
            <a:r>
              <a:rPr lang="it-IT" dirty="0">
                <a:solidFill>
                  <a:prstClr val="black"/>
                </a:solidFill>
                <a:latin typeface="Century Gothic" panose="020B0502020202020204" pitchFamily="34" charset="0"/>
              </a:rPr>
              <a:t> </a:t>
            </a:r>
            <a:r>
              <a:rPr lang="it-IT" dirty="0" smtClean="0">
                <a:solidFill>
                  <a:prstClr val="black"/>
                </a:solidFill>
                <a:latin typeface="Century Gothic" panose="020B0502020202020204" pitchFamily="34" charset="0"/>
              </a:rPr>
              <a:t>delle istanze di accesso civico pervenute distinto in «</a:t>
            </a:r>
            <a:r>
              <a:rPr lang="it-IT" dirty="0" smtClean="0">
                <a:solidFill>
                  <a:srgbClr val="0000FF"/>
                </a:solidFill>
                <a:latin typeface="Century Gothic" panose="020B0502020202020204" pitchFamily="34" charset="0"/>
              </a:rPr>
              <a:t>ACCESSO CIVICO GENERALIZZATO</a:t>
            </a:r>
            <a:r>
              <a:rPr lang="it-IT" dirty="0" smtClean="0">
                <a:solidFill>
                  <a:prstClr val="black"/>
                </a:solidFill>
                <a:latin typeface="Century Gothic" panose="020B0502020202020204" pitchFamily="34" charset="0"/>
              </a:rPr>
              <a:t>» e «</a:t>
            </a:r>
            <a:r>
              <a:rPr lang="it-IT" dirty="0" smtClean="0">
                <a:solidFill>
                  <a:srgbClr val="0000FF"/>
                </a:solidFill>
                <a:latin typeface="Century Gothic" panose="020B0502020202020204" pitchFamily="34" charset="0"/>
              </a:rPr>
              <a:t>ACCESSO CIVICO SEMPLICE</a:t>
            </a:r>
            <a:r>
              <a:rPr lang="it-IT" dirty="0" smtClean="0">
                <a:solidFill>
                  <a:prstClr val="black"/>
                </a:solidFill>
                <a:latin typeface="Century Gothic" panose="020B0502020202020204" pitchFamily="34" charset="0"/>
              </a:rPr>
              <a:t>»;</a:t>
            </a:r>
          </a:p>
          <a:p>
            <a:pPr marL="0" indent="0" algn="just">
              <a:spcBef>
                <a:spcPct val="0"/>
              </a:spcBef>
              <a:buClrTx/>
              <a:buNone/>
            </a:pPr>
            <a:endParaRPr lang="it-IT" dirty="0" smtClean="0">
              <a:solidFill>
                <a:prstClr val="black"/>
              </a:solidFill>
              <a:latin typeface="Century Gothic" panose="020B0502020202020204" pitchFamily="34" charset="0"/>
            </a:endParaRPr>
          </a:p>
          <a:p>
            <a:pPr algn="just">
              <a:spcBef>
                <a:spcPct val="0"/>
              </a:spcBef>
              <a:buClrTx/>
              <a:buFont typeface="Wingdings" panose="05000000000000000000" pitchFamily="2" charset="2"/>
              <a:buChar char="Ø"/>
            </a:pPr>
            <a:r>
              <a:rPr lang="it-IT" b="1" dirty="0">
                <a:solidFill>
                  <a:srgbClr val="0000FF"/>
                </a:solidFill>
              </a:rPr>
              <a:t>ALLEGATO </a:t>
            </a:r>
            <a:r>
              <a:rPr lang="it-IT" b="1" dirty="0" smtClean="0">
                <a:solidFill>
                  <a:srgbClr val="0000FF"/>
                </a:solidFill>
              </a:rPr>
              <a:t>1-ter_Trasparenza </a:t>
            </a:r>
            <a:r>
              <a:rPr lang="it-IT" dirty="0"/>
              <a:t>– </a:t>
            </a:r>
            <a:r>
              <a:rPr lang="it-IT" dirty="0" smtClean="0"/>
              <a:t>recante il </a:t>
            </a:r>
            <a:r>
              <a:rPr lang="it-IT" dirty="0" smtClean="0">
                <a:solidFill>
                  <a:srgbClr val="FF0000"/>
                </a:solidFill>
              </a:rPr>
              <a:t>monitoraggio</a:t>
            </a:r>
            <a:r>
              <a:rPr lang="it-IT" dirty="0" smtClean="0"/>
              <a:t> dello stato di attuazione degli obblighi di pubblicazione di cui all’ALLEGATO 1-bis_Trasparenza</a:t>
            </a:r>
          </a:p>
          <a:p>
            <a:pPr algn="just">
              <a:spcBef>
                <a:spcPct val="0"/>
              </a:spcBef>
              <a:buClrTx/>
              <a:buFont typeface="Wingdings" panose="05000000000000000000" pitchFamily="2" charset="2"/>
              <a:buChar char="Ø"/>
            </a:pPr>
            <a:endParaRPr lang="it-IT" dirty="0">
              <a:solidFill>
                <a:prstClr val="black"/>
              </a:solidFill>
              <a:latin typeface="Century Gothic" panose="020B0502020202020204" pitchFamily="34" charset="0"/>
            </a:endParaRPr>
          </a:p>
          <a:p>
            <a:pPr marL="0" indent="0" algn="just">
              <a:spcBef>
                <a:spcPct val="0"/>
              </a:spcBef>
              <a:buClrTx/>
              <a:buNone/>
            </a:pPr>
            <a:endParaRPr lang="it-IT" dirty="0" smtClean="0">
              <a:solidFill>
                <a:prstClr val="black"/>
              </a:solidFill>
              <a:latin typeface="Century Gothic" panose="020B0502020202020204" pitchFamily="34" charset="0"/>
            </a:endParaRPr>
          </a:p>
          <a:p>
            <a:pPr algn="just">
              <a:spcBef>
                <a:spcPct val="0"/>
              </a:spcBef>
              <a:buClrTx/>
              <a:buFont typeface="Wingdings" panose="05000000000000000000" pitchFamily="2" charset="2"/>
              <a:buChar char="Ø"/>
            </a:pPr>
            <a:endParaRPr lang="it-IT" dirty="0">
              <a:solidFill>
                <a:prstClr val="black"/>
              </a:solidFill>
              <a:latin typeface="Century Gothic" panose="020B0502020202020204" pitchFamily="34" charset="0"/>
            </a:endParaRPr>
          </a:p>
          <a:p>
            <a:pPr lvl="0" algn="just">
              <a:spcBef>
                <a:spcPct val="0"/>
              </a:spcBef>
              <a:buClrTx/>
              <a:buFont typeface="Wingdings" panose="05000000000000000000" pitchFamily="2" charset="2"/>
              <a:buChar char="Ø"/>
            </a:pPr>
            <a:endParaRPr lang="it-IT" dirty="0" smtClean="0">
              <a:solidFill>
                <a:prstClr val="black"/>
              </a:solidFill>
              <a:latin typeface="Century Gothic" panose="020B0502020202020204" pitchFamily="34" charset="0"/>
            </a:endParaRPr>
          </a:p>
          <a:p>
            <a:pPr marL="0" lvl="0" indent="0" algn="just">
              <a:spcBef>
                <a:spcPct val="0"/>
              </a:spcBef>
              <a:buClrTx/>
              <a:buNone/>
            </a:pPr>
            <a:endParaRPr lang="it-IT" dirty="0" smtClean="0">
              <a:solidFill>
                <a:prstClr val="black"/>
              </a:solidFill>
              <a:latin typeface="Century Gothic" panose="020B0502020202020204" pitchFamily="34" charset="0"/>
            </a:endParaRPr>
          </a:p>
          <a:p>
            <a:pPr marL="0" indent="0">
              <a:buNone/>
            </a:pP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32</a:t>
            </a:fld>
            <a:endParaRPr lang="en-US" dirty="0"/>
          </a:p>
        </p:txBody>
      </p:sp>
    </p:spTree>
    <p:extLst>
      <p:ext uri="{BB962C8B-B14F-4D97-AF65-F5344CB8AC3E}">
        <p14:creationId xmlns:p14="http://schemas.microsoft.com/office/powerpoint/2010/main" val="212497939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2000"/>
                                        <p:tgtEl>
                                          <p:spTgt spid="3">
                                            <p:txEl>
                                              <p:pRg st="1" end="1"/>
                                            </p:txEl>
                                          </p:spTgt>
                                        </p:tgtEl>
                                      </p:cBhvr>
                                    </p:animEffect>
                                  </p:childTnLst>
                                </p:cTn>
                              </p:par>
                            </p:childTnLst>
                          </p:cTn>
                        </p:par>
                        <p:par>
                          <p:cTn id="8" fill="hold">
                            <p:stCondLst>
                              <p:cond delay="2000"/>
                            </p:stCondLst>
                            <p:childTnLst>
                              <p:par>
                                <p:cTn id="9" presetID="16" presetClass="entr" presetSubtype="21" fill="hold" grpId="0" nodeType="after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barn(inVertical)">
                                      <p:cBhvr>
                                        <p:cTn id="11" dur="2000"/>
                                        <p:tgtEl>
                                          <p:spTgt spid="3">
                                            <p:txEl>
                                              <p:pRg st="3" end="3"/>
                                            </p:txEl>
                                          </p:spTgt>
                                        </p:tgtEl>
                                      </p:cBhvr>
                                    </p:animEffect>
                                  </p:childTnLst>
                                </p:cTn>
                              </p:par>
                            </p:childTnLst>
                          </p:cTn>
                        </p:par>
                        <p:par>
                          <p:cTn id="12" fill="hold">
                            <p:stCondLst>
                              <p:cond delay="4000"/>
                            </p:stCondLst>
                            <p:childTnLst>
                              <p:par>
                                <p:cTn id="13" presetID="16" presetClass="entr" presetSubtype="21" fill="hold" grpId="0" nodeType="after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barn(inVertical)">
                                      <p:cBhvr>
                                        <p:cTn id="15" dur="2000"/>
                                        <p:tgtEl>
                                          <p:spTgt spid="3">
                                            <p:txEl>
                                              <p:pRg st="5" end="5"/>
                                            </p:txEl>
                                          </p:spTgt>
                                        </p:tgtEl>
                                      </p:cBhvr>
                                    </p:animEffect>
                                  </p:childTnLst>
                                </p:cTn>
                              </p:par>
                            </p:childTnLst>
                          </p:cTn>
                        </p:par>
                        <p:par>
                          <p:cTn id="16" fill="hold">
                            <p:stCondLst>
                              <p:cond delay="6000"/>
                            </p:stCondLst>
                            <p:childTnLst>
                              <p:par>
                                <p:cTn id="17" presetID="16" presetClass="entr" presetSubtype="21" fill="hold" grpId="0" nodeType="after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barn(inVertical)">
                                      <p:cBhvr>
                                        <p:cTn id="19" dur="2000"/>
                                        <p:tgtEl>
                                          <p:spTgt spid="3">
                                            <p:txEl>
                                              <p:pRg st="7" end="7"/>
                                            </p:txEl>
                                          </p:spTgt>
                                        </p:tgtEl>
                                      </p:cBhvr>
                                    </p:animEffect>
                                  </p:childTnLst>
                                </p:cTn>
                              </p:par>
                            </p:childTnLst>
                          </p:cTn>
                        </p:par>
                        <p:par>
                          <p:cTn id="20" fill="hold">
                            <p:stCondLst>
                              <p:cond delay="8000"/>
                            </p:stCondLst>
                            <p:childTnLst>
                              <p:par>
                                <p:cTn id="21" presetID="16" presetClass="entr" presetSubtype="21" fill="hold" grpId="0" nodeType="after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animEffect transition="in" filter="barn(inVertical)">
                                      <p:cBhvr>
                                        <p:cTn id="23" dur="2000"/>
                                        <p:tgtEl>
                                          <p:spTgt spid="3">
                                            <p:txEl>
                                              <p:pRg st="9" end="9"/>
                                            </p:txEl>
                                          </p:spTgt>
                                        </p:tgtEl>
                                      </p:cBhvr>
                                    </p:animEffect>
                                  </p:childTnLst>
                                </p:cTn>
                              </p:par>
                            </p:childTnLst>
                          </p:cTn>
                        </p:par>
                        <p:par>
                          <p:cTn id="24" fill="hold">
                            <p:stCondLst>
                              <p:cond delay="10000"/>
                            </p:stCondLst>
                            <p:childTnLst>
                              <p:par>
                                <p:cTn id="25" presetID="16" presetClass="entr" presetSubtype="21" fill="hold" grpId="0" nodeType="after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animEffect transition="in" filter="barn(inVertical)">
                                      <p:cBhvr>
                                        <p:cTn id="27" dur="2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3105" y="65903"/>
            <a:ext cx="9517542" cy="721879"/>
          </a:xfrm>
        </p:spPr>
        <p:txBody>
          <a:bodyPr>
            <a:normAutofit fontScale="90000"/>
          </a:bodyPr>
          <a:lstStyle/>
          <a:p>
            <a:pPr marL="0" lvl="0" indent="0">
              <a:buNone/>
            </a:pPr>
            <a:r>
              <a:rPr lang="it-IT" sz="2400" b="1" dirty="0">
                <a:solidFill>
                  <a:srgbClr val="FF0000"/>
                </a:solidFill>
              </a:rPr>
              <a:t>6</a:t>
            </a:r>
            <a:r>
              <a:rPr lang="it-IT" sz="2400" b="1" dirty="0" smtClean="0">
                <a:solidFill>
                  <a:srgbClr val="FF0000"/>
                </a:solidFill>
              </a:rPr>
              <a:t>. </a:t>
            </a:r>
            <a:r>
              <a:rPr lang="it-IT" sz="2400" b="1" dirty="0" smtClean="0">
                <a:solidFill>
                  <a:srgbClr val="0070C0"/>
                </a:solidFill>
              </a:rPr>
              <a:t>Particolari azioni e misure generali finalizzate alla prevenzione della corruzione.</a:t>
            </a:r>
            <a:endParaRPr lang="it-IT" sz="2400" b="1" dirty="0">
              <a:solidFill>
                <a:srgbClr val="0070C0"/>
              </a:solidFill>
            </a:endParaRPr>
          </a:p>
        </p:txBody>
      </p:sp>
      <p:sp>
        <p:nvSpPr>
          <p:cNvPr id="3" name="Segnaposto contenuto 2"/>
          <p:cNvSpPr>
            <a:spLocks noGrp="1"/>
          </p:cNvSpPr>
          <p:nvPr>
            <p:ph idx="1"/>
          </p:nvPr>
        </p:nvSpPr>
        <p:spPr>
          <a:xfrm>
            <a:off x="1447060" y="956732"/>
            <a:ext cx="10345250" cy="5802413"/>
          </a:xfrm>
        </p:spPr>
        <p:txBody>
          <a:bodyPr>
            <a:normAutofit lnSpcReduction="10000"/>
          </a:bodyPr>
          <a:lstStyle/>
          <a:p>
            <a:pPr marL="0" indent="0" algn="just">
              <a:buNone/>
            </a:pPr>
            <a:r>
              <a:rPr lang="it-IT" sz="2000" dirty="0"/>
              <a:t>Tra le </a:t>
            </a:r>
            <a:r>
              <a:rPr lang="it-IT" sz="2000" b="1" dirty="0"/>
              <a:t>misure generali </a:t>
            </a:r>
            <a:r>
              <a:rPr lang="it-IT" sz="2000" dirty="0"/>
              <a:t>e quelle di carattere trasversali previste nel presente </a:t>
            </a:r>
            <a:r>
              <a:rPr lang="it-IT" sz="2000" dirty="0" smtClean="0"/>
              <a:t>PTPCT, </a:t>
            </a:r>
            <a:r>
              <a:rPr lang="it-IT" sz="2000" b="1" i="1" u="sng" dirty="0"/>
              <a:t>oltre alla misura della trasparenza cui è dedicata la Sezione II del Piano</a:t>
            </a:r>
            <a:r>
              <a:rPr lang="it-IT" sz="2000" dirty="0"/>
              <a:t>, assumono particolare rilevanza ai fini della prevenzione della corruzione quelle di seguito specificate:</a:t>
            </a:r>
          </a:p>
          <a:p>
            <a:pPr algn="just"/>
            <a:r>
              <a:rPr lang="it-IT" b="1" dirty="0" smtClean="0">
                <a:solidFill>
                  <a:srgbClr val="0070C0"/>
                </a:solidFill>
              </a:rPr>
              <a:t>rispetto dei tempi procedimentali </a:t>
            </a:r>
            <a:r>
              <a:rPr lang="it-IT" dirty="0" smtClean="0">
                <a:solidFill>
                  <a:srgbClr val="0070C0"/>
                </a:solidFill>
              </a:rPr>
              <a:t>di cui all’Allegato C al Piano (che a partire dal 2017 non costituisce obbligo di pubblicazione, ma è sufficiente trasmettere, con cadenza semestrale, la relativa tabella al RPCT che, in base alla legge n. 190/2012, è tenuto ad effettuare il monitoraggio degli stessi). Detta tabella è fruibile in area intranet - Amministrazione trasparente – Modulistica trasparenza – scheda per il monitoraggio dei tempi procedimentali;</a:t>
            </a:r>
          </a:p>
          <a:p>
            <a:pPr algn="just"/>
            <a:r>
              <a:rPr lang="it-IT" b="1" dirty="0" smtClean="0">
                <a:solidFill>
                  <a:srgbClr val="0070C0"/>
                </a:solidFill>
              </a:rPr>
              <a:t>rispetto </a:t>
            </a:r>
            <a:r>
              <a:rPr lang="it-IT" b="1" dirty="0">
                <a:solidFill>
                  <a:srgbClr val="0070C0"/>
                </a:solidFill>
              </a:rPr>
              <a:t>del codice di comportamento </a:t>
            </a:r>
            <a:r>
              <a:rPr lang="it-IT" dirty="0">
                <a:solidFill>
                  <a:srgbClr val="0070C0"/>
                </a:solidFill>
              </a:rPr>
              <a:t>dei </a:t>
            </a:r>
            <a:r>
              <a:rPr lang="it-IT" dirty="0" smtClean="0">
                <a:solidFill>
                  <a:srgbClr val="0070C0"/>
                </a:solidFill>
              </a:rPr>
              <a:t>dipendenti</a:t>
            </a:r>
            <a:r>
              <a:rPr lang="it-IT" dirty="0">
                <a:solidFill>
                  <a:srgbClr val="0070C0"/>
                </a:solidFill>
              </a:rPr>
              <a:t>, (che prevede, tra l’altro, </a:t>
            </a:r>
            <a:r>
              <a:rPr lang="it-IT" u="sng" dirty="0">
                <a:solidFill>
                  <a:srgbClr val="0070C0"/>
                </a:solidFill>
              </a:rPr>
              <a:t>obbligo di astensione in caso di conflitto di interesse e la tutela del dipendente pubblico che segnala illeciti c.d. </a:t>
            </a:r>
            <a:r>
              <a:rPr lang="it-IT" u="sng" dirty="0" err="1">
                <a:solidFill>
                  <a:srgbClr val="0070C0"/>
                </a:solidFill>
              </a:rPr>
              <a:t>Whistleblowing</a:t>
            </a:r>
            <a:r>
              <a:rPr lang="it-IT" u="sng" dirty="0">
                <a:solidFill>
                  <a:srgbClr val="0070C0"/>
                </a:solidFill>
              </a:rPr>
              <a:t>);</a:t>
            </a:r>
          </a:p>
          <a:p>
            <a:pPr lvl="0" algn="just"/>
            <a:r>
              <a:rPr lang="it-IT" b="1" dirty="0" smtClean="0">
                <a:solidFill>
                  <a:srgbClr val="0070C0"/>
                </a:solidFill>
              </a:rPr>
              <a:t>rotazione </a:t>
            </a:r>
            <a:r>
              <a:rPr lang="it-IT" b="1" dirty="0">
                <a:solidFill>
                  <a:srgbClr val="0070C0"/>
                </a:solidFill>
              </a:rPr>
              <a:t>del personale </a:t>
            </a:r>
            <a:r>
              <a:rPr lang="it-IT" dirty="0">
                <a:solidFill>
                  <a:srgbClr val="0070C0"/>
                </a:solidFill>
              </a:rPr>
              <a:t>addetto alle aree </a:t>
            </a:r>
            <a:r>
              <a:rPr lang="it-IT" dirty="0" smtClean="0">
                <a:solidFill>
                  <a:srgbClr val="0070C0"/>
                </a:solidFill>
              </a:rPr>
              <a:t>soggette a maggior rischio </a:t>
            </a:r>
            <a:r>
              <a:rPr lang="it-IT" dirty="0">
                <a:solidFill>
                  <a:srgbClr val="0070C0"/>
                </a:solidFill>
              </a:rPr>
              <a:t>di corruzione;</a:t>
            </a:r>
          </a:p>
          <a:p>
            <a:pPr algn="just"/>
            <a:r>
              <a:rPr lang="it-IT" b="1" dirty="0">
                <a:solidFill>
                  <a:srgbClr val="0070C0"/>
                </a:solidFill>
              </a:rPr>
              <a:t>Incarichi vietati ai dipendenti </a:t>
            </a:r>
            <a:r>
              <a:rPr lang="it-IT" dirty="0">
                <a:solidFill>
                  <a:srgbClr val="0070C0"/>
                </a:solidFill>
              </a:rPr>
              <a:t>e disciplina degli incarichi </a:t>
            </a:r>
            <a:r>
              <a:rPr lang="it-IT" dirty="0" smtClean="0">
                <a:solidFill>
                  <a:srgbClr val="0070C0"/>
                </a:solidFill>
              </a:rPr>
              <a:t>istituzionali </a:t>
            </a:r>
            <a:r>
              <a:rPr lang="it-IT" dirty="0">
                <a:solidFill>
                  <a:srgbClr val="0070C0"/>
                </a:solidFill>
              </a:rPr>
              <a:t>ed </a:t>
            </a:r>
            <a:r>
              <a:rPr lang="it-IT" dirty="0" smtClean="0">
                <a:solidFill>
                  <a:srgbClr val="0070C0"/>
                </a:solidFill>
              </a:rPr>
              <a:t>extraistituzionali</a:t>
            </a:r>
            <a:r>
              <a:rPr lang="it-IT" dirty="0">
                <a:solidFill>
                  <a:srgbClr val="0070C0"/>
                </a:solidFill>
              </a:rPr>
              <a:t>;</a:t>
            </a:r>
          </a:p>
          <a:p>
            <a:pPr algn="just"/>
            <a:r>
              <a:rPr lang="it-IT" b="1" dirty="0" smtClean="0">
                <a:solidFill>
                  <a:srgbClr val="0070C0"/>
                </a:solidFill>
              </a:rPr>
              <a:t>Acquisizione e verifiche </a:t>
            </a:r>
            <a:r>
              <a:rPr lang="it-IT" b="1" dirty="0">
                <a:solidFill>
                  <a:srgbClr val="0070C0"/>
                </a:solidFill>
              </a:rPr>
              <a:t>in ordine alla insussistenza delle cause di </a:t>
            </a:r>
            <a:r>
              <a:rPr lang="it-IT" b="1" dirty="0" err="1">
                <a:solidFill>
                  <a:srgbClr val="0070C0"/>
                </a:solidFill>
              </a:rPr>
              <a:t>inconferibilità</a:t>
            </a:r>
            <a:r>
              <a:rPr lang="it-IT" b="1" dirty="0">
                <a:solidFill>
                  <a:srgbClr val="0070C0"/>
                </a:solidFill>
              </a:rPr>
              <a:t> </a:t>
            </a:r>
            <a:endParaRPr lang="it-IT" b="1" dirty="0" smtClean="0">
              <a:solidFill>
                <a:srgbClr val="0070C0"/>
              </a:solidFill>
            </a:endParaRPr>
          </a:p>
          <a:p>
            <a:pPr marL="0" indent="0" algn="just">
              <a:buNone/>
            </a:pPr>
            <a:r>
              <a:rPr lang="it-IT" b="1" dirty="0" smtClean="0">
                <a:solidFill>
                  <a:srgbClr val="0070C0"/>
                </a:solidFill>
              </a:rPr>
              <a:t>     e </a:t>
            </a:r>
            <a:r>
              <a:rPr lang="it-IT" b="1" dirty="0">
                <a:solidFill>
                  <a:srgbClr val="0070C0"/>
                </a:solidFill>
              </a:rPr>
              <a:t>di incompatibilità </a:t>
            </a:r>
            <a:r>
              <a:rPr lang="it-IT" dirty="0">
                <a:solidFill>
                  <a:srgbClr val="0070C0"/>
                </a:solidFill>
              </a:rPr>
              <a:t>di cui al D.lgs. n. 39/2013</a:t>
            </a:r>
            <a:r>
              <a:rPr lang="it-IT" dirty="0" smtClean="0">
                <a:solidFill>
                  <a:srgbClr val="0070C0"/>
                </a:solidFill>
              </a:rPr>
              <a:t>;</a:t>
            </a:r>
          </a:p>
          <a:p>
            <a:pPr algn="just"/>
            <a:r>
              <a:rPr lang="it-IT" b="1" dirty="0">
                <a:solidFill>
                  <a:srgbClr val="0070C0"/>
                </a:solidFill>
              </a:rPr>
              <a:t>Formazione;</a:t>
            </a:r>
          </a:p>
          <a:p>
            <a:pPr marL="0" indent="0" algn="just">
              <a:buNone/>
            </a:pPr>
            <a:endParaRPr lang="it-IT" dirty="0">
              <a:solidFill>
                <a:srgbClr val="0070C0"/>
              </a:solidFill>
            </a:endParaRPr>
          </a:p>
          <a:p>
            <a:pPr marL="0" indent="0">
              <a:buNone/>
            </a:pPr>
            <a:endParaRPr lang="it-IT" sz="2400"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33</a:t>
            </a:fld>
            <a:endParaRPr lang="en-US" dirty="0"/>
          </a:p>
        </p:txBody>
      </p:sp>
    </p:spTree>
    <p:extLst>
      <p:ext uri="{BB962C8B-B14F-4D97-AF65-F5344CB8AC3E}">
        <p14:creationId xmlns:p14="http://schemas.microsoft.com/office/powerpoint/2010/main" val="114363750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2000"/>
                                        <p:tgtEl>
                                          <p:spTgt spid="3">
                                            <p:txEl>
                                              <p:pRg st="0" end="0"/>
                                            </p:txEl>
                                          </p:spTgt>
                                        </p:tgtEl>
                                      </p:cBhvr>
                                    </p:animEffect>
                                  </p:childTnLst>
                                </p:cTn>
                              </p:par>
                            </p:childTnLst>
                          </p:cTn>
                        </p:par>
                        <p:par>
                          <p:cTn id="8" fill="hold">
                            <p:stCondLst>
                              <p:cond delay="2000"/>
                            </p:stCondLst>
                            <p:childTnLst>
                              <p:par>
                                <p:cTn id="9" presetID="16" presetClass="entr" presetSubtype="2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Vertical)">
                                      <p:cBhvr>
                                        <p:cTn id="11" dur="2000"/>
                                        <p:tgtEl>
                                          <p:spTgt spid="3">
                                            <p:txEl>
                                              <p:pRg st="1" end="1"/>
                                            </p:txEl>
                                          </p:spTgt>
                                        </p:tgtEl>
                                      </p:cBhvr>
                                    </p:animEffect>
                                  </p:childTnLst>
                                </p:cTn>
                              </p:par>
                            </p:childTnLst>
                          </p:cTn>
                        </p:par>
                        <p:par>
                          <p:cTn id="12" fill="hold">
                            <p:stCondLst>
                              <p:cond delay="4000"/>
                            </p:stCondLst>
                            <p:childTnLst>
                              <p:par>
                                <p:cTn id="13" presetID="16" presetClass="entr" presetSubtype="2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2000"/>
                                        <p:tgtEl>
                                          <p:spTgt spid="3">
                                            <p:txEl>
                                              <p:pRg st="2" end="2"/>
                                            </p:txEl>
                                          </p:spTgt>
                                        </p:tgtEl>
                                      </p:cBhvr>
                                    </p:animEffect>
                                  </p:childTnLst>
                                </p:cTn>
                              </p:par>
                            </p:childTnLst>
                          </p:cTn>
                        </p:par>
                        <p:par>
                          <p:cTn id="16" fill="hold">
                            <p:stCondLst>
                              <p:cond delay="6000"/>
                            </p:stCondLst>
                            <p:childTnLst>
                              <p:par>
                                <p:cTn id="17" presetID="16" presetClass="entr" presetSubtype="21"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arn(inVertical)">
                                      <p:cBhvr>
                                        <p:cTn id="19" dur="2000"/>
                                        <p:tgtEl>
                                          <p:spTgt spid="3">
                                            <p:txEl>
                                              <p:pRg st="3" end="3"/>
                                            </p:txEl>
                                          </p:spTgt>
                                        </p:tgtEl>
                                      </p:cBhvr>
                                    </p:animEffect>
                                  </p:childTnLst>
                                </p:cTn>
                              </p:par>
                            </p:childTnLst>
                          </p:cTn>
                        </p:par>
                        <p:par>
                          <p:cTn id="20" fill="hold">
                            <p:stCondLst>
                              <p:cond delay="8000"/>
                            </p:stCondLst>
                            <p:childTnLst>
                              <p:par>
                                <p:cTn id="21" presetID="16" presetClass="entr" presetSubtype="21"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arn(inVertical)">
                                      <p:cBhvr>
                                        <p:cTn id="23" dur="2000"/>
                                        <p:tgtEl>
                                          <p:spTgt spid="3">
                                            <p:txEl>
                                              <p:pRg st="4" end="4"/>
                                            </p:txEl>
                                          </p:spTgt>
                                        </p:tgtEl>
                                      </p:cBhvr>
                                    </p:animEffect>
                                  </p:childTnLst>
                                </p:cTn>
                              </p:par>
                            </p:childTnLst>
                          </p:cTn>
                        </p:par>
                        <p:par>
                          <p:cTn id="24" fill="hold">
                            <p:stCondLst>
                              <p:cond delay="10000"/>
                            </p:stCondLst>
                            <p:childTnLst>
                              <p:par>
                                <p:cTn id="25" presetID="16" presetClass="entr" presetSubtype="21"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2000"/>
                                        <p:tgtEl>
                                          <p:spTgt spid="3">
                                            <p:txEl>
                                              <p:pRg st="5" end="5"/>
                                            </p:txEl>
                                          </p:spTgt>
                                        </p:tgtEl>
                                      </p:cBhvr>
                                    </p:animEffect>
                                  </p:childTnLst>
                                </p:cTn>
                              </p:par>
                            </p:childTnLst>
                          </p:cTn>
                        </p:par>
                        <p:par>
                          <p:cTn id="28" fill="hold">
                            <p:stCondLst>
                              <p:cond delay="12000"/>
                            </p:stCondLst>
                            <p:childTnLst>
                              <p:par>
                                <p:cTn id="29" presetID="16" presetClass="entr" presetSubtype="21"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arn(inVertical)">
                                      <p:cBhvr>
                                        <p:cTn id="31" dur="2000"/>
                                        <p:tgtEl>
                                          <p:spTgt spid="3">
                                            <p:txEl>
                                              <p:pRg st="6" end="6"/>
                                            </p:txEl>
                                          </p:spTgt>
                                        </p:tgtEl>
                                      </p:cBhvr>
                                    </p:animEffect>
                                  </p:childTnLst>
                                </p:cTn>
                              </p:par>
                            </p:childTnLst>
                          </p:cTn>
                        </p:par>
                        <p:par>
                          <p:cTn id="32" fill="hold">
                            <p:stCondLst>
                              <p:cond delay="14000"/>
                            </p:stCondLst>
                            <p:childTnLst>
                              <p:par>
                                <p:cTn id="33" presetID="16" presetClass="entr" presetSubtype="21"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barn(inVertical)">
                                      <p:cBhvr>
                                        <p:cTn id="35"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82615" y="386862"/>
            <a:ext cx="10163908" cy="5943600"/>
          </a:xfrm>
        </p:spPr>
        <p:txBody>
          <a:bodyPr>
            <a:normAutofit fontScale="92500" lnSpcReduction="10000"/>
          </a:bodyPr>
          <a:lstStyle/>
          <a:p>
            <a:pPr marL="0" lvl="0" indent="0" algn="just">
              <a:buNone/>
            </a:pPr>
            <a:r>
              <a:rPr lang="it-IT" sz="2400" b="1" dirty="0" smtClean="0">
                <a:solidFill>
                  <a:srgbClr val="0070C0"/>
                </a:solidFill>
              </a:rPr>
              <a:t>	Altre </a:t>
            </a:r>
            <a:r>
              <a:rPr lang="it-IT" sz="2400" b="1" dirty="0">
                <a:solidFill>
                  <a:srgbClr val="0070C0"/>
                </a:solidFill>
              </a:rPr>
              <a:t>misure di cui all’Allegato </a:t>
            </a:r>
            <a:r>
              <a:rPr lang="it-IT" sz="2400" b="1" dirty="0" smtClean="0">
                <a:solidFill>
                  <a:srgbClr val="0070C0"/>
                </a:solidFill>
              </a:rPr>
              <a:t>C:</a:t>
            </a:r>
          </a:p>
          <a:p>
            <a:pPr marL="0" lvl="0" indent="0" algn="just">
              <a:buNone/>
            </a:pPr>
            <a:endParaRPr lang="it-IT" sz="2400" b="1" dirty="0" smtClean="0">
              <a:solidFill>
                <a:srgbClr val="0070C0"/>
              </a:solidFill>
            </a:endParaRPr>
          </a:p>
          <a:p>
            <a:pPr marL="0" indent="0">
              <a:buNone/>
            </a:pPr>
            <a:r>
              <a:rPr lang="it-IT" b="1" dirty="0" smtClean="0">
                <a:solidFill>
                  <a:srgbClr val="0000FF"/>
                </a:solidFill>
              </a:rPr>
              <a:t>L’ALLEGATO </a:t>
            </a:r>
            <a:r>
              <a:rPr lang="it-IT" b="1" dirty="0">
                <a:solidFill>
                  <a:srgbClr val="0000FF"/>
                </a:solidFill>
              </a:rPr>
              <a:t>C</a:t>
            </a:r>
            <a:r>
              <a:rPr lang="it-IT" b="1" dirty="0"/>
              <a:t> </a:t>
            </a:r>
            <a:r>
              <a:rPr lang="it-IT" dirty="0">
                <a:solidFill>
                  <a:srgbClr val="0000FF"/>
                </a:solidFill>
              </a:rPr>
              <a:t>(</a:t>
            </a:r>
            <a:r>
              <a:rPr lang="it-IT" dirty="0">
                <a:solidFill>
                  <a:srgbClr val="0070C0"/>
                </a:solidFill>
              </a:rPr>
              <a:t>Tabella C.1</a:t>
            </a:r>
            <a:r>
              <a:rPr lang="it-IT" dirty="0">
                <a:solidFill>
                  <a:srgbClr val="0000FF"/>
                </a:solidFill>
              </a:rPr>
              <a:t>)</a:t>
            </a:r>
            <a:r>
              <a:rPr lang="it-IT" b="1" dirty="0"/>
              <a:t> </a:t>
            </a:r>
            <a:r>
              <a:rPr lang="it-IT" dirty="0"/>
              <a:t>del Piano </a:t>
            </a:r>
            <a:r>
              <a:rPr lang="it-IT" dirty="0" smtClean="0"/>
              <a:t>2018-2020 prevede ulteriori </a:t>
            </a:r>
            <a:r>
              <a:rPr lang="it-IT" dirty="0"/>
              <a:t>misure di prevenzione della corruzione di seguito sintetizzate: </a:t>
            </a:r>
          </a:p>
          <a:p>
            <a:r>
              <a:rPr lang="it-IT" dirty="0"/>
              <a:t>- Attività successiva alla cessazione del servizio </a:t>
            </a:r>
            <a:r>
              <a:rPr lang="it-IT" i="1" dirty="0"/>
              <a:t>- </a:t>
            </a:r>
            <a:r>
              <a:rPr lang="it-IT" i="1" dirty="0" err="1"/>
              <a:t>Pantouflage</a:t>
            </a:r>
            <a:r>
              <a:rPr lang="it-IT" i="1" dirty="0"/>
              <a:t> – Revolving </a:t>
            </a:r>
            <a:r>
              <a:rPr lang="it-IT" i="1" dirty="0" err="1"/>
              <a:t>doors</a:t>
            </a:r>
            <a:r>
              <a:rPr lang="it-IT" i="1" dirty="0"/>
              <a:t>. </a:t>
            </a:r>
            <a:endParaRPr lang="it-IT" dirty="0"/>
          </a:p>
          <a:p>
            <a:r>
              <a:rPr lang="it-IT" dirty="0" smtClean="0"/>
              <a:t>- </a:t>
            </a:r>
            <a:r>
              <a:rPr lang="it-IT" dirty="0"/>
              <a:t>Formazione di commissioni, assegnazione di uffici e conferimenti di incarichi in caso di condanna per delitti contro la P.A. </a:t>
            </a:r>
            <a:r>
              <a:rPr lang="it-IT" dirty="0" smtClean="0"/>
              <a:t>;</a:t>
            </a:r>
          </a:p>
          <a:p>
            <a:r>
              <a:rPr lang="it-IT" dirty="0" smtClean="0"/>
              <a:t>- Utilizzo Patti di integrità (DGR n. 703 del 27/8/2015);</a:t>
            </a:r>
          </a:p>
          <a:p>
            <a:r>
              <a:rPr lang="it-IT" dirty="0" smtClean="0"/>
              <a:t>- Azioni </a:t>
            </a:r>
            <a:r>
              <a:rPr lang="it-IT" dirty="0"/>
              <a:t>di sensibilizzazione e rapporto con la società </a:t>
            </a:r>
            <a:r>
              <a:rPr lang="it-IT" dirty="0" smtClean="0"/>
              <a:t>civile;</a:t>
            </a:r>
          </a:p>
          <a:p>
            <a:r>
              <a:rPr lang="it-IT" dirty="0" smtClean="0"/>
              <a:t>Monitoraggio </a:t>
            </a:r>
            <a:r>
              <a:rPr lang="it-IT" dirty="0"/>
              <a:t>dei rapporti tra l’Amministrazione regionale ed i soggetti </a:t>
            </a:r>
            <a:r>
              <a:rPr lang="it-IT" dirty="0" smtClean="0"/>
              <a:t>beneficiari;</a:t>
            </a:r>
          </a:p>
          <a:p>
            <a:endParaRPr lang="it-IT" dirty="0" smtClean="0"/>
          </a:p>
          <a:p>
            <a:pPr marL="0" indent="0">
              <a:buNone/>
            </a:pPr>
            <a:r>
              <a:rPr lang="it-IT" b="1" dirty="0" smtClean="0">
                <a:solidFill>
                  <a:srgbClr val="0000FF"/>
                </a:solidFill>
              </a:rPr>
              <a:t>L’ALLEGATO C</a:t>
            </a:r>
            <a:r>
              <a:rPr lang="it-IT" b="1" dirty="0" smtClean="0"/>
              <a:t> </a:t>
            </a:r>
            <a:r>
              <a:rPr lang="it-IT" dirty="0" smtClean="0">
                <a:solidFill>
                  <a:srgbClr val="0070C0"/>
                </a:solidFill>
              </a:rPr>
              <a:t>(Tabella C.2)</a:t>
            </a:r>
            <a:r>
              <a:rPr lang="it-IT" dirty="0"/>
              <a:t> del Piano </a:t>
            </a:r>
            <a:r>
              <a:rPr lang="it-IT" dirty="0" smtClean="0"/>
              <a:t>prevede altre misure di carattere trasversale, </a:t>
            </a:r>
            <a:r>
              <a:rPr lang="it-IT" dirty="0"/>
              <a:t>con riferimento alle aree di </a:t>
            </a:r>
            <a:r>
              <a:rPr lang="it-IT" dirty="0" smtClean="0"/>
              <a:t>rischio: </a:t>
            </a:r>
            <a:endParaRPr lang="it-IT" dirty="0"/>
          </a:p>
          <a:p>
            <a:pPr>
              <a:buFontTx/>
              <a:buChar char="-"/>
            </a:pPr>
            <a:r>
              <a:rPr lang="it-IT" dirty="0" smtClean="0"/>
              <a:t>“</a:t>
            </a:r>
            <a:r>
              <a:rPr lang="it-IT" dirty="0"/>
              <a:t>Acquisizione e progressione del personale (in relazione al processo </a:t>
            </a:r>
            <a:r>
              <a:rPr lang="it-IT" b="1" u="sng" dirty="0"/>
              <a:t>Conferimenti di incarichi di consulenza o collaborazione</a:t>
            </a:r>
            <a:r>
              <a:rPr lang="it-IT" dirty="0" smtClean="0"/>
              <a:t>)”;</a:t>
            </a:r>
          </a:p>
          <a:p>
            <a:pPr>
              <a:buFontTx/>
              <a:buChar char="-"/>
            </a:pPr>
            <a:r>
              <a:rPr lang="it-IT" dirty="0" smtClean="0"/>
              <a:t> </a:t>
            </a:r>
            <a:r>
              <a:rPr lang="it-IT" dirty="0"/>
              <a:t>“Contratti pubblici” </a:t>
            </a:r>
            <a:r>
              <a:rPr lang="it-IT" dirty="0" smtClean="0"/>
              <a:t>;</a:t>
            </a:r>
          </a:p>
          <a:p>
            <a:pPr>
              <a:buFontTx/>
              <a:buChar char="-"/>
            </a:pPr>
            <a:r>
              <a:rPr lang="it-IT" dirty="0" smtClean="0"/>
              <a:t> </a:t>
            </a:r>
            <a:r>
              <a:rPr lang="it-IT" dirty="0"/>
              <a:t>“Enti controllati”.</a:t>
            </a: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34</a:t>
            </a:fld>
            <a:endParaRPr lang="en-US" dirty="0"/>
          </a:p>
        </p:txBody>
      </p:sp>
    </p:spTree>
    <p:extLst>
      <p:ext uri="{BB962C8B-B14F-4D97-AF65-F5344CB8AC3E}">
        <p14:creationId xmlns:p14="http://schemas.microsoft.com/office/powerpoint/2010/main" val="346302974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1500"/>
                                        <p:tgtEl>
                                          <p:spTgt spid="3">
                                            <p:txEl>
                                              <p:pRg st="0" end="0"/>
                                            </p:txEl>
                                          </p:spTgt>
                                        </p:tgtEl>
                                      </p:cBhvr>
                                    </p:animEffect>
                                  </p:childTnLst>
                                </p:cTn>
                              </p:par>
                            </p:childTnLst>
                          </p:cTn>
                        </p:par>
                        <p:par>
                          <p:cTn id="8" fill="hold">
                            <p:stCondLst>
                              <p:cond delay="1500"/>
                            </p:stCondLst>
                            <p:childTnLst>
                              <p:par>
                                <p:cTn id="9" presetID="16" presetClass="entr" presetSubtype="21"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barn(inVertical)">
                                      <p:cBhvr>
                                        <p:cTn id="11" dur="1500"/>
                                        <p:tgtEl>
                                          <p:spTgt spid="3">
                                            <p:txEl>
                                              <p:pRg st="2" end="2"/>
                                            </p:txEl>
                                          </p:spTgt>
                                        </p:tgtEl>
                                      </p:cBhvr>
                                    </p:animEffect>
                                  </p:childTnLst>
                                </p:cTn>
                              </p:par>
                            </p:childTnLst>
                          </p:cTn>
                        </p:par>
                        <p:par>
                          <p:cTn id="12" fill="hold">
                            <p:stCondLst>
                              <p:cond delay="3000"/>
                            </p:stCondLst>
                            <p:childTnLst>
                              <p:par>
                                <p:cTn id="13" presetID="16" presetClass="entr" presetSubtype="21"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arn(inVertical)">
                                      <p:cBhvr>
                                        <p:cTn id="15" dur="1500"/>
                                        <p:tgtEl>
                                          <p:spTgt spid="3">
                                            <p:txEl>
                                              <p:pRg st="3" end="3"/>
                                            </p:txEl>
                                          </p:spTgt>
                                        </p:tgtEl>
                                      </p:cBhvr>
                                    </p:animEffect>
                                  </p:childTnLst>
                                </p:cTn>
                              </p:par>
                            </p:childTnLst>
                          </p:cTn>
                        </p:par>
                        <p:par>
                          <p:cTn id="16" fill="hold">
                            <p:stCondLst>
                              <p:cond delay="4500"/>
                            </p:stCondLst>
                            <p:childTnLst>
                              <p:par>
                                <p:cTn id="17" presetID="16" presetClass="entr" presetSubtype="21"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arn(inVertical)">
                                      <p:cBhvr>
                                        <p:cTn id="19" dur="1500"/>
                                        <p:tgtEl>
                                          <p:spTgt spid="3">
                                            <p:txEl>
                                              <p:pRg st="4" end="4"/>
                                            </p:txEl>
                                          </p:spTgt>
                                        </p:tgtEl>
                                      </p:cBhvr>
                                    </p:animEffect>
                                  </p:childTnLst>
                                </p:cTn>
                              </p:par>
                            </p:childTnLst>
                          </p:cTn>
                        </p:par>
                        <p:par>
                          <p:cTn id="20" fill="hold">
                            <p:stCondLst>
                              <p:cond delay="6000"/>
                            </p:stCondLst>
                            <p:childTnLst>
                              <p:par>
                                <p:cTn id="21" presetID="16" presetClass="entr" presetSubtype="21" fill="hold" grpId="0"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barn(inVertical)">
                                      <p:cBhvr>
                                        <p:cTn id="23" dur="1500"/>
                                        <p:tgtEl>
                                          <p:spTgt spid="3">
                                            <p:txEl>
                                              <p:pRg st="5" end="5"/>
                                            </p:txEl>
                                          </p:spTgt>
                                        </p:tgtEl>
                                      </p:cBhvr>
                                    </p:animEffect>
                                  </p:childTnLst>
                                </p:cTn>
                              </p:par>
                            </p:childTnLst>
                          </p:cTn>
                        </p:par>
                        <p:par>
                          <p:cTn id="24" fill="hold">
                            <p:stCondLst>
                              <p:cond delay="7500"/>
                            </p:stCondLst>
                            <p:childTnLst>
                              <p:par>
                                <p:cTn id="25" presetID="16" presetClass="entr" presetSubtype="21" fill="hold" grpId="0" nodeType="after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arn(inVertical)">
                                      <p:cBhvr>
                                        <p:cTn id="27" dur="1500"/>
                                        <p:tgtEl>
                                          <p:spTgt spid="3">
                                            <p:txEl>
                                              <p:pRg st="6" end="6"/>
                                            </p:txEl>
                                          </p:spTgt>
                                        </p:tgtEl>
                                      </p:cBhvr>
                                    </p:animEffect>
                                  </p:childTnLst>
                                </p:cTn>
                              </p:par>
                            </p:childTnLst>
                          </p:cTn>
                        </p:par>
                        <p:par>
                          <p:cTn id="28" fill="hold">
                            <p:stCondLst>
                              <p:cond delay="9000"/>
                            </p:stCondLst>
                            <p:childTnLst>
                              <p:par>
                                <p:cTn id="29" presetID="16" presetClass="entr" presetSubtype="21" fill="hold" grpId="0" nodeType="after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barn(inVertical)">
                                      <p:cBhvr>
                                        <p:cTn id="31" dur="1500"/>
                                        <p:tgtEl>
                                          <p:spTgt spid="3">
                                            <p:txEl>
                                              <p:pRg st="7" end="7"/>
                                            </p:txEl>
                                          </p:spTgt>
                                        </p:tgtEl>
                                      </p:cBhvr>
                                    </p:animEffect>
                                  </p:childTnLst>
                                </p:cTn>
                              </p:par>
                            </p:childTnLst>
                          </p:cTn>
                        </p:par>
                        <p:par>
                          <p:cTn id="32" fill="hold">
                            <p:stCondLst>
                              <p:cond delay="10500"/>
                            </p:stCondLst>
                            <p:childTnLst>
                              <p:par>
                                <p:cTn id="33" presetID="16" presetClass="entr" presetSubtype="21" fill="hold" grpId="0" nodeType="after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barn(inVertical)">
                                      <p:cBhvr>
                                        <p:cTn id="35" dur="1500"/>
                                        <p:tgtEl>
                                          <p:spTgt spid="3">
                                            <p:txEl>
                                              <p:pRg st="9" end="9"/>
                                            </p:txEl>
                                          </p:spTgt>
                                        </p:tgtEl>
                                      </p:cBhvr>
                                    </p:animEffect>
                                  </p:childTnLst>
                                </p:cTn>
                              </p:par>
                            </p:childTnLst>
                          </p:cTn>
                        </p:par>
                        <p:par>
                          <p:cTn id="36" fill="hold">
                            <p:stCondLst>
                              <p:cond delay="12000"/>
                            </p:stCondLst>
                            <p:childTnLst>
                              <p:par>
                                <p:cTn id="37" presetID="16" presetClass="entr" presetSubtype="21" fill="hold" grpId="0" nodeType="after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barn(inVertical)">
                                      <p:cBhvr>
                                        <p:cTn id="39" dur="1500"/>
                                        <p:tgtEl>
                                          <p:spTgt spid="3">
                                            <p:txEl>
                                              <p:pRg st="10" end="10"/>
                                            </p:txEl>
                                          </p:spTgt>
                                        </p:tgtEl>
                                      </p:cBhvr>
                                    </p:animEffect>
                                  </p:childTnLst>
                                </p:cTn>
                              </p:par>
                            </p:childTnLst>
                          </p:cTn>
                        </p:par>
                        <p:par>
                          <p:cTn id="40" fill="hold">
                            <p:stCondLst>
                              <p:cond delay="13500"/>
                            </p:stCondLst>
                            <p:childTnLst>
                              <p:par>
                                <p:cTn id="41" presetID="16" presetClass="entr" presetSubtype="21" fill="hold" grpId="0" nodeType="after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Effect transition="in" filter="barn(inVertical)">
                                      <p:cBhvr>
                                        <p:cTn id="43" dur="1500"/>
                                        <p:tgtEl>
                                          <p:spTgt spid="3">
                                            <p:txEl>
                                              <p:pRg st="11" end="11"/>
                                            </p:txEl>
                                          </p:spTgt>
                                        </p:tgtEl>
                                      </p:cBhvr>
                                    </p:animEffect>
                                  </p:childTnLst>
                                </p:cTn>
                              </p:par>
                            </p:childTnLst>
                          </p:cTn>
                        </p:par>
                        <p:par>
                          <p:cTn id="44" fill="hold">
                            <p:stCondLst>
                              <p:cond delay="15000"/>
                            </p:stCondLst>
                            <p:childTnLst>
                              <p:par>
                                <p:cTn id="45" presetID="16" presetClass="entr" presetSubtype="21" fill="hold" grpId="0" nodeType="after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Effect transition="in" filter="barn(inVertical)">
                                      <p:cBhvr>
                                        <p:cTn id="47" dur="1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94022" y="86499"/>
            <a:ext cx="10317892" cy="565434"/>
          </a:xfrm>
        </p:spPr>
        <p:txBody>
          <a:bodyPr>
            <a:normAutofit fontScale="90000"/>
          </a:bodyPr>
          <a:lstStyle/>
          <a:p>
            <a:r>
              <a:rPr lang="it-IT" sz="3200" b="1" dirty="0">
                <a:solidFill>
                  <a:srgbClr val="FF0000"/>
                </a:solidFill>
              </a:rPr>
              <a:t>7</a:t>
            </a:r>
            <a:r>
              <a:rPr lang="it-IT" sz="3200" b="1" dirty="0" smtClean="0">
                <a:solidFill>
                  <a:srgbClr val="FF0000"/>
                </a:solidFill>
              </a:rPr>
              <a:t>. </a:t>
            </a:r>
            <a:r>
              <a:rPr lang="it-IT" sz="2700" b="1" dirty="0" smtClean="0">
                <a:solidFill>
                  <a:srgbClr val="0070C0"/>
                </a:solidFill>
              </a:rPr>
              <a:t>Termini per il Monitoraggio del PTPC e dell’attuazione delle misure</a:t>
            </a:r>
            <a:endParaRPr lang="it-IT" sz="2700" b="1" dirty="0">
              <a:solidFill>
                <a:srgbClr val="0070C0"/>
              </a:solidFill>
            </a:endParaRPr>
          </a:p>
        </p:txBody>
      </p:sp>
      <p:sp>
        <p:nvSpPr>
          <p:cNvPr id="3" name="Segnaposto contenuto 2"/>
          <p:cNvSpPr>
            <a:spLocks noGrp="1"/>
          </p:cNvSpPr>
          <p:nvPr>
            <p:ph idx="1"/>
          </p:nvPr>
        </p:nvSpPr>
        <p:spPr>
          <a:xfrm>
            <a:off x="1594023" y="872067"/>
            <a:ext cx="9910590" cy="5850009"/>
          </a:xfrm>
        </p:spPr>
        <p:txBody>
          <a:bodyPr>
            <a:normAutofit lnSpcReduction="10000"/>
          </a:bodyPr>
          <a:lstStyle/>
          <a:p>
            <a:pPr marL="0" indent="0">
              <a:buNone/>
            </a:pPr>
            <a:r>
              <a:rPr lang="it-IT" sz="2400" dirty="0" smtClean="0"/>
              <a:t>Al fine </a:t>
            </a:r>
            <a:r>
              <a:rPr lang="it-IT" sz="2400" dirty="0"/>
              <a:t>di permettere al RPCT di verificare </a:t>
            </a:r>
            <a:r>
              <a:rPr lang="it-IT" sz="2400" dirty="0" smtClean="0"/>
              <a:t>l’effettiva attuazione </a:t>
            </a:r>
            <a:r>
              <a:rPr lang="it-IT" sz="2400" dirty="0"/>
              <a:t>del </a:t>
            </a:r>
            <a:r>
              <a:rPr lang="it-IT" sz="2400" dirty="0" smtClean="0"/>
              <a:t>PTPCT 2018/2020 </a:t>
            </a:r>
            <a:r>
              <a:rPr lang="it-IT" sz="2400" dirty="0"/>
              <a:t>e di presentare, nel termine </a:t>
            </a:r>
            <a:r>
              <a:rPr lang="it-IT" sz="2400" dirty="0" smtClean="0"/>
              <a:t>previsto (di norma entro il 31 gennaio), la relazione annuale </a:t>
            </a:r>
            <a:r>
              <a:rPr lang="it-IT" sz="2400" dirty="0"/>
              <a:t>di cui all’art. 1, co. 14 della L. n. </a:t>
            </a:r>
            <a:r>
              <a:rPr lang="it-IT" sz="2400" dirty="0" smtClean="0"/>
              <a:t>190/2012, </a:t>
            </a:r>
            <a:r>
              <a:rPr lang="it-IT" sz="2400" b="1" dirty="0" smtClean="0">
                <a:solidFill>
                  <a:srgbClr val="FF0000"/>
                </a:solidFill>
              </a:rPr>
              <a:t>anche nell’anno 2018 saranno condotte attività di monitoraggio con cadenza prevalentemente semestrale</a:t>
            </a:r>
            <a:r>
              <a:rPr lang="it-IT" sz="2400" b="1" dirty="0" smtClean="0"/>
              <a:t>.</a:t>
            </a:r>
            <a:r>
              <a:rPr lang="it-IT" sz="2400" dirty="0" smtClean="0"/>
              <a:t> Tra le principali si evidenziano i seguenti schemi allegati al PTPCT(in parte già menzionati nelle precedenti slide) attraverso i quali svolgere dette attività:</a:t>
            </a:r>
          </a:p>
          <a:p>
            <a:pPr lvl="0">
              <a:buFont typeface="Wingdings" panose="05000000000000000000" pitchFamily="2" charset="2"/>
              <a:buChar char="q"/>
            </a:pPr>
            <a:r>
              <a:rPr lang="it-IT" sz="2400" dirty="0"/>
              <a:t>Per il </a:t>
            </a:r>
            <a:r>
              <a:rPr lang="it-IT" sz="2400" dirty="0" smtClean="0"/>
              <a:t>Monitoraggio dell’attuazione delle misure di cui all’</a:t>
            </a:r>
            <a:r>
              <a:rPr lang="it-IT" sz="2400" b="1" dirty="0" smtClean="0">
                <a:solidFill>
                  <a:srgbClr val="0070C0"/>
                </a:solidFill>
              </a:rPr>
              <a:t>Allegato </a:t>
            </a:r>
            <a:r>
              <a:rPr lang="it-IT" sz="2400" b="1" dirty="0">
                <a:solidFill>
                  <a:srgbClr val="0070C0"/>
                </a:solidFill>
              </a:rPr>
              <a:t>B</a:t>
            </a:r>
            <a:r>
              <a:rPr lang="it-IT" sz="2400" dirty="0"/>
              <a:t>, ciascun Dipartimento/Servizio autonomo trasmette al </a:t>
            </a:r>
            <a:r>
              <a:rPr lang="it-IT" sz="2400" dirty="0" smtClean="0"/>
              <a:t>RPCT, su richiesta formale del medesimo, </a:t>
            </a:r>
            <a:r>
              <a:rPr lang="it-IT" sz="2400" dirty="0"/>
              <a:t>lo schema di cui all’</a:t>
            </a:r>
            <a:r>
              <a:rPr lang="it-IT" sz="2400" b="1" dirty="0">
                <a:solidFill>
                  <a:srgbClr val="00B050"/>
                </a:solidFill>
              </a:rPr>
              <a:t>Allegato D</a:t>
            </a:r>
            <a:r>
              <a:rPr lang="it-IT" sz="2400" dirty="0">
                <a:solidFill>
                  <a:srgbClr val="0070C0"/>
                </a:solidFill>
              </a:rPr>
              <a:t> </a:t>
            </a:r>
            <a:r>
              <a:rPr lang="it-IT" sz="2400" dirty="0"/>
              <a:t>entro le seguenti scadenze</a:t>
            </a:r>
            <a:r>
              <a:rPr lang="it-IT" sz="2400" dirty="0" smtClean="0"/>
              <a:t>:</a:t>
            </a:r>
            <a:endParaRPr lang="it-IT" sz="2400" dirty="0">
              <a:solidFill>
                <a:srgbClr val="0070C0"/>
              </a:solidFill>
            </a:endParaRPr>
          </a:p>
          <a:p>
            <a:pPr>
              <a:buFontTx/>
              <a:buChar char="-"/>
            </a:pPr>
            <a:r>
              <a:rPr lang="it-IT" sz="2400" dirty="0" smtClean="0"/>
              <a:t>entro </a:t>
            </a:r>
            <a:r>
              <a:rPr lang="it-IT" sz="2400" dirty="0"/>
              <a:t>il </a:t>
            </a:r>
            <a:r>
              <a:rPr lang="it-IT" sz="2400" b="1" dirty="0" smtClean="0">
                <a:solidFill>
                  <a:srgbClr val="FF0000"/>
                </a:solidFill>
              </a:rPr>
              <a:t>15 </a:t>
            </a:r>
            <a:r>
              <a:rPr lang="it-IT" sz="2400" b="1" dirty="0">
                <a:solidFill>
                  <a:srgbClr val="FF0000"/>
                </a:solidFill>
              </a:rPr>
              <a:t>luglio </a:t>
            </a:r>
            <a:r>
              <a:rPr lang="it-IT" sz="2400" dirty="0"/>
              <a:t>di ogni anno </a:t>
            </a:r>
            <a:r>
              <a:rPr lang="it-IT" sz="2400" dirty="0" smtClean="0"/>
              <a:t>per </a:t>
            </a:r>
            <a:r>
              <a:rPr lang="it-IT" sz="2400" dirty="0"/>
              <a:t>il </a:t>
            </a:r>
            <a:r>
              <a:rPr lang="it-IT" sz="2400" dirty="0" smtClean="0"/>
              <a:t>monitoraggio del </a:t>
            </a:r>
            <a:r>
              <a:rPr lang="it-IT" sz="2400" b="1" dirty="0" smtClean="0">
                <a:solidFill>
                  <a:srgbClr val="0070C0"/>
                </a:solidFill>
              </a:rPr>
              <a:t>1</a:t>
            </a:r>
            <a:r>
              <a:rPr lang="it-IT" sz="2400" b="1" dirty="0">
                <a:solidFill>
                  <a:srgbClr val="0070C0"/>
                </a:solidFill>
              </a:rPr>
              <a:t>° semestre </a:t>
            </a:r>
            <a:r>
              <a:rPr lang="it-IT" sz="2400" dirty="0"/>
              <a:t>dell’anno</a:t>
            </a:r>
            <a:r>
              <a:rPr lang="it-IT" sz="2400" b="1" dirty="0" smtClean="0">
                <a:solidFill>
                  <a:srgbClr val="0070C0"/>
                </a:solidFill>
              </a:rPr>
              <a:t> </a:t>
            </a:r>
            <a:r>
              <a:rPr lang="it-IT" sz="2400" dirty="0" smtClean="0"/>
              <a:t>di riferimento;</a:t>
            </a:r>
          </a:p>
          <a:p>
            <a:pPr>
              <a:buFontTx/>
              <a:buChar char="-"/>
            </a:pPr>
            <a:r>
              <a:rPr lang="it-IT" sz="2400" dirty="0" smtClean="0"/>
              <a:t>entro </a:t>
            </a:r>
            <a:r>
              <a:rPr lang="it-IT" sz="2400" dirty="0"/>
              <a:t>il </a:t>
            </a:r>
            <a:r>
              <a:rPr lang="it-IT" sz="2400" b="1" dirty="0" smtClean="0">
                <a:solidFill>
                  <a:srgbClr val="FF0000"/>
                </a:solidFill>
              </a:rPr>
              <a:t>15 gennaio </a:t>
            </a:r>
            <a:r>
              <a:rPr lang="it-IT" sz="2400" dirty="0" smtClean="0"/>
              <a:t>di ogni anno per il monitoraggio del  </a:t>
            </a:r>
            <a:r>
              <a:rPr lang="it-IT" sz="2400" b="1" dirty="0">
                <a:solidFill>
                  <a:srgbClr val="0070C0"/>
                </a:solidFill>
              </a:rPr>
              <a:t>2° </a:t>
            </a:r>
            <a:r>
              <a:rPr lang="it-IT" sz="2400" b="1" dirty="0" smtClean="0">
                <a:solidFill>
                  <a:srgbClr val="0070C0"/>
                </a:solidFill>
              </a:rPr>
              <a:t>semestre </a:t>
            </a:r>
            <a:r>
              <a:rPr lang="it-IT" sz="2400" dirty="0"/>
              <a:t>dell’anno </a:t>
            </a:r>
            <a:r>
              <a:rPr lang="it-IT" sz="2400" dirty="0" smtClean="0"/>
              <a:t>di riferimento.</a:t>
            </a:r>
            <a:endParaRPr lang="it-IT" sz="2400" dirty="0"/>
          </a:p>
          <a:p>
            <a:pPr marL="0" indent="0">
              <a:buNone/>
            </a:pPr>
            <a:endParaRPr lang="it-IT" sz="2400"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35</a:t>
            </a:fld>
            <a:endParaRPr lang="en-US" dirty="0"/>
          </a:p>
        </p:txBody>
      </p:sp>
    </p:spTree>
    <p:extLst>
      <p:ext uri="{BB962C8B-B14F-4D97-AF65-F5344CB8AC3E}">
        <p14:creationId xmlns:p14="http://schemas.microsoft.com/office/powerpoint/2010/main" val="164163189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2000"/>
                                        <p:tgtEl>
                                          <p:spTgt spid="3">
                                            <p:txEl>
                                              <p:pRg st="0" end="0"/>
                                            </p:txEl>
                                          </p:spTgt>
                                        </p:tgtEl>
                                      </p:cBhvr>
                                    </p:animEffect>
                                  </p:childTnLst>
                                </p:cTn>
                              </p:par>
                            </p:childTnLst>
                          </p:cTn>
                        </p:par>
                        <p:par>
                          <p:cTn id="8" fill="hold">
                            <p:stCondLst>
                              <p:cond delay="2000"/>
                            </p:stCondLst>
                            <p:childTnLst>
                              <p:par>
                                <p:cTn id="9" presetID="16" presetClass="entr" presetSubtype="2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Vertical)">
                                      <p:cBhvr>
                                        <p:cTn id="11" dur="2000"/>
                                        <p:tgtEl>
                                          <p:spTgt spid="3">
                                            <p:txEl>
                                              <p:pRg st="1" end="1"/>
                                            </p:txEl>
                                          </p:spTgt>
                                        </p:tgtEl>
                                      </p:cBhvr>
                                    </p:animEffect>
                                  </p:childTnLst>
                                </p:cTn>
                              </p:par>
                            </p:childTnLst>
                          </p:cTn>
                        </p:par>
                        <p:par>
                          <p:cTn id="12" fill="hold">
                            <p:stCondLst>
                              <p:cond delay="4000"/>
                            </p:stCondLst>
                            <p:childTnLst>
                              <p:par>
                                <p:cTn id="13" presetID="16" presetClass="entr" presetSubtype="2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2000"/>
                                        <p:tgtEl>
                                          <p:spTgt spid="3">
                                            <p:txEl>
                                              <p:pRg st="2" end="2"/>
                                            </p:txEl>
                                          </p:spTgt>
                                        </p:tgtEl>
                                      </p:cBhvr>
                                    </p:animEffect>
                                  </p:childTnLst>
                                </p:cTn>
                              </p:par>
                            </p:childTnLst>
                          </p:cTn>
                        </p:par>
                        <p:par>
                          <p:cTn id="16" fill="hold">
                            <p:stCondLst>
                              <p:cond delay="6000"/>
                            </p:stCondLst>
                            <p:childTnLst>
                              <p:par>
                                <p:cTn id="17" presetID="16" presetClass="entr" presetSubtype="21"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arn(inVertical)">
                                      <p:cBhvr>
                                        <p:cTn id="19"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422400" y="135467"/>
            <a:ext cx="10566400" cy="6536267"/>
          </a:xfrm>
        </p:spPr>
        <p:txBody>
          <a:bodyPr>
            <a:normAutofit fontScale="92500" lnSpcReduction="20000"/>
          </a:bodyPr>
          <a:lstStyle/>
          <a:p>
            <a:pPr lvl="0" algn="just">
              <a:buFont typeface="Wingdings" panose="05000000000000000000" pitchFamily="2" charset="2"/>
              <a:buChar char="q"/>
            </a:pPr>
            <a:r>
              <a:rPr lang="it-IT" sz="2000" dirty="0"/>
              <a:t>Per il monitoraggio dell’</a:t>
            </a:r>
            <a:r>
              <a:rPr lang="it-IT" sz="2000" b="1" dirty="0">
                <a:solidFill>
                  <a:srgbClr val="0070C0"/>
                </a:solidFill>
              </a:rPr>
              <a:t>Allegato C</a:t>
            </a:r>
            <a:r>
              <a:rPr lang="it-IT" sz="2000" dirty="0"/>
              <a:t> </a:t>
            </a:r>
            <a:r>
              <a:rPr lang="it-IT" sz="2000" dirty="0" smtClean="0"/>
              <a:t>(costituito dalla </a:t>
            </a:r>
            <a:r>
              <a:rPr lang="it-IT" sz="2000" dirty="0">
                <a:solidFill>
                  <a:srgbClr val="0070C0"/>
                </a:solidFill>
              </a:rPr>
              <a:t>Tabella C.1 </a:t>
            </a:r>
            <a:r>
              <a:rPr lang="it-IT" sz="2000" dirty="0" smtClean="0">
                <a:solidFill>
                  <a:schemeClr val="tx1"/>
                </a:solidFill>
              </a:rPr>
              <a:t>e dalla </a:t>
            </a:r>
            <a:r>
              <a:rPr lang="it-IT" sz="2000" dirty="0">
                <a:solidFill>
                  <a:srgbClr val="0070C0"/>
                </a:solidFill>
              </a:rPr>
              <a:t>Tabella C.2</a:t>
            </a:r>
            <a:r>
              <a:rPr lang="it-IT" sz="2000" dirty="0"/>
              <a:t>), ciascun Dipartimento/Servizio autonomo trasmette al RPCT lo schema di cui all’</a:t>
            </a:r>
            <a:r>
              <a:rPr lang="it-IT" sz="2000" b="1" dirty="0">
                <a:solidFill>
                  <a:srgbClr val="00B0F0"/>
                </a:solidFill>
              </a:rPr>
              <a:t>Allegato C3</a:t>
            </a:r>
            <a:r>
              <a:rPr lang="it-IT" sz="2000" dirty="0">
                <a:solidFill>
                  <a:srgbClr val="00B0F0"/>
                </a:solidFill>
              </a:rPr>
              <a:t> </a:t>
            </a:r>
            <a:r>
              <a:rPr lang="it-IT" sz="2000" dirty="0"/>
              <a:t>entro le seguenti scadenze</a:t>
            </a:r>
            <a:r>
              <a:rPr lang="it-IT" sz="2000" dirty="0" smtClean="0"/>
              <a:t>:</a:t>
            </a:r>
          </a:p>
          <a:p>
            <a:pPr marL="0" lvl="0" indent="0" algn="just">
              <a:buNone/>
            </a:pPr>
            <a:endParaRPr lang="it-IT" sz="2000" dirty="0"/>
          </a:p>
          <a:p>
            <a:pPr algn="just">
              <a:buFontTx/>
              <a:buChar char="-"/>
            </a:pPr>
            <a:r>
              <a:rPr lang="it-IT" sz="2000" dirty="0" smtClean="0"/>
              <a:t>entro </a:t>
            </a:r>
            <a:r>
              <a:rPr lang="it-IT" sz="2000" dirty="0"/>
              <a:t>il </a:t>
            </a:r>
            <a:r>
              <a:rPr lang="it-IT" sz="2000" b="1" dirty="0">
                <a:solidFill>
                  <a:srgbClr val="FF0000"/>
                </a:solidFill>
              </a:rPr>
              <a:t>15 luglio </a:t>
            </a:r>
            <a:r>
              <a:rPr lang="it-IT" sz="2000" dirty="0"/>
              <a:t>di ogni anno per il </a:t>
            </a:r>
            <a:r>
              <a:rPr lang="it-IT" sz="2000" b="1" dirty="0">
                <a:solidFill>
                  <a:srgbClr val="0070C0"/>
                </a:solidFill>
              </a:rPr>
              <a:t>1° semestre </a:t>
            </a:r>
            <a:r>
              <a:rPr lang="it-IT" sz="2000" dirty="0"/>
              <a:t>dell’anno</a:t>
            </a:r>
            <a:r>
              <a:rPr lang="it-IT" sz="2000" b="1" dirty="0">
                <a:solidFill>
                  <a:srgbClr val="0070C0"/>
                </a:solidFill>
              </a:rPr>
              <a:t> </a:t>
            </a:r>
            <a:r>
              <a:rPr lang="it-IT" sz="2000" dirty="0"/>
              <a:t>di riferimento;</a:t>
            </a:r>
          </a:p>
          <a:p>
            <a:pPr algn="just">
              <a:buFontTx/>
              <a:buChar char="-"/>
            </a:pPr>
            <a:r>
              <a:rPr lang="it-IT" sz="2000" dirty="0"/>
              <a:t>entro il </a:t>
            </a:r>
            <a:r>
              <a:rPr lang="it-IT" sz="2000" b="1" dirty="0">
                <a:solidFill>
                  <a:srgbClr val="FF0000"/>
                </a:solidFill>
              </a:rPr>
              <a:t>15 gennaio </a:t>
            </a:r>
            <a:r>
              <a:rPr lang="it-IT" sz="2000" dirty="0"/>
              <a:t>di ogni anno per il </a:t>
            </a:r>
            <a:r>
              <a:rPr lang="it-IT" sz="2000" b="1" dirty="0">
                <a:solidFill>
                  <a:srgbClr val="0070C0"/>
                </a:solidFill>
              </a:rPr>
              <a:t>2° semestre </a:t>
            </a:r>
            <a:r>
              <a:rPr lang="it-IT" sz="2000" dirty="0"/>
              <a:t>dell’anno di riferimento .</a:t>
            </a:r>
          </a:p>
          <a:p>
            <a:pPr marL="0" indent="0" algn="just">
              <a:buNone/>
            </a:pPr>
            <a:endParaRPr lang="it-IT" sz="2000" dirty="0" smtClean="0"/>
          </a:p>
          <a:p>
            <a:pPr marL="0" indent="0" algn="just">
              <a:buNone/>
            </a:pPr>
            <a:r>
              <a:rPr lang="it-IT" sz="2000" dirty="0" smtClean="0"/>
              <a:t>Le </a:t>
            </a:r>
            <a:r>
              <a:rPr lang="it-IT" sz="2000" dirty="0"/>
              <a:t>misure contenute nel Piano sono state formulate in modo da consentire anche il </a:t>
            </a:r>
            <a:r>
              <a:rPr lang="it-IT" sz="2000" b="1" dirty="0">
                <a:solidFill>
                  <a:srgbClr val="0070C0"/>
                </a:solidFill>
              </a:rPr>
              <a:t>monitoraggio </a:t>
            </a:r>
            <a:r>
              <a:rPr lang="it-IT" sz="2000" b="1" dirty="0" smtClean="0">
                <a:solidFill>
                  <a:srgbClr val="0070C0"/>
                </a:solidFill>
              </a:rPr>
              <a:t>sul rispetto </a:t>
            </a:r>
            <a:r>
              <a:rPr lang="it-IT" sz="2000" b="1" dirty="0">
                <a:solidFill>
                  <a:srgbClr val="0070C0"/>
                </a:solidFill>
              </a:rPr>
              <a:t>del Codice di comportamento dei dipendenti della Giunta </a:t>
            </a:r>
            <a:r>
              <a:rPr lang="it-IT" sz="2000" b="1" dirty="0" smtClean="0">
                <a:solidFill>
                  <a:srgbClr val="0070C0"/>
                </a:solidFill>
              </a:rPr>
              <a:t>regionale </a:t>
            </a:r>
            <a:r>
              <a:rPr lang="it-IT" sz="2000" dirty="0" smtClean="0">
                <a:solidFill>
                  <a:schemeClr val="tx1"/>
                </a:solidFill>
              </a:rPr>
              <a:t>(che costituisce appunto una misura specifica indicata nell’ALLEGATO C)</a:t>
            </a:r>
            <a:r>
              <a:rPr lang="it-IT" sz="2000" b="1" dirty="0" smtClean="0">
                <a:solidFill>
                  <a:srgbClr val="0070C0"/>
                </a:solidFill>
              </a:rPr>
              <a:t>.</a:t>
            </a:r>
          </a:p>
          <a:p>
            <a:pPr marL="0" indent="0" algn="just">
              <a:buNone/>
            </a:pPr>
            <a:endParaRPr lang="it-IT" dirty="0" smtClean="0"/>
          </a:p>
          <a:p>
            <a:pPr marL="0" indent="0" algn="just">
              <a:buNone/>
            </a:pPr>
            <a:r>
              <a:rPr lang="it-IT" dirty="0" smtClean="0"/>
              <a:t>Oltre alle suddette scadenze, nel medesimo </a:t>
            </a:r>
            <a:r>
              <a:rPr lang="it-IT" sz="2000" b="1" dirty="0">
                <a:solidFill>
                  <a:srgbClr val="0070C0"/>
                </a:solidFill>
              </a:rPr>
              <a:t>Allegato C</a:t>
            </a:r>
            <a:r>
              <a:rPr lang="it-IT" dirty="0" smtClean="0"/>
              <a:t> sono indicate </a:t>
            </a:r>
            <a:r>
              <a:rPr lang="it-IT" u="sng" dirty="0" smtClean="0"/>
              <a:t>altre scadenze riferite a misure di prevenzione della corruzione che </a:t>
            </a:r>
            <a:r>
              <a:rPr lang="it-IT" b="1" u="sng" dirty="0" smtClean="0"/>
              <a:t>solo il RPCT ed alcune strutture </a:t>
            </a:r>
            <a:r>
              <a:rPr lang="it-IT" u="sng" dirty="0" smtClean="0"/>
              <a:t>sono tenute a rispettare.</a:t>
            </a:r>
            <a:r>
              <a:rPr lang="it-IT" dirty="0" smtClean="0"/>
              <a:t> </a:t>
            </a:r>
          </a:p>
          <a:p>
            <a:pPr marL="0" indent="0" algn="just">
              <a:buNone/>
            </a:pPr>
            <a:r>
              <a:rPr lang="it-IT" dirty="0" smtClean="0"/>
              <a:t>A titolo esemplificativo: </a:t>
            </a:r>
          </a:p>
          <a:p>
            <a:pPr algn="just"/>
            <a:r>
              <a:rPr lang="it-IT" dirty="0"/>
              <a:t>e</a:t>
            </a:r>
            <a:r>
              <a:rPr lang="it-IT" dirty="0" smtClean="0"/>
              <a:t>ntro il </a:t>
            </a:r>
            <a:r>
              <a:rPr lang="it-IT" b="1" dirty="0" smtClean="0">
                <a:solidFill>
                  <a:srgbClr val="FF0000"/>
                </a:solidFill>
              </a:rPr>
              <a:t>10 </a:t>
            </a:r>
            <a:r>
              <a:rPr lang="it-IT" b="1" dirty="0">
                <a:solidFill>
                  <a:srgbClr val="FF0000"/>
                </a:solidFill>
              </a:rPr>
              <a:t>gennaio </a:t>
            </a:r>
            <a:r>
              <a:rPr lang="it-IT" dirty="0"/>
              <a:t>dell'anno successivo a quello di riferimento, per </a:t>
            </a:r>
            <a:r>
              <a:rPr lang="it-IT" dirty="0" smtClean="0"/>
              <a:t>la comunicazione al RPCT, da parte </a:t>
            </a:r>
            <a:r>
              <a:rPr lang="it-IT" dirty="0" smtClean="0">
                <a:solidFill>
                  <a:srgbClr val="C00000"/>
                </a:solidFill>
              </a:rPr>
              <a:t>dell’Ufficio procedimenti disciplinari (UPD), </a:t>
            </a:r>
            <a:r>
              <a:rPr lang="it-IT" dirty="0" smtClean="0"/>
              <a:t>in ordine all’individuazione delle criticità riscontrate nell’attuazione del Codice di comportamento dei dipendenti</a:t>
            </a:r>
            <a:r>
              <a:rPr lang="it-IT" dirty="0"/>
              <a:t> dei provvedimenti disciplinari e delle sentenze pronunciate nei confronti dei dipendenti della Giunta regionale</a:t>
            </a:r>
            <a:r>
              <a:rPr lang="it-IT" dirty="0" smtClean="0"/>
              <a:t> ;</a:t>
            </a:r>
          </a:p>
          <a:p>
            <a:pPr algn="just"/>
            <a:r>
              <a:rPr lang="it-IT" dirty="0" smtClean="0"/>
              <a:t>entro il </a:t>
            </a:r>
            <a:r>
              <a:rPr lang="it-IT" b="1" dirty="0" smtClean="0">
                <a:solidFill>
                  <a:srgbClr val="FF0000"/>
                </a:solidFill>
              </a:rPr>
              <a:t>31 gennaio </a:t>
            </a:r>
            <a:r>
              <a:rPr lang="it-IT" dirty="0" smtClean="0"/>
              <a:t>dell'anno successivo a quello di riferimento, per: 1)l’elaborazione del report sul rispetto dei tempi procedimentali, </a:t>
            </a:r>
            <a:r>
              <a:rPr lang="it-IT" u="sng" dirty="0" smtClean="0">
                <a:solidFill>
                  <a:srgbClr val="C00000"/>
                </a:solidFill>
              </a:rPr>
              <a:t>posto a carico del RPCT </a:t>
            </a:r>
            <a:r>
              <a:rPr lang="it-IT" dirty="0" smtClean="0"/>
              <a:t>che deve inserirlo nella relazione annuale (report elaborato con l’acquisizione delle apposite schede trasmesse dalle strutture regionali); 2) l’elaborazione del report di verifica dell’effettiva rotazione degli incarichi </a:t>
            </a:r>
            <a:r>
              <a:rPr lang="it-IT" dirty="0"/>
              <a:t>n</a:t>
            </a:r>
            <a:r>
              <a:rPr lang="it-IT" dirty="0" smtClean="0"/>
              <a:t>egli uffici preposti ad attività a maggior rischio corruttivo, d’intesa con il dirigente competente.</a:t>
            </a:r>
          </a:p>
          <a:p>
            <a:pPr algn="just"/>
            <a:endParaRPr lang="it-IT" sz="2000" b="1" dirty="0" smtClean="0">
              <a:solidFill>
                <a:srgbClr val="0070C0"/>
              </a:solidFill>
            </a:endParaRPr>
          </a:p>
          <a:p>
            <a:pPr marL="0" indent="0">
              <a:buNone/>
            </a:pPr>
            <a:endParaRPr lang="it-IT" sz="2400"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36</a:t>
            </a:fld>
            <a:endParaRPr lang="en-US" dirty="0"/>
          </a:p>
        </p:txBody>
      </p:sp>
    </p:spTree>
    <p:extLst>
      <p:ext uri="{BB962C8B-B14F-4D97-AF65-F5344CB8AC3E}">
        <p14:creationId xmlns:p14="http://schemas.microsoft.com/office/powerpoint/2010/main" val="142616503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2000"/>
                                        <p:tgtEl>
                                          <p:spTgt spid="3">
                                            <p:txEl>
                                              <p:pRg st="0" end="0"/>
                                            </p:txEl>
                                          </p:spTgt>
                                        </p:tgtEl>
                                      </p:cBhvr>
                                    </p:animEffect>
                                  </p:childTnLst>
                                </p:cTn>
                              </p:par>
                            </p:childTnLst>
                          </p:cTn>
                        </p:par>
                        <p:par>
                          <p:cTn id="8" fill="hold">
                            <p:stCondLst>
                              <p:cond delay="2000"/>
                            </p:stCondLst>
                            <p:childTnLst>
                              <p:par>
                                <p:cTn id="9" presetID="16" presetClass="entr" presetSubtype="21"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barn(inVertical)">
                                      <p:cBhvr>
                                        <p:cTn id="11" dur="2000"/>
                                        <p:tgtEl>
                                          <p:spTgt spid="3">
                                            <p:txEl>
                                              <p:pRg st="2" end="2"/>
                                            </p:txEl>
                                          </p:spTgt>
                                        </p:tgtEl>
                                      </p:cBhvr>
                                    </p:animEffect>
                                  </p:childTnLst>
                                </p:cTn>
                              </p:par>
                            </p:childTnLst>
                          </p:cTn>
                        </p:par>
                        <p:par>
                          <p:cTn id="12" fill="hold">
                            <p:stCondLst>
                              <p:cond delay="4000"/>
                            </p:stCondLst>
                            <p:childTnLst>
                              <p:par>
                                <p:cTn id="13" presetID="16" presetClass="entr" presetSubtype="21"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arn(inVertical)">
                                      <p:cBhvr>
                                        <p:cTn id="15" dur="2000"/>
                                        <p:tgtEl>
                                          <p:spTgt spid="3">
                                            <p:txEl>
                                              <p:pRg st="3" end="3"/>
                                            </p:txEl>
                                          </p:spTgt>
                                        </p:tgtEl>
                                      </p:cBhvr>
                                    </p:animEffect>
                                  </p:childTnLst>
                                </p:cTn>
                              </p:par>
                            </p:childTnLst>
                          </p:cTn>
                        </p:par>
                        <p:par>
                          <p:cTn id="16" fill="hold">
                            <p:stCondLst>
                              <p:cond delay="6000"/>
                            </p:stCondLst>
                            <p:childTnLst>
                              <p:par>
                                <p:cTn id="17" presetID="16" presetClass="entr" presetSubtype="21" fill="hold" grpId="0" nodeType="after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barn(inVertical)">
                                      <p:cBhvr>
                                        <p:cTn id="19" dur="2000"/>
                                        <p:tgtEl>
                                          <p:spTgt spid="3">
                                            <p:txEl>
                                              <p:pRg st="5" end="5"/>
                                            </p:txEl>
                                          </p:spTgt>
                                        </p:tgtEl>
                                      </p:cBhvr>
                                    </p:animEffect>
                                  </p:childTnLst>
                                </p:cTn>
                              </p:par>
                            </p:childTnLst>
                          </p:cTn>
                        </p:par>
                        <p:par>
                          <p:cTn id="20" fill="hold">
                            <p:stCondLst>
                              <p:cond delay="8000"/>
                            </p:stCondLst>
                            <p:childTnLst>
                              <p:par>
                                <p:cTn id="21" presetID="16" presetClass="entr" presetSubtype="21" fill="hold" grpId="0" nodeType="after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barn(inVertical)">
                                      <p:cBhvr>
                                        <p:cTn id="23" dur="2000"/>
                                        <p:tgtEl>
                                          <p:spTgt spid="3">
                                            <p:txEl>
                                              <p:pRg st="7" end="7"/>
                                            </p:txEl>
                                          </p:spTgt>
                                        </p:tgtEl>
                                      </p:cBhvr>
                                    </p:animEffect>
                                  </p:childTnLst>
                                </p:cTn>
                              </p:par>
                            </p:childTnLst>
                          </p:cTn>
                        </p:par>
                        <p:par>
                          <p:cTn id="24" fill="hold">
                            <p:stCondLst>
                              <p:cond delay="10000"/>
                            </p:stCondLst>
                            <p:childTnLst>
                              <p:par>
                                <p:cTn id="25" presetID="16" presetClass="entr" presetSubtype="21" fill="hold" grpId="0" nodeType="after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arn(inVertical)">
                                      <p:cBhvr>
                                        <p:cTn id="27" dur="2000"/>
                                        <p:tgtEl>
                                          <p:spTgt spid="3">
                                            <p:txEl>
                                              <p:pRg st="8" end="8"/>
                                            </p:txEl>
                                          </p:spTgt>
                                        </p:tgtEl>
                                      </p:cBhvr>
                                    </p:animEffect>
                                  </p:childTnLst>
                                </p:cTn>
                              </p:par>
                            </p:childTnLst>
                          </p:cTn>
                        </p:par>
                        <p:par>
                          <p:cTn id="28" fill="hold">
                            <p:stCondLst>
                              <p:cond delay="12000"/>
                            </p:stCondLst>
                            <p:childTnLst>
                              <p:par>
                                <p:cTn id="29" presetID="16" presetClass="entr" presetSubtype="21" fill="hold" grpId="0" nodeType="after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barn(inVertical)">
                                      <p:cBhvr>
                                        <p:cTn id="31" dur="2000"/>
                                        <p:tgtEl>
                                          <p:spTgt spid="3">
                                            <p:txEl>
                                              <p:pRg st="9" end="9"/>
                                            </p:txEl>
                                          </p:spTgt>
                                        </p:tgtEl>
                                      </p:cBhvr>
                                    </p:animEffect>
                                  </p:childTnLst>
                                </p:cTn>
                              </p:par>
                            </p:childTnLst>
                          </p:cTn>
                        </p:par>
                        <p:par>
                          <p:cTn id="32" fill="hold">
                            <p:stCondLst>
                              <p:cond delay="14000"/>
                            </p:stCondLst>
                            <p:childTnLst>
                              <p:par>
                                <p:cTn id="33" presetID="16" presetClass="entr" presetSubtype="21" fill="hold" grpId="0" nodeType="after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barn(inVertical)">
                                      <p:cBhvr>
                                        <p:cTn id="35"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82615" y="524933"/>
            <a:ext cx="9921997" cy="5386289"/>
          </a:xfrm>
        </p:spPr>
        <p:txBody>
          <a:bodyPr>
            <a:normAutofit/>
          </a:bodyPr>
          <a:lstStyle/>
          <a:p>
            <a:pPr algn="just"/>
            <a:r>
              <a:rPr lang="it-IT" dirty="0"/>
              <a:t>entro il </a:t>
            </a:r>
            <a:r>
              <a:rPr lang="it-IT" b="1" dirty="0">
                <a:solidFill>
                  <a:srgbClr val="FF0000"/>
                </a:solidFill>
              </a:rPr>
              <a:t>15 </a:t>
            </a:r>
            <a:r>
              <a:rPr lang="it-IT" b="1" dirty="0" smtClean="0">
                <a:solidFill>
                  <a:srgbClr val="FF0000"/>
                </a:solidFill>
              </a:rPr>
              <a:t>luglio 2018 </a:t>
            </a:r>
            <a:r>
              <a:rPr lang="it-IT" dirty="0" smtClean="0">
                <a:solidFill>
                  <a:schemeClr val="tx1"/>
                </a:solidFill>
              </a:rPr>
              <a:t>comunicazione al RPCT, ( da parte del </a:t>
            </a:r>
            <a:r>
              <a:rPr lang="it-IT" u="sng" dirty="0">
                <a:solidFill>
                  <a:srgbClr val="C00000"/>
                </a:solidFill>
              </a:rPr>
              <a:t>Dipartimento-Servizio competente in materia di risorse umane, attraverso il competente Servizio ed in raccordo con il RPCT della Giunta </a:t>
            </a:r>
            <a:r>
              <a:rPr lang="it-IT" u="sng" dirty="0" smtClean="0">
                <a:solidFill>
                  <a:srgbClr val="C00000"/>
                </a:solidFill>
              </a:rPr>
              <a:t>Regionale e per quanto possibile del Consiglio Regionale</a:t>
            </a:r>
            <a:r>
              <a:rPr lang="it-IT" dirty="0" smtClean="0"/>
              <a:t>),</a:t>
            </a:r>
            <a:r>
              <a:rPr lang="it-IT" dirty="0" smtClean="0">
                <a:solidFill>
                  <a:schemeClr val="tx1"/>
                </a:solidFill>
              </a:rPr>
              <a:t> dell’avvenuta </a:t>
            </a:r>
            <a:r>
              <a:rPr lang="it-IT" dirty="0" smtClean="0"/>
              <a:t>proposta </a:t>
            </a:r>
            <a:r>
              <a:rPr lang="it-IT" dirty="0"/>
              <a:t>alla </a:t>
            </a:r>
            <a:r>
              <a:rPr lang="it-IT" dirty="0" smtClean="0"/>
              <a:t>Giunta regionale</a:t>
            </a:r>
            <a:r>
              <a:rPr lang="it-IT" dirty="0"/>
              <a:t>, previa </a:t>
            </a:r>
            <a:r>
              <a:rPr lang="it-IT" dirty="0" smtClean="0"/>
              <a:t>informativa sindacale, delle modifiche e integrazioni alla DGR n. 42 del 2/2/2017 recante la fissazione </a:t>
            </a:r>
            <a:r>
              <a:rPr lang="it-IT" dirty="0"/>
              <a:t>di criteri </a:t>
            </a:r>
            <a:r>
              <a:rPr lang="it-IT" dirty="0" smtClean="0"/>
              <a:t>e le modalità per la rotazione dei dirigenti e dei titolari di posizione organizzativa, al fine di rendere il suddetto provvedimento maggiormente aderente alle indicazioni formulate dal PNA 2016, nonché alle disposizioni di cui all’art. 20della L.R. n. 77/1999 ed a quelle contenute nella L.R. n. 22/2014;</a:t>
            </a:r>
          </a:p>
          <a:p>
            <a:pPr marL="0" indent="0" algn="just">
              <a:buNone/>
            </a:pPr>
            <a:endParaRPr lang="it-IT" dirty="0" smtClean="0"/>
          </a:p>
          <a:p>
            <a:pPr marL="0" indent="0" algn="just">
              <a:spcBef>
                <a:spcPts val="0"/>
              </a:spcBef>
              <a:buNone/>
            </a:pPr>
            <a:endParaRPr lang="it-IT" dirty="0"/>
          </a:p>
          <a:p>
            <a:pPr marL="0" indent="0">
              <a:spcBef>
                <a:spcPts val="0"/>
              </a:spcBef>
              <a:buNone/>
            </a:pPr>
            <a:endParaRPr lang="it-IT" dirty="0" smtClean="0"/>
          </a:p>
          <a:p>
            <a:pPr algn="just"/>
            <a:endParaRPr lang="it-IT" dirty="0">
              <a:solidFill>
                <a:srgbClr val="FF0000"/>
              </a:solidFill>
            </a:endParaRP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37</a:t>
            </a:fld>
            <a:endParaRPr lang="en-US" dirty="0"/>
          </a:p>
        </p:txBody>
      </p:sp>
    </p:spTree>
    <p:extLst>
      <p:ext uri="{BB962C8B-B14F-4D97-AF65-F5344CB8AC3E}">
        <p14:creationId xmlns:p14="http://schemas.microsoft.com/office/powerpoint/2010/main" val="357241479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1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95000"/>
              </a:schemeClr>
            </a:gs>
            <a:gs pos="100000">
              <a:srgbClr val="C2E7EC"/>
            </a:gs>
            <a:gs pos="0">
              <a:schemeClr val="bg1">
                <a:lumMod val="97000"/>
              </a:schemeClr>
            </a:gs>
            <a:gs pos="100000">
              <a:schemeClr val="accent6">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311580" y="88777"/>
            <a:ext cx="10515236" cy="1136341"/>
          </a:xfrm>
        </p:spPr>
        <p:txBody>
          <a:bodyPr>
            <a:normAutofit fontScale="90000"/>
          </a:bodyPr>
          <a:lstStyle/>
          <a:p>
            <a:pPr algn="ctr"/>
            <a:r>
              <a:rPr lang="it-IT" sz="2800" b="1" i="1" dirty="0">
                <a:solidFill>
                  <a:srgbClr val="FF0000"/>
                </a:solidFill>
              </a:rPr>
              <a:t>Sezione </a:t>
            </a:r>
            <a:r>
              <a:rPr lang="it-IT" sz="2800" b="1" i="1" dirty="0" smtClean="0">
                <a:solidFill>
                  <a:srgbClr val="FF0000"/>
                </a:solidFill>
              </a:rPr>
              <a:t>II</a:t>
            </a:r>
            <a:r>
              <a:rPr lang="it-IT" sz="2800" dirty="0">
                <a:solidFill>
                  <a:srgbClr val="0070C0"/>
                </a:solidFill>
              </a:rPr>
              <a:t/>
            </a:r>
            <a:br>
              <a:rPr lang="it-IT" sz="2800" dirty="0">
                <a:solidFill>
                  <a:srgbClr val="0070C0"/>
                </a:solidFill>
              </a:rPr>
            </a:br>
            <a:r>
              <a:rPr lang="it-IT" sz="2400" b="1" dirty="0">
                <a:solidFill>
                  <a:srgbClr val="FF0000"/>
                </a:solidFill>
              </a:rPr>
              <a:t>8</a:t>
            </a:r>
            <a:r>
              <a:rPr lang="it-IT" sz="2400" b="1" dirty="0" smtClean="0">
                <a:solidFill>
                  <a:srgbClr val="FF0000"/>
                </a:solidFill>
              </a:rPr>
              <a:t>.</a:t>
            </a:r>
            <a:r>
              <a:rPr lang="it-IT" sz="2400" dirty="0" smtClean="0">
                <a:solidFill>
                  <a:srgbClr val="3333CC"/>
                </a:solidFill>
              </a:rPr>
              <a:t> </a:t>
            </a:r>
            <a:r>
              <a:rPr lang="it-IT" sz="2000" b="1" dirty="0" smtClean="0">
                <a:solidFill>
                  <a:srgbClr val="3333CC"/>
                </a:solidFill>
              </a:rPr>
              <a:t>PROGRAMMA </a:t>
            </a:r>
            <a:r>
              <a:rPr lang="it-IT" sz="2000" b="1" dirty="0">
                <a:solidFill>
                  <a:srgbClr val="3333CC"/>
                </a:solidFill>
              </a:rPr>
              <a:t>TRIENNALE PER LA </a:t>
            </a:r>
            <a:r>
              <a:rPr lang="it-IT" sz="2000" b="1" dirty="0" smtClean="0">
                <a:solidFill>
                  <a:srgbClr val="3333CC"/>
                </a:solidFill>
              </a:rPr>
              <a:t>TRASPARENZA </a:t>
            </a:r>
            <a:r>
              <a:rPr lang="it-IT" sz="2000" b="1" dirty="0">
                <a:solidFill>
                  <a:srgbClr val="3333CC"/>
                </a:solidFill>
              </a:rPr>
              <a:t>E L’INTEGRITA</a:t>
            </a:r>
            <a:r>
              <a:rPr lang="it-IT" sz="2000" b="1" dirty="0" smtClean="0">
                <a:solidFill>
                  <a:srgbClr val="3333CC"/>
                </a:solidFill>
              </a:rPr>
              <a:t>’</a:t>
            </a:r>
            <a:br>
              <a:rPr lang="it-IT" sz="2000" b="1" dirty="0" smtClean="0">
                <a:solidFill>
                  <a:srgbClr val="3333CC"/>
                </a:solidFill>
              </a:rPr>
            </a:br>
            <a:r>
              <a:rPr lang="it-IT" sz="2000" b="1" dirty="0" smtClean="0">
                <a:solidFill>
                  <a:srgbClr val="3333CC"/>
                </a:solidFill>
              </a:rPr>
              <a:t>(PTTI) 2018 </a:t>
            </a:r>
            <a:r>
              <a:rPr lang="it-IT" sz="2000" b="1" dirty="0">
                <a:solidFill>
                  <a:srgbClr val="3333CC"/>
                </a:solidFill>
              </a:rPr>
              <a:t>– </a:t>
            </a:r>
            <a:r>
              <a:rPr lang="it-IT" sz="2000" b="1" dirty="0" smtClean="0">
                <a:solidFill>
                  <a:srgbClr val="3333CC"/>
                </a:solidFill>
              </a:rPr>
              <a:t>2020</a:t>
            </a:r>
            <a:r>
              <a:rPr lang="it-IT" sz="2000" b="1" dirty="0">
                <a:solidFill>
                  <a:srgbClr val="3333CC"/>
                </a:solidFill>
              </a:rPr>
              <a:t/>
            </a:r>
            <a:br>
              <a:rPr lang="it-IT" sz="2000" b="1" dirty="0">
                <a:solidFill>
                  <a:srgbClr val="3333CC"/>
                </a:solidFill>
              </a:rPr>
            </a:br>
            <a:endParaRPr lang="it-IT" sz="1800" dirty="0">
              <a:solidFill>
                <a:srgbClr val="FF0000"/>
              </a:solidFill>
            </a:endParaRPr>
          </a:p>
        </p:txBody>
      </p:sp>
      <p:sp>
        <p:nvSpPr>
          <p:cNvPr id="3" name="Segnaposto contenuto 2"/>
          <p:cNvSpPr>
            <a:spLocks noGrp="1"/>
          </p:cNvSpPr>
          <p:nvPr>
            <p:ph idx="1"/>
          </p:nvPr>
        </p:nvSpPr>
        <p:spPr>
          <a:xfrm>
            <a:off x="948907" y="1225118"/>
            <a:ext cx="10361244" cy="5632881"/>
          </a:xfrm>
        </p:spPr>
        <p:txBody>
          <a:bodyPr>
            <a:normAutofit fontScale="85000" lnSpcReduction="20000"/>
          </a:bodyPr>
          <a:lstStyle/>
          <a:p>
            <a:pPr marL="342900" lvl="1" indent="-342900" algn="just"/>
            <a:r>
              <a:rPr lang="it-IT" sz="1800" b="1" dirty="0"/>
              <a:t>La trasparenza è una delle principali misure di prevenzione della corruzione individuate dalla Legge n. 190/2012</a:t>
            </a:r>
            <a:r>
              <a:rPr lang="it-IT" sz="1800" dirty="0"/>
              <a:t>.</a:t>
            </a:r>
          </a:p>
          <a:p>
            <a:pPr marL="342900" lvl="1" indent="-342900" algn="just"/>
            <a:r>
              <a:rPr lang="it-IT" sz="1800" b="1" dirty="0" smtClean="0">
                <a:solidFill>
                  <a:srgbClr val="0000FF"/>
                </a:solidFill>
              </a:rPr>
              <a:t>La trasparenza </a:t>
            </a:r>
            <a:r>
              <a:rPr lang="it-IT" sz="1800" dirty="0" smtClean="0">
                <a:solidFill>
                  <a:srgbClr val="0000FF"/>
                </a:solidFill>
              </a:rPr>
              <a:t>voluta dal legislatore </a:t>
            </a:r>
            <a:r>
              <a:rPr lang="it-IT" sz="1800" b="1" dirty="0" smtClean="0">
                <a:solidFill>
                  <a:srgbClr val="0000FF"/>
                </a:solidFill>
              </a:rPr>
              <a:t>assume una duplice valenza: </a:t>
            </a:r>
            <a:r>
              <a:rPr lang="it-IT" sz="1800" dirty="0" smtClean="0">
                <a:solidFill>
                  <a:srgbClr val="0000FF"/>
                </a:solidFill>
              </a:rPr>
              <a:t>all’obbligo di </a:t>
            </a:r>
            <a:r>
              <a:rPr lang="it-IT" sz="1800" b="1" dirty="0">
                <a:solidFill>
                  <a:srgbClr val="0000FF"/>
                </a:solidFill>
              </a:rPr>
              <a:t>pubblicazione </a:t>
            </a:r>
            <a:r>
              <a:rPr lang="it-IT" sz="1800" dirty="0" smtClean="0">
                <a:solidFill>
                  <a:srgbClr val="0000FF"/>
                </a:solidFill>
              </a:rPr>
              <a:t>di documenti e dati specificati dal decreto legislativo 33/2013 e da altre normative, si aggiunge il nuovo </a:t>
            </a:r>
            <a:r>
              <a:rPr lang="it-IT" sz="1800" dirty="0">
                <a:solidFill>
                  <a:srgbClr val="0000FF"/>
                </a:solidFill>
              </a:rPr>
              <a:t>istituto </a:t>
            </a:r>
            <a:r>
              <a:rPr lang="it-IT" sz="1800" b="1" dirty="0">
                <a:solidFill>
                  <a:srgbClr val="0000FF"/>
                </a:solidFill>
              </a:rPr>
              <a:t>dell’Accesso Civico generalizzato</a:t>
            </a:r>
            <a:r>
              <a:rPr lang="it-IT" sz="1800" dirty="0">
                <a:solidFill>
                  <a:srgbClr val="0000FF"/>
                </a:solidFill>
              </a:rPr>
              <a:t> introdotto dal D.Lgs. </a:t>
            </a:r>
            <a:r>
              <a:rPr lang="it-IT" sz="1800" dirty="0" smtClean="0">
                <a:solidFill>
                  <a:srgbClr val="0000FF"/>
                </a:solidFill>
              </a:rPr>
              <a:t>97/2016 che conferisce ad ogni cittadino il </a:t>
            </a:r>
            <a:r>
              <a:rPr lang="it-IT" sz="1800" u="sng" dirty="0" smtClean="0">
                <a:solidFill>
                  <a:srgbClr val="0000FF"/>
                </a:solidFill>
              </a:rPr>
              <a:t>diritto di accedere a tutti i documenti e dati in possesso di Pubbliche amministrazioni, </a:t>
            </a:r>
            <a:r>
              <a:rPr lang="it-IT" sz="1800" i="1" u="sng" dirty="0" smtClean="0">
                <a:solidFill>
                  <a:srgbClr val="0000FF"/>
                </a:solidFill>
              </a:rPr>
              <a:t>al solo fine di favorire forme diffuse di controllo sul perseguimento dei fini istituzionali e dell’utilizzo delle risorse pubbliche</a:t>
            </a:r>
            <a:r>
              <a:rPr lang="it-IT" sz="1800" u="sng" dirty="0" smtClean="0"/>
              <a:t>. </a:t>
            </a:r>
          </a:p>
          <a:p>
            <a:pPr marL="342900" lvl="1" indent="-342900" algn="just"/>
            <a:r>
              <a:rPr lang="it-IT" sz="1900" b="1" dirty="0" smtClean="0"/>
              <a:t>La sezione della Trasparenza del presente PTPCT 2018/2020 è costituita: </a:t>
            </a:r>
            <a:r>
              <a:rPr lang="it-IT" sz="1900" b="1" dirty="0" smtClean="0">
                <a:solidFill>
                  <a:srgbClr val="FF0000"/>
                </a:solidFill>
              </a:rPr>
              <a:t>dall’Allegato 1bis-Trasparenza, dall’Allegato 1ter_Trasparenza</a:t>
            </a:r>
            <a:r>
              <a:rPr lang="it-IT" sz="1900" b="1" dirty="0" smtClean="0"/>
              <a:t> e </a:t>
            </a:r>
            <a:r>
              <a:rPr lang="it-IT" sz="1900" b="1" dirty="0" smtClean="0">
                <a:solidFill>
                  <a:srgbClr val="FF0000"/>
                </a:solidFill>
              </a:rPr>
              <a:t>dall’Allegato E. </a:t>
            </a:r>
          </a:p>
          <a:p>
            <a:pPr marL="342900" lvl="1" indent="-342900" algn="just"/>
            <a:r>
              <a:rPr lang="it-IT" sz="1900" b="1" dirty="0" smtClean="0">
                <a:solidFill>
                  <a:srgbClr val="FF0000"/>
                </a:solidFill>
              </a:rPr>
              <a:t>L’Allegato </a:t>
            </a:r>
            <a:r>
              <a:rPr lang="it-IT" sz="1900" b="1" dirty="0">
                <a:solidFill>
                  <a:srgbClr val="FF0000"/>
                </a:solidFill>
              </a:rPr>
              <a:t>1bis-Trasparenza</a:t>
            </a:r>
            <a:r>
              <a:rPr lang="it-IT" sz="1900" b="1" dirty="0" smtClean="0"/>
              <a:t>  </a:t>
            </a:r>
            <a:r>
              <a:rPr lang="it-IT" sz="1900" dirty="0"/>
              <a:t>costituisce schema tecnico e scadenzario degli obblighi di trasparenza. In esso sono indicate l’elenco delle Sezioni contenute nella sezione “Amministrazione trasparente” dell’amministrazione regionale con i relativi obblighi di pubblicazione. Per ogni obbligo sono individuati i soggetti responsabili nonché i termini e le modalità della pubblicazione di atti e documenti</a:t>
            </a:r>
            <a:r>
              <a:rPr lang="it-IT" sz="1900" b="1" dirty="0" smtClean="0"/>
              <a:t>.</a:t>
            </a:r>
          </a:p>
          <a:p>
            <a:r>
              <a:rPr lang="it-IT" sz="1900" b="1" dirty="0" smtClean="0">
                <a:solidFill>
                  <a:srgbClr val="FF0000"/>
                </a:solidFill>
              </a:rPr>
              <a:t>L</a:t>
            </a:r>
            <a:r>
              <a:rPr lang="it-IT" sz="1900" dirty="0" smtClean="0">
                <a:solidFill>
                  <a:srgbClr val="FF0000"/>
                </a:solidFill>
              </a:rPr>
              <a:t>’</a:t>
            </a:r>
            <a:r>
              <a:rPr lang="it-IT" sz="1900" b="1" dirty="0" smtClean="0">
                <a:solidFill>
                  <a:srgbClr val="FF0000"/>
                </a:solidFill>
              </a:rPr>
              <a:t>Allegato </a:t>
            </a:r>
            <a:r>
              <a:rPr lang="it-IT" sz="1900" b="1" dirty="0">
                <a:solidFill>
                  <a:srgbClr val="FF0000"/>
                </a:solidFill>
              </a:rPr>
              <a:t>1-ter_Trasparenza </a:t>
            </a:r>
            <a:r>
              <a:rPr lang="it-IT" sz="1900" dirty="0" smtClean="0"/>
              <a:t>costituisce </a:t>
            </a:r>
            <a:r>
              <a:rPr lang="it-IT" sz="1900" dirty="0"/>
              <a:t>il format attraverso il quale le strutture regionali comunicano al RPCT, con cadenza prevalentemente semestrale, l’avvenuto adempimento degli obblighi di pubblicazione indicati nell’</a:t>
            </a:r>
            <a:r>
              <a:rPr lang="it-IT" sz="1900" b="1" dirty="0"/>
              <a:t>Allegato 1-bis_Trasparenza</a:t>
            </a:r>
            <a:r>
              <a:rPr lang="it-IT" sz="1900" dirty="0"/>
              <a:t>, nonché lo strumento utile al RPCT per la verifica dell’attuazione del Piano stesso</a:t>
            </a:r>
            <a:r>
              <a:rPr lang="it-IT" sz="1900" dirty="0" smtClean="0"/>
              <a:t>.</a:t>
            </a:r>
          </a:p>
          <a:p>
            <a:pPr marL="342900" lvl="1" indent="-342900"/>
            <a:r>
              <a:rPr lang="it-IT" sz="1900" b="1" dirty="0" smtClean="0">
                <a:solidFill>
                  <a:srgbClr val="FF0000"/>
                </a:solidFill>
              </a:rPr>
              <a:t>L’Allegato </a:t>
            </a:r>
            <a:r>
              <a:rPr lang="it-IT" sz="1900" b="1" dirty="0">
                <a:solidFill>
                  <a:srgbClr val="FF0000"/>
                </a:solidFill>
              </a:rPr>
              <a:t>E. </a:t>
            </a:r>
            <a:r>
              <a:rPr lang="it-IT" sz="1900" dirty="0" smtClean="0">
                <a:solidFill>
                  <a:schemeClr val="tx1"/>
                </a:solidFill>
              </a:rPr>
              <a:t>costituisce il</a:t>
            </a:r>
            <a:r>
              <a:rPr lang="it-IT" sz="1900" dirty="0"/>
              <a:t> </a:t>
            </a:r>
            <a:r>
              <a:rPr lang="it-IT" sz="1900" dirty="0" smtClean="0"/>
              <a:t>format </a:t>
            </a:r>
            <a:r>
              <a:rPr lang="it-IT" sz="1900" dirty="0"/>
              <a:t>attraverso il quale le strutture regionali comunicano al RPCT, con cadenza </a:t>
            </a:r>
            <a:r>
              <a:rPr lang="it-IT" sz="1900" dirty="0" smtClean="0"/>
              <a:t>semestrale,</a:t>
            </a:r>
            <a:r>
              <a:rPr lang="it-IT" sz="1900" dirty="0" smtClean="0">
                <a:solidFill>
                  <a:schemeClr val="tx1"/>
                </a:solidFill>
              </a:rPr>
              <a:t> </a:t>
            </a:r>
            <a:r>
              <a:rPr lang="it-IT" sz="1900" b="1" dirty="0" smtClean="0"/>
              <a:t>i dati sulle istanze </a:t>
            </a:r>
            <a:r>
              <a:rPr lang="it-IT" sz="1900" b="1" dirty="0"/>
              <a:t>di accesso civico </a:t>
            </a:r>
            <a:r>
              <a:rPr lang="it-IT" sz="1900" dirty="0" smtClean="0"/>
              <a:t>ricevute nel semestre di riferimento.  Il Format è costituito da due fogli, uno riferito all’Accesso civico generalizzato e uno riferito all’Accesso civico semplice. Sulla base delle informazioni ricevute, il RPCT provvede a</a:t>
            </a:r>
            <a:r>
              <a:rPr lang="it-IT" sz="1900" b="1" dirty="0" smtClean="0"/>
              <a:t>ll’aggiornamento </a:t>
            </a:r>
            <a:r>
              <a:rPr lang="it-IT" sz="1900" b="1" dirty="0"/>
              <a:t>del Registro degli Accessi,</a:t>
            </a:r>
            <a:r>
              <a:rPr lang="it-IT" sz="1900" dirty="0"/>
              <a:t> </a:t>
            </a:r>
            <a:r>
              <a:rPr lang="it-IT" sz="1900" dirty="0" smtClean="0"/>
              <a:t> e alla relativa pubblicazione in Amministrazione Trasparente.</a:t>
            </a:r>
            <a:endParaRPr lang="it-IT" sz="1900" b="1" dirty="0" smtClean="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38</a:t>
            </a:fld>
            <a:endParaRPr lang="en-US" dirty="0"/>
          </a:p>
        </p:txBody>
      </p:sp>
    </p:spTree>
    <p:extLst>
      <p:ext uri="{BB962C8B-B14F-4D97-AF65-F5344CB8AC3E}">
        <p14:creationId xmlns:p14="http://schemas.microsoft.com/office/powerpoint/2010/main" val="75768760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heel(1)">
                                      <p:cBhvr>
                                        <p:cTn id="11" dur="2000"/>
                                        <p:tgtEl>
                                          <p:spTgt spid="3">
                                            <p:txEl>
                                              <p:pRg st="1" end="1"/>
                                            </p:txEl>
                                          </p:spTgt>
                                        </p:tgtEl>
                                      </p:cBhvr>
                                    </p:animEffect>
                                  </p:childTnLst>
                                </p:cTn>
                              </p:par>
                            </p:childTnLst>
                          </p:cTn>
                        </p:par>
                        <p:par>
                          <p:cTn id="12" fill="hold">
                            <p:stCondLst>
                              <p:cond delay="4000"/>
                            </p:stCondLst>
                            <p:childTnLst>
                              <p:par>
                                <p:cTn id="13" presetID="21" presetClass="entr" presetSubtype="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heel(1)">
                                      <p:cBhvr>
                                        <p:cTn id="15" dur="2000"/>
                                        <p:tgtEl>
                                          <p:spTgt spid="3">
                                            <p:txEl>
                                              <p:pRg st="2" end="2"/>
                                            </p:txEl>
                                          </p:spTgt>
                                        </p:tgtEl>
                                      </p:cBhvr>
                                    </p:animEffect>
                                  </p:childTnLst>
                                </p:cTn>
                              </p:par>
                            </p:childTnLst>
                          </p:cTn>
                        </p:par>
                        <p:par>
                          <p:cTn id="16" fill="hold">
                            <p:stCondLst>
                              <p:cond delay="6000"/>
                            </p:stCondLst>
                            <p:childTnLst>
                              <p:par>
                                <p:cTn id="17" presetID="21" presetClass="entr" presetSubtype="1"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heel(1)">
                                      <p:cBhvr>
                                        <p:cTn id="19" dur="2000"/>
                                        <p:tgtEl>
                                          <p:spTgt spid="3">
                                            <p:txEl>
                                              <p:pRg st="3" end="3"/>
                                            </p:txEl>
                                          </p:spTgt>
                                        </p:tgtEl>
                                      </p:cBhvr>
                                    </p:animEffect>
                                  </p:childTnLst>
                                </p:cTn>
                              </p:par>
                            </p:childTnLst>
                          </p:cTn>
                        </p:par>
                        <p:par>
                          <p:cTn id="20" fill="hold">
                            <p:stCondLst>
                              <p:cond delay="8000"/>
                            </p:stCondLst>
                            <p:childTnLst>
                              <p:par>
                                <p:cTn id="21" presetID="21" presetClass="entr" presetSubtype="1"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heel(1)">
                                      <p:cBhvr>
                                        <p:cTn id="23" dur="2000"/>
                                        <p:tgtEl>
                                          <p:spTgt spid="3">
                                            <p:txEl>
                                              <p:pRg st="4" end="4"/>
                                            </p:txEl>
                                          </p:spTgt>
                                        </p:tgtEl>
                                      </p:cBhvr>
                                    </p:animEffect>
                                  </p:childTnLst>
                                </p:cTn>
                              </p:par>
                            </p:childTnLst>
                          </p:cTn>
                        </p:par>
                        <p:par>
                          <p:cTn id="24" fill="hold">
                            <p:stCondLst>
                              <p:cond delay="10000"/>
                            </p:stCondLst>
                            <p:childTnLst>
                              <p:par>
                                <p:cTn id="25" presetID="21" presetClass="entr" presetSubtype="1"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heel(1)">
                                      <p:cBhvr>
                                        <p:cTn id="2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90000">
              <a:srgbClr val="C2E7EC"/>
            </a:gs>
            <a:gs pos="100000">
              <a:schemeClr val="bg1"/>
            </a:gs>
            <a:gs pos="96000">
              <a:srgbClr val="A7DCE7"/>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604513" y="88778"/>
            <a:ext cx="9874314" cy="699004"/>
          </a:xfrm>
        </p:spPr>
        <p:txBody>
          <a:bodyPr>
            <a:normAutofit fontScale="90000"/>
          </a:bodyPr>
          <a:lstStyle/>
          <a:p>
            <a:pPr algn="ctr"/>
            <a:r>
              <a:rPr lang="it-IT" sz="2800" b="1" dirty="0">
                <a:solidFill>
                  <a:srgbClr val="FF0000"/>
                </a:solidFill>
              </a:rPr>
              <a:t>9</a:t>
            </a:r>
            <a:r>
              <a:rPr lang="it-IT" sz="2800" b="1" dirty="0" smtClean="0">
                <a:solidFill>
                  <a:srgbClr val="FF0000"/>
                </a:solidFill>
              </a:rPr>
              <a:t>. </a:t>
            </a:r>
            <a:r>
              <a:rPr lang="it-IT" sz="2400" b="1" dirty="0" smtClean="0">
                <a:solidFill>
                  <a:srgbClr val="0000FF"/>
                </a:solidFill>
              </a:rPr>
              <a:t>PTPCT 2018/2020 (DGR 86 del 20/02/2018)  Allegato 1-bis trasparenza</a:t>
            </a:r>
            <a:endParaRPr lang="it-IT" sz="2400" b="1" dirty="0">
              <a:solidFill>
                <a:srgbClr val="0000FF"/>
              </a:solidFill>
            </a:endParaRPr>
          </a:p>
        </p:txBody>
      </p:sp>
      <p:sp>
        <p:nvSpPr>
          <p:cNvPr id="3" name="Segnaposto contenuto 2"/>
          <p:cNvSpPr>
            <a:spLocks noGrp="1"/>
          </p:cNvSpPr>
          <p:nvPr>
            <p:ph idx="1"/>
          </p:nvPr>
        </p:nvSpPr>
        <p:spPr>
          <a:xfrm>
            <a:off x="1391449" y="1003177"/>
            <a:ext cx="9954213" cy="5854823"/>
          </a:xfrm>
        </p:spPr>
        <p:txBody>
          <a:bodyPr>
            <a:normAutofit fontScale="92500" lnSpcReduction="20000"/>
          </a:bodyPr>
          <a:lstStyle/>
          <a:p>
            <a:pPr algn="just"/>
            <a:r>
              <a:rPr lang="it-IT" sz="2000" dirty="0" smtClean="0"/>
              <a:t>Già con </a:t>
            </a:r>
            <a:r>
              <a:rPr lang="it-IT" sz="2000" dirty="0"/>
              <a:t>l’aggiornamento al Programma Triennale per la Trasparenza e l’Integrità per il triennio </a:t>
            </a:r>
            <a:r>
              <a:rPr lang="it-IT" sz="2000" dirty="0" smtClean="0"/>
              <a:t>2017–2019 (DGR 115/2017), </a:t>
            </a:r>
            <a:r>
              <a:rPr lang="it-IT" sz="2000" dirty="0"/>
              <a:t>sono state recepite tutte le modifiche apportate agli obblighi di pubblicazione dai </a:t>
            </a:r>
            <a:r>
              <a:rPr lang="it-IT" sz="2000" dirty="0" smtClean="0"/>
              <a:t>Decreti </a:t>
            </a:r>
            <a:r>
              <a:rPr lang="it-IT" sz="2000" dirty="0"/>
              <a:t>legislativi 97/2016 e 50/2016 e dalla delibera ANAC n. 1310 del 28 dicembre 2016 recante </a:t>
            </a:r>
            <a:r>
              <a:rPr lang="it-IT" sz="2000" i="1" dirty="0"/>
              <a:t>«Prime linee guida recanti indicazioni sull’attuazione degli obblighi di pubblicità, trasparenza e diffusione di informazioni contenute nel d.lgs.33/2013 come modificato dal d.lgs. 97/2016</a:t>
            </a:r>
            <a:r>
              <a:rPr lang="it-IT" sz="2000" i="1" dirty="0" smtClean="0"/>
              <a:t>»</a:t>
            </a:r>
            <a:r>
              <a:rPr lang="it-IT" sz="2000" dirty="0" smtClean="0"/>
              <a:t>. </a:t>
            </a:r>
            <a:endParaRPr lang="it-IT" sz="2000" dirty="0"/>
          </a:p>
          <a:p>
            <a:pPr algn="just"/>
            <a:r>
              <a:rPr lang="it-IT" sz="2000" b="1" dirty="0"/>
              <a:t>Nel presente aggiornamento, pertanto, </a:t>
            </a:r>
            <a:r>
              <a:rPr lang="it-IT" sz="2000" b="1" dirty="0" smtClean="0"/>
              <a:t>non si evidenziano nuovi obblighi di pubblicazione nell’Allegato </a:t>
            </a:r>
            <a:r>
              <a:rPr lang="it-IT" sz="2000" b="1" dirty="0"/>
              <a:t>1-bis Trasparenza, </a:t>
            </a:r>
            <a:r>
              <a:rPr lang="it-IT" sz="2000" b="1" dirty="0" smtClean="0"/>
              <a:t>che è </a:t>
            </a:r>
            <a:r>
              <a:rPr lang="it-IT" sz="2000" b="1" dirty="0"/>
              <a:t>stato predisposto sulla base </a:t>
            </a:r>
            <a:r>
              <a:rPr lang="it-IT" sz="2000" b="1" dirty="0" smtClean="0"/>
              <a:t>dell’Allegato </a:t>
            </a:r>
            <a:r>
              <a:rPr lang="it-IT" sz="2000" b="1" dirty="0"/>
              <a:t>1 fornito dall’ANAC con la citata Delibera n. 1310/2016. </a:t>
            </a:r>
            <a:endParaRPr lang="it-IT" sz="2000" b="1" dirty="0" smtClean="0"/>
          </a:p>
          <a:p>
            <a:pPr algn="just" fontAlgn="base"/>
            <a:r>
              <a:rPr lang="it-IT" altLang="it-IT" sz="2000" b="1" dirty="0" smtClean="0">
                <a:solidFill>
                  <a:srgbClr val="0000FF"/>
                </a:solidFill>
              </a:rPr>
              <a:t>Si richiama tuttavia l’attenzione sulla  q</a:t>
            </a:r>
            <a:r>
              <a:rPr lang="it-IT" sz="2000" b="1" dirty="0" smtClean="0">
                <a:solidFill>
                  <a:srgbClr val="0000FF"/>
                </a:solidFill>
              </a:rPr>
              <a:t>ualità </a:t>
            </a:r>
            <a:r>
              <a:rPr lang="it-IT" sz="2000" b="1" dirty="0">
                <a:solidFill>
                  <a:srgbClr val="0000FF"/>
                </a:solidFill>
              </a:rPr>
              <a:t>delle </a:t>
            </a:r>
            <a:r>
              <a:rPr lang="it-IT" sz="2000" b="1" dirty="0" smtClean="0">
                <a:solidFill>
                  <a:srgbClr val="0000FF"/>
                </a:solidFill>
              </a:rPr>
              <a:t>informazioni pubblicate. </a:t>
            </a:r>
            <a:r>
              <a:rPr lang="it-IT" sz="2000" b="1" dirty="0" smtClean="0"/>
              <a:t>Gli articoli 6 e 7 del D.Lgs. 33/2013, </a:t>
            </a:r>
            <a:r>
              <a:rPr lang="it-IT" sz="2000" dirty="0" smtClean="0"/>
              <a:t>infatti, impongono alle </a:t>
            </a:r>
            <a:r>
              <a:rPr lang="it-IT" sz="2000" dirty="0"/>
              <a:t>pubbliche amministrazioni </a:t>
            </a:r>
            <a:r>
              <a:rPr lang="it-IT" sz="2000" dirty="0" smtClean="0"/>
              <a:t>di provvedere alla </a:t>
            </a:r>
            <a:r>
              <a:rPr lang="it-IT" sz="2000" dirty="0"/>
              <a:t>qualità delle informazioni riportate nei siti istituzionali nel rispetto degli obblighi di pubblicazione previsti dalla legge, </a:t>
            </a:r>
            <a:r>
              <a:rPr lang="it-IT" sz="2000" b="1" dirty="0">
                <a:solidFill>
                  <a:srgbClr val="FF0000"/>
                </a:solidFill>
              </a:rPr>
              <a:t>assicurandone l'integrità, il costante aggiornamento, la completezza, la tempestività, la semplicità di consultazione, la comprensibilità, l'omogeneità, la facile accessibilità, nonché la conformità ai documenti originali in possesso dell'amministrazione</a:t>
            </a:r>
            <a:r>
              <a:rPr lang="it-IT" sz="2000" dirty="0"/>
              <a:t>, l'indicazione della loro provenienza e la riutilizzabilità secondo quanto previsto dall'</a:t>
            </a:r>
            <a:r>
              <a:rPr lang="it-IT" sz="2000" i="1" dirty="0">
                <a:hlinkClick r:id="rId3"/>
              </a:rPr>
              <a:t>articolo </a:t>
            </a:r>
            <a:r>
              <a:rPr lang="it-IT" sz="2000" i="1" dirty="0" smtClean="0">
                <a:hlinkClick r:id="rId3"/>
              </a:rPr>
              <a:t>7</a:t>
            </a:r>
            <a:r>
              <a:rPr lang="it-IT" sz="2000" i="1" dirty="0" smtClean="0"/>
              <a:t> del medesimo decreto.</a:t>
            </a:r>
          </a:p>
          <a:p>
            <a:pPr marL="342900" lvl="1" indent="-342900" algn="just" fontAlgn="base"/>
            <a:r>
              <a:rPr lang="it-IT" sz="2100" i="1" dirty="0"/>
              <a:t>Il Servizio Informatica, provvede con continuità </a:t>
            </a:r>
            <a:r>
              <a:rPr lang="it-IT" sz="2100" i="1" dirty="0" smtClean="0"/>
              <a:t>all’adeguamento, </a:t>
            </a:r>
            <a:r>
              <a:rPr lang="it-IT" sz="2100" i="1" dirty="0"/>
              <a:t>della Sezione Amministrazione trasparente, tutt’ora in corso di perfezionamento, anche al fine di semplificare gli adempimenti.	</a:t>
            </a:r>
            <a:r>
              <a:rPr lang="it-IT" dirty="0" smtClean="0"/>
              <a:t>		</a:t>
            </a: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39</a:t>
            </a:fld>
            <a:endParaRPr lang="en-US" dirty="0"/>
          </a:p>
        </p:txBody>
      </p:sp>
    </p:spTree>
    <p:extLst>
      <p:ext uri="{BB962C8B-B14F-4D97-AF65-F5344CB8AC3E}">
        <p14:creationId xmlns:p14="http://schemas.microsoft.com/office/powerpoint/2010/main" val="129819264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heel(1)">
                                      <p:cBhvr>
                                        <p:cTn id="11" dur="2000"/>
                                        <p:tgtEl>
                                          <p:spTgt spid="3">
                                            <p:txEl>
                                              <p:pRg st="1" end="1"/>
                                            </p:txEl>
                                          </p:spTgt>
                                        </p:tgtEl>
                                      </p:cBhvr>
                                    </p:animEffect>
                                  </p:childTnLst>
                                </p:cTn>
                              </p:par>
                            </p:childTnLst>
                          </p:cTn>
                        </p:par>
                        <p:par>
                          <p:cTn id="12" fill="hold">
                            <p:stCondLst>
                              <p:cond delay="4000"/>
                            </p:stCondLst>
                            <p:childTnLst>
                              <p:par>
                                <p:cTn id="13" presetID="21" presetClass="entr" presetSubtype="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heel(1)">
                                      <p:cBhvr>
                                        <p:cTn id="15" dur="2000"/>
                                        <p:tgtEl>
                                          <p:spTgt spid="3">
                                            <p:txEl>
                                              <p:pRg st="2" end="2"/>
                                            </p:txEl>
                                          </p:spTgt>
                                        </p:tgtEl>
                                      </p:cBhvr>
                                    </p:animEffect>
                                  </p:childTnLst>
                                </p:cTn>
                              </p:par>
                            </p:childTnLst>
                          </p:cTn>
                        </p:par>
                        <p:par>
                          <p:cTn id="16" fill="hold">
                            <p:stCondLst>
                              <p:cond delay="6000"/>
                            </p:stCondLst>
                            <p:childTnLst>
                              <p:par>
                                <p:cTn id="17" presetID="21" presetClass="entr" presetSubtype="1"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heel(1)">
                                      <p:cBhvr>
                                        <p:cTn id="19"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13140" y="84668"/>
            <a:ext cx="9887507" cy="6773332"/>
          </a:xfrm>
        </p:spPr>
        <p:txBody>
          <a:bodyPr>
            <a:normAutofit fontScale="25000" lnSpcReduction="20000"/>
          </a:bodyPr>
          <a:lstStyle/>
          <a:p>
            <a:pPr algn="just">
              <a:buFontTx/>
              <a:buChar char="-"/>
            </a:pPr>
            <a:endParaRPr lang="it-IT" sz="4500" b="1" u="sng" dirty="0" smtClean="0">
              <a:solidFill>
                <a:srgbClr val="FF0000"/>
              </a:solidFill>
            </a:endParaRPr>
          </a:p>
          <a:p>
            <a:pPr algn="just">
              <a:buFontTx/>
              <a:buChar char="-"/>
            </a:pPr>
            <a:r>
              <a:rPr lang="it-IT" sz="7200" b="1" u="sng" dirty="0" smtClean="0">
                <a:solidFill>
                  <a:srgbClr val="FF0000"/>
                </a:solidFill>
              </a:rPr>
              <a:t>Determinazione </a:t>
            </a:r>
            <a:r>
              <a:rPr lang="it-IT" sz="7200" b="1" u="sng" dirty="0">
                <a:solidFill>
                  <a:srgbClr val="FF0000"/>
                </a:solidFill>
              </a:rPr>
              <a:t>ANAC n. 8 del 17 giugno 2015 </a:t>
            </a:r>
            <a:r>
              <a:rPr lang="it-IT" sz="7200" dirty="0"/>
              <a:t>“</a:t>
            </a:r>
            <a:r>
              <a:rPr lang="it-IT" sz="7200" dirty="0">
                <a:solidFill>
                  <a:srgbClr val="0070C0"/>
                </a:solidFill>
              </a:rPr>
              <a:t>Linee guida per l’attuazione della normativa in materia di prevenzione della corruzione e trasparenza da parte delle società e degli enti di diritto privato controllati e partecipati dalle pubbliche amministrazioni e degli enti pubblici economici</a:t>
            </a:r>
            <a:r>
              <a:rPr lang="it-IT" sz="7200" dirty="0" smtClean="0">
                <a:solidFill>
                  <a:srgbClr val="0070C0"/>
                </a:solidFill>
              </a:rPr>
              <a:t>”</a:t>
            </a:r>
            <a:r>
              <a:rPr lang="it-IT" sz="7200" dirty="0" smtClean="0"/>
              <a:t>.</a:t>
            </a:r>
          </a:p>
          <a:p>
            <a:pPr algn="just">
              <a:buFontTx/>
              <a:buChar char="-"/>
            </a:pPr>
            <a:endParaRPr lang="it-IT" sz="6400" dirty="0" smtClean="0"/>
          </a:p>
          <a:p>
            <a:pPr algn="just">
              <a:buFontTx/>
              <a:buChar char="-"/>
            </a:pPr>
            <a:r>
              <a:rPr lang="it-IT" sz="7200" b="1" u="sng" dirty="0" smtClean="0">
                <a:solidFill>
                  <a:srgbClr val="FF0000"/>
                </a:solidFill>
              </a:rPr>
              <a:t>Determinazione </a:t>
            </a:r>
            <a:r>
              <a:rPr lang="it-IT" sz="7200" b="1" u="sng" dirty="0">
                <a:solidFill>
                  <a:srgbClr val="FF0000"/>
                </a:solidFill>
              </a:rPr>
              <a:t>A.N.A.C. 28 ottobre 2015, n. 12 </a:t>
            </a:r>
            <a:r>
              <a:rPr lang="it-IT" sz="7200" dirty="0"/>
              <a:t>“</a:t>
            </a:r>
            <a:r>
              <a:rPr lang="it-IT" sz="7200" dirty="0">
                <a:solidFill>
                  <a:srgbClr val="0070C0"/>
                </a:solidFill>
              </a:rPr>
              <a:t>Aggiornamento 2015 al Piano Nazionale Anticorruzione”, con la quale sono state forniti chiarimenti e indicazioni integrative rispetto ai contenuti del precorso Piano </a:t>
            </a:r>
            <a:r>
              <a:rPr lang="it-IT" sz="7200" dirty="0" smtClean="0">
                <a:solidFill>
                  <a:srgbClr val="0070C0"/>
                </a:solidFill>
              </a:rPr>
              <a:t>Nazionale (2013)</a:t>
            </a:r>
            <a:r>
              <a:rPr lang="it-IT" sz="7200" dirty="0" smtClean="0"/>
              <a:t>.</a:t>
            </a:r>
          </a:p>
          <a:p>
            <a:pPr algn="just">
              <a:buFontTx/>
              <a:buChar char="-"/>
            </a:pPr>
            <a:endParaRPr lang="it-IT" sz="6400" dirty="0" smtClean="0"/>
          </a:p>
          <a:p>
            <a:pPr algn="just">
              <a:buFontTx/>
              <a:buChar char="-"/>
            </a:pPr>
            <a:r>
              <a:rPr lang="it-IT" sz="7200" b="1" u="sng" dirty="0">
                <a:solidFill>
                  <a:srgbClr val="FF0000"/>
                </a:solidFill>
              </a:rPr>
              <a:t>D.lgs. 18 aprile 2016 n. 50</a:t>
            </a:r>
            <a:r>
              <a:rPr lang="it-IT" sz="7200" u="sng" dirty="0">
                <a:solidFill>
                  <a:srgbClr val="FF0000"/>
                </a:solidFill>
              </a:rPr>
              <a:t> </a:t>
            </a:r>
            <a:r>
              <a:rPr lang="it-IT" sz="7200" dirty="0"/>
              <a:t>recante “</a:t>
            </a:r>
            <a:r>
              <a:rPr lang="it-IT" sz="7200" dirty="0">
                <a:solidFill>
                  <a:srgbClr val="0070C0"/>
                </a:solidFill>
              </a:rPr>
              <a:t>Attuazione delle direttive 2014/23/UE, 2014/24/UE e 2014/25/UE sull'aggiudicazione dei contratti di concessione, sugli appalti pubblici e sulle procedure d'appalto degli enti erogatori nei settori dell'acqua, dell'energia, dei trasporti e dei servizi postali, nonché per </a:t>
            </a:r>
            <a:r>
              <a:rPr lang="it-IT" sz="7200" u="sng" dirty="0">
                <a:solidFill>
                  <a:srgbClr val="0070C0"/>
                </a:solidFill>
              </a:rPr>
              <a:t>il riordino della disciplina vigente in materia di contratti pubblici relativi a lavori, servizi e forniture”</a:t>
            </a:r>
            <a:r>
              <a:rPr lang="it-IT" sz="7200" dirty="0">
                <a:solidFill>
                  <a:srgbClr val="0070C0"/>
                </a:solidFill>
              </a:rPr>
              <a:t> </a:t>
            </a:r>
            <a:r>
              <a:rPr lang="it-IT" sz="7200" u="sng" dirty="0">
                <a:solidFill>
                  <a:srgbClr val="0070C0"/>
                </a:solidFill>
              </a:rPr>
              <a:t>il quale, nel disciplinare la materia degli appalti pubblici, ha dettato nuove disposizioni in materia di affidamento di lavori, servizi e forniture</a:t>
            </a:r>
            <a:r>
              <a:rPr lang="it-IT" sz="7200" u="sng" dirty="0" smtClean="0">
                <a:solidFill>
                  <a:srgbClr val="0070C0"/>
                </a:solidFill>
              </a:rPr>
              <a:t>;</a:t>
            </a:r>
          </a:p>
          <a:p>
            <a:pPr marL="0" indent="0" algn="just">
              <a:buNone/>
            </a:pPr>
            <a:r>
              <a:rPr lang="it-IT" sz="4500" u="sng" dirty="0" smtClean="0">
                <a:solidFill>
                  <a:srgbClr val="0070C0"/>
                </a:solidFill>
              </a:rPr>
              <a:t> </a:t>
            </a:r>
          </a:p>
          <a:p>
            <a:pPr algn="just">
              <a:buFontTx/>
              <a:buChar char="-"/>
            </a:pPr>
            <a:r>
              <a:rPr lang="it-IT" sz="7200" b="1" u="sng" dirty="0">
                <a:solidFill>
                  <a:srgbClr val="FF0000"/>
                </a:solidFill>
              </a:rPr>
              <a:t>D.lgs. 25 maggio 2016 recante n. 97 </a:t>
            </a:r>
            <a:r>
              <a:rPr lang="it-IT" sz="6400" dirty="0"/>
              <a:t>“</a:t>
            </a:r>
            <a:r>
              <a:rPr lang="it-IT" sz="6400" dirty="0">
                <a:solidFill>
                  <a:srgbClr val="0070C0"/>
                </a:solidFill>
              </a:rPr>
              <a:t>Revisione e semplificazione delle disposizioni in materia di prevenzione della corruzione, pubblicità e trasparenza, correttivo della legge 6 novembre 2012, n. 190 e del decreto legislativo 14 marzo 2013, n. 33,</a:t>
            </a:r>
            <a:r>
              <a:rPr lang="it-IT" sz="6400" dirty="0"/>
              <a:t> ai sensi </a:t>
            </a:r>
            <a:r>
              <a:rPr lang="it-IT" sz="6400" dirty="0" smtClean="0"/>
              <a:t>dell'articolo </a:t>
            </a:r>
            <a:r>
              <a:rPr lang="it-IT" sz="6400" dirty="0"/>
              <a:t>7 della legge 7 agosto 2015, n. 124, in materia di riorganizzazione delle amministrazioni pubbliche”, </a:t>
            </a:r>
            <a:r>
              <a:rPr lang="it-IT" sz="6400" u="sng" dirty="0"/>
              <a:t>che ha introdotto alcune semplificazioni in materia di trasparenza</a:t>
            </a:r>
            <a:r>
              <a:rPr lang="it-IT" sz="6400" dirty="0"/>
              <a:t>. Si è tenuto conto di tali semplificazioni ai fini della predisposizione del </a:t>
            </a:r>
            <a:r>
              <a:rPr lang="it-IT" sz="6400" b="1" dirty="0" smtClean="0">
                <a:solidFill>
                  <a:srgbClr val="0070C0"/>
                </a:solidFill>
              </a:rPr>
              <a:t>Programma </a:t>
            </a:r>
            <a:r>
              <a:rPr lang="it-IT" sz="6400" b="1" dirty="0">
                <a:solidFill>
                  <a:srgbClr val="0070C0"/>
                </a:solidFill>
              </a:rPr>
              <a:t>Triennale per la Trasparenza e l’Integrità (PTTI) </a:t>
            </a:r>
            <a:r>
              <a:rPr lang="it-IT" sz="6400" b="1" dirty="0" smtClean="0">
                <a:solidFill>
                  <a:srgbClr val="0070C0"/>
                </a:solidFill>
              </a:rPr>
              <a:t>2018/2020 </a:t>
            </a:r>
            <a:r>
              <a:rPr lang="it-IT" sz="6400" b="1" dirty="0">
                <a:solidFill>
                  <a:srgbClr val="0070C0"/>
                </a:solidFill>
              </a:rPr>
              <a:t>che costituisce specifica sezione </a:t>
            </a:r>
            <a:r>
              <a:rPr lang="it-IT" sz="6400" b="1" dirty="0" smtClean="0">
                <a:solidFill>
                  <a:srgbClr val="0070C0"/>
                </a:solidFill>
              </a:rPr>
              <a:t>(Sezione </a:t>
            </a:r>
            <a:r>
              <a:rPr lang="it-IT" sz="6400" b="1" dirty="0">
                <a:solidFill>
                  <a:srgbClr val="0070C0"/>
                </a:solidFill>
              </a:rPr>
              <a:t>II) del PTPCT </a:t>
            </a:r>
            <a:r>
              <a:rPr lang="it-IT" sz="6400" b="1" dirty="0" smtClean="0">
                <a:solidFill>
                  <a:srgbClr val="0070C0"/>
                </a:solidFill>
              </a:rPr>
              <a:t>2018/2020;</a:t>
            </a:r>
            <a:endParaRPr lang="it-IT" sz="6400" b="1" dirty="0">
              <a:solidFill>
                <a:srgbClr val="0070C0"/>
              </a:solidFill>
            </a:endParaRPr>
          </a:p>
          <a:p>
            <a:pPr algn="just">
              <a:buFontTx/>
              <a:buChar char="-"/>
            </a:pPr>
            <a:endParaRPr lang="it-IT" u="sng" dirty="0">
              <a:solidFill>
                <a:srgbClr val="0070C0"/>
              </a:solidFill>
            </a:endParaRPr>
          </a:p>
          <a:p>
            <a:pPr marL="0" indent="0" algn="just">
              <a:buNone/>
            </a:pPr>
            <a:endParaRPr lang="it-IT" b="1" dirty="0" smtClean="0">
              <a:solidFill>
                <a:srgbClr val="C00000"/>
              </a:solidFill>
            </a:endParaRPr>
          </a:p>
          <a:p>
            <a:pPr marL="0" indent="0" algn="just">
              <a:buNone/>
            </a:pPr>
            <a:endParaRPr lang="it-IT" b="1" dirty="0">
              <a:solidFill>
                <a:srgbClr val="C00000"/>
              </a:solidFill>
            </a:endParaRPr>
          </a:p>
          <a:p>
            <a:pPr marL="0" indent="0" algn="just">
              <a:buNone/>
            </a:pPr>
            <a:endParaRPr lang="it-IT" b="1" dirty="0">
              <a:solidFill>
                <a:srgbClr val="C00000"/>
              </a:solidFill>
            </a:endParaRPr>
          </a:p>
          <a:p>
            <a:pPr marL="0" indent="0" algn="just">
              <a:buNone/>
            </a:pPr>
            <a:endParaRPr lang="it-IT" dirty="0"/>
          </a:p>
          <a:p>
            <a:pPr marL="0" indent="0">
              <a:buNone/>
            </a:pPr>
            <a:endParaRPr lang="it-IT" b="1" dirty="0">
              <a:solidFill>
                <a:srgbClr val="C00000"/>
              </a:solidFill>
            </a:endParaRPr>
          </a:p>
          <a:p>
            <a:pPr>
              <a:buAutoNum type="arabicPeriod"/>
            </a:pPr>
            <a:endParaRPr lang="it-IT" b="1" dirty="0">
              <a:solidFill>
                <a:srgbClr val="C00000"/>
              </a:solidFill>
            </a:endParaRPr>
          </a:p>
          <a:p>
            <a:pPr marL="0" indent="0">
              <a:buNone/>
            </a:pPr>
            <a:endParaRPr lang="it-IT" dirty="0">
              <a:solidFill>
                <a:srgbClr val="C00000"/>
              </a:solidFill>
            </a:endParaRPr>
          </a:p>
          <a:p>
            <a:pPr marL="0" indent="0">
              <a:buNone/>
            </a:pPr>
            <a:endParaRPr lang="it-IT" dirty="0" smtClean="0">
              <a:solidFill>
                <a:srgbClr val="C00000"/>
              </a:solidFill>
            </a:endParaRPr>
          </a:p>
          <a:p>
            <a:pPr marL="0" indent="0">
              <a:buNone/>
            </a:pPr>
            <a:endParaRPr lang="it-IT" dirty="0"/>
          </a:p>
          <a:p>
            <a:pPr marL="0" indent="0">
              <a:buNone/>
            </a:pPr>
            <a:r>
              <a:rPr lang="it-IT" dirty="0" smtClean="0"/>
              <a:t> </a:t>
            </a: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4</a:t>
            </a:fld>
            <a:endParaRPr lang="en-US" dirty="0"/>
          </a:p>
        </p:txBody>
      </p:sp>
    </p:spTree>
    <p:extLst>
      <p:ext uri="{BB962C8B-B14F-4D97-AF65-F5344CB8AC3E}">
        <p14:creationId xmlns:p14="http://schemas.microsoft.com/office/powerpoint/2010/main" val="411931718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1000"/>
                                        <p:tgtEl>
                                          <p:spTgt spid="3">
                                            <p:txEl>
                                              <p:pRg st="1" end="1"/>
                                            </p:txEl>
                                          </p:spTgt>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wipe(down)">
                                      <p:cBhvr>
                                        <p:cTn id="11" dur="1000"/>
                                        <p:tgtEl>
                                          <p:spTgt spid="3">
                                            <p:txEl>
                                              <p:pRg st="3" end="3"/>
                                            </p:txEl>
                                          </p:spTgt>
                                        </p:tgtEl>
                                      </p:cBhvr>
                                    </p:animEffect>
                                  </p:childTnLst>
                                </p:cTn>
                              </p:par>
                            </p:childTnLst>
                          </p:cTn>
                        </p:par>
                        <p:par>
                          <p:cTn id="12" fill="hold">
                            <p:stCondLst>
                              <p:cond delay="2000"/>
                            </p:stCondLst>
                            <p:childTnLst>
                              <p:par>
                                <p:cTn id="13" presetID="22" presetClass="entr" presetSubtype="4" fill="hold" grpId="0" nodeType="after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wipe(down)">
                                      <p:cBhvr>
                                        <p:cTn id="15" dur="1000"/>
                                        <p:tgtEl>
                                          <p:spTgt spid="3">
                                            <p:txEl>
                                              <p:pRg st="5" end="5"/>
                                            </p:txEl>
                                          </p:spTgt>
                                        </p:tgtEl>
                                      </p:cBhvr>
                                    </p:animEffect>
                                  </p:childTnLst>
                                </p:cTn>
                              </p:par>
                            </p:childTnLst>
                          </p:cTn>
                        </p:par>
                        <p:par>
                          <p:cTn id="16" fill="hold">
                            <p:stCondLst>
                              <p:cond delay="3000"/>
                            </p:stCondLst>
                            <p:childTnLst>
                              <p:par>
                                <p:cTn id="17" presetID="22" presetClass="entr" presetSubtype="4" fill="hold" grpId="0" nodeType="after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wipe(down)">
                                      <p:cBhvr>
                                        <p:cTn id="19" dur="1000"/>
                                        <p:tgtEl>
                                          <p:spTgt spid="3">
                                            <p:txEl>
                                              <p:pRg st="6" end="6"/>
                                            </p:txEl>
                                          </p:spTgt>
                                        </p:tgtEl>
                                      </p:cBhvr>
                                    </p:animEffect>
                                  </p:childTnLst>
                                </p:cTn>
                              </p:par>
                            </p:childTnLst>
                          </p:cTn>
                        </p:par>
                        <p:par>
                          <p:cTn id="20" fill="hold">
                            <p:stCondLst>
                              <p:cond delay="4000"/>
                            </p:stCondLst>
                            <p:childTnLst>
                              <p:par>
                                <p:cTn id="21" presetID="22" presetClass="entr" presetSubtype="4" fill="hold" grpId="0" nodeType="after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wipe(down)">
                                      <p:cBhvr>
                                        <p:cTn id="23" dur="1000"/>
                                        <p:tgtEl>
                                          <p:spTgt spid="3">
                                            <p:txEl>
                                              <p:pRg st="7" end="7"/>
                                            </p:txEl>
                                          </p:spTgt>
                                        </p:tgtEl>
                                      </p:cBhvr>
                                    </p:animEffect>
                                  </p:childTnLst>
                                </p:cTn>
                              </p:par>
                            </p:childTnLst>
                          </p:cTn>
                        </p:par>
                        <p:par>
                          <p:cTn id="24" fill="hold">
                            <p:stCondLst>
                              <p:cond delay="5000"/>
                            </p:stCondLst>
                            <p:childTnLst>
                              <p:par>
                                <p:cTn id="25" presetID="22" presetClass="entr" presetSubtype="4" fill="hold" grpId="0" nodeType="afterEffect">
                                  <p:stCondLst>
                                    <p:cond delay="0"/>
                                  </p:stCondLst>
                                  <p:childTnLst>
                                    <p:set>
                                      <p:cBhvr>
                                        <p:cTn id="26" dur="1" fill="hold">
                                          <p:stCondLst>
                                            <p:cond delay="0"/>
                                          </p:stCondLst>
                                        </p:cTn>
                                        <p:tgtEl>
                                          <p:spTgt spid="3">
                                            <p:txEl>
                                              <p:pRg st="18" end="18"/>
                                            </p:txEl>
                                          </p:spTgt>
                                        </p:tgtEl>
                                        <p:attrNameLst>
                                          <p:attrName>style.visibility</p:attrName>
                                        </p:attrNameLst>
                                      </p:cBhvr>
                                      <p:to>
                                        <p:strVal val="visible"/>
                                      </p:to>
                                    </p:set>
                                    <p:animEffect transition="in" filter="wipe(down)">
                                      <p:cBhvr>
                                        <p:cTn id="27" dur="1000"/>
                                        <p:tgtEl>
                                          <p:spTgt spid="3">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rgbClr val="A7DCE7"/>
            </a:gs>
            <a:gs pos="98000">
              <a:schemeClr val="accent6">
                <a:lumMod val="45000"/>
                <a:lumOff val="55000"/>
              </a:schemeClr>
            </a:gs>
            <a:gs pos="31000">
              <a:srgbClr val="A7DCE7"/>
            </a:gs>
            <a:gs pos="98000">
              <a:schemeClr val="accent6">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240558" y="0"/>
            <a:ext cx="10185004" cy="1386348"/>
          </a:xfrm>
        </p:spPr>
        <p:txBody>
          <a:bodyPr>
            <a:normAutofit fontScale="90000"/>
          </a:bodyPr>
          <a:lstStyle/>
          <a:p>
            <a:pPr algn="ctr"/>
            <a:r>
              <a:rPr lang="it-IT" sz="2800" b="1" dirty="0" smtClean="0">
                <a:solidFill>
                  <a:srgbClr val="FF0000"/>
                </a:solidFill>
              </a:rPr>
              <a:t>9.1 </a:t>
            </a:r>
            <a:r>
              <a:rPr lang="it-IT" sz="2400" b="1" dirty="0" smtClean="0">
                <a:solidFill>
                  <a:srgbClr val="0000FF"/>
                </a:solidFill>
              </a:rPr>
              <a:t>Illustrazione di alcune sottosezioni  </a:t>
            </a:r>
            <a:r>
              <a:rPr lang="it-IT" sz="2400" b="1" dirty="0">
                <a:solidFill>
                  <a:srgbClr val="0000FF"/>
                </a:solidFill>
              </a:rPr>
              <a:t>di Amministrazione Trasparente </a:t>
            </a:r>
            <a:r>
              <a:rPr lang="it-IT" sz="2400" b="1" dirty="0" smtClean="0">
                <a:solidFill>
                  <a:srgbClr val="0000FF"/>
                </a:solidFill>
              </a:rPr>
              <a:t>di particolare interesse</a:t>
            </a:r>
            <a:br>
              <a:rPr lang="it-IT" sz="2400" b="1" dirty="0" smtClean="0">
                <a:solidFill>
                  <a:srgbClr val="0000FF"/>
                </a:solidFill>
              </a:rPr>
            </a:br>
            <a:r>
              <a:rPr lang="it-IT" altLang="it-IT" sz="2700" b="1" dirty="0" smtClean="0">
                <a:solidFill>
                  <a:srgbClr val="0000FF"/>
                </a:solidFill>
              </a:rPr>
              <a:t>9.1.1</a:t>
            </a:r>
            <a:r>
              <a:rPr lang="it-IT" altLang="it-IT" sz="2700" b="1" dirty="0">
                <a:solidFill>
                  <a:srgbClr val="0000FF"/>
                </a:solidFill>
              </a:rPr>
              <a:t>.  </a:t>
            </a:r>
            <a:r>
              <a:rPr lang="it-IT" altLang="it-IT" sz="2700" b="1" dirty="0">
                <a:solidFill>
                  <a:srgbClr val="FF0000"/>
                </a:solidFill>
              </a:rPr>
              <a:t>Sottosezione «Personale»</a:t>
            </a:r>
            <a:br>
              <a:rPr lang="it-IT" altLang="it-IT" sz="2700" b="1" dirty="0">
                <a:solidFill>
                  <a:srgbClr val="FF0000"/>
                </a:solidFill>
              </a:rPr>
            </a:br>
            <a:r>
              <a:rPr lang="it-IT" sz="2400" b="1" dirty="0" smtClean="0">
                <a:solidFill>
                  <a:srgbClr val="0000FF"/>
                </a:solidFill>
              </a:rPr>
              <a:t/>
            </a:r>
            <a:br>
              <a:rPr lang="it-IT" sz="2400" b="1" dirty="0" smtClean="0">
                <a:solidFill>
                  <a:srgbClr val="0000FF"/>
                </a:solidFill>
              </a:rPr>
            </a:br>
            <a:endParaRPr lang="it-IT" sz="2400" b="1" dirty="0">
              <a:solidFill>
                <a:srgbClr val="0000FF"/>
              </a:solidFill>
            </a:endParaRPr>
          </a:p>
        </p:txBody>
      </p:sp>
      <p:sp>
        <p:nvSpPr>
          <p:cNvPr id="3" name="Segnaposto contenuto 2"/>
          <p:cNvSpPr>
            <a:spLocks noGrp="1"/>
          </p:cNvSpPr>
          <p:nvPr>
            <p:ph idx="1"/>
          </p:nvPr>
        </p:nvSpPr>
        <p:spPr>
          <a:xfrm>
            <a:off x="1125119" y="1484671"/>
            <a:ext cx="10211665" cy="5373329"/>
          </a:xfrm>
        </p:spPr>
        <p:txBody>
          <a:bodyPr>
            <a:normAutofit/>
          </a:bodyPr>
          <a:lstStyle/>
          <a:p>
            <a:pPr algn="just"/>
            <a:r>
              <a:rPr lang="it-IT" altLang="it-IT" b="1" dirty="0" smtClean="0"/>
              <a:t>Nell’</a:t>
            </a:r>
            <a:r>
              <a:rPr lang="it-IT" altLang="it-IT" b="1" dirty="0" smtClean="0">
                <a:solidFill>
                  <a:srgbClr val="FF0000"/>
                </a:solidFill>
              </a:rPr>
              <a:t>Allegato 1bis-Trasparenza</a:t>
            </a:r>
            <a:r>
              <a:rPr lang="it-IT" altLang="it-IT" dirty="0" smtClean="0">
                <a:solidFill>
                  <a:schemeClr val="tx1"/>
                </a:solidFill>
              </a:rPr>
              <a:t>, sotto-sezione </a:t>
            </a:r>
            <a:r>
              <a:rPr lang="it-IT" altLang="it-IT" b="1" dirty="0" smtClean="0">
                <a:solidFill>
                  <a:srgbClr val="FF0000"/>
                </a:solidFill>
              </a:rPr>
              <a:t>Personale</a:t>
            </a:r>
            <a:r>
              <a:rPr lang="it-IT" altLang="it-IT" b="1" dirty="0">
                <a:solidFill>
                  <a:schemeClr val="tx1"/>
                </a:solidFill>
              </a:rPr>
              <a:t>,</a:t>
            </a:r>
            <a:r>
              <a:rPr lang="it-IT" altLang="it-IT" b="1" dirty="0" smtClean="0">
                <a:solidFill>
                  <a:schemeClr val="tx1"/>
                </a:solidFill>
              </a:rPr>
              <a:t> </a:t>
            </a:r>
            <a:r>
              <a:rPr lang="it-IT" b="1" dirty="0" smtClean="0">
                <a:solidFill>
                  <a:srgbClr val="FF0000"/>
                </a:solidFill>
              </a:rPr>
              <a:t>alcuni obblighi di pubblicazione appaiono oscurati in grigio. Si tratta degli obblighi sospesi dall’ANAC </a:t>
            </a:r>
            <a:r>
              <a:rPr lang="it-IT" dirty="0" smtClean="0">
                <a:solidFill>
                  <a:schemeClr val="tx1"/>
                </a:solidFill>
              </a:rPr>
              <a:t>con delibera</a:t>
            </a:r>
            <a:r>
              <a:rPr lang="it-IT" b="1" dirty="0">
                <a:solidFill>
                  <a:schemeClr val="tx1"/>
                </a:solidFill>
              </a:rPr>
              <a:t> </a:t>
            </a:r>
            <a:r>
              <a:rPr lang="it-IT" b="1" dirty="0" smtClean="0">
                <a:solidFill>
                  <a:schemeClr val="tx1"/>
                </a:solidFill>
              </a:rPr>
              <a:t>382</a:t>
            </a:r>
            <a:r>
              <a:rPr lang="it-IT" dirty="0"/>
              <a:t> </a:t>
            </a:r>
            <a:r>
              <a:rPr lang="it-IT" b="1" dirty="0">
                <a:solidFill>
                  <a:schemeClr val="tx1"/>
                </a:solidFill>
              </a:rPr>
              <a:t>del 12/4/2017</a:t>
            </a:r>
            <a:r>
              <a:rPr lang="it-IT" b="1" dirty="0" smtClean="0">
                <a:solidFill>
                  <a:schemeClr val="tx1"/>
                </a:solidFill>
              </a:rPr>
              <a:t>, </a:t>
            </a:r>
            <a:r>
              <a:rPr lang="it-IT" dirty="0" smtClean="0">
                <a:solidFill>
                  <a:schemeClr val="tx1"/>
                </a:solidFill>
              </a:rPr>
              <a:t>in attesa che si pronunci la </a:t>
            </a:r>
            <a:r>
              <a:rPr lang="it-IT" b="1" dirty="0" smtClean="0">
                <a:solidFill>
                  <a:schemeClr val="tx1"/>
                </a:solidFill>
              </a:rPr>
              <a:t>Corte Costituzionale in merito alle modifiche introdotte dal D.Lgs. 97/2016 all’art</a:t>
            </a:r>
            <a:r>
              <a:rPr lang="it-IT" b="1" dirty="0">
                <a:solidFill>
                  <a:schemeClr val="tx1"/>
                </a:solidFill>
              </a:rPr>
              <a:t>. </a:t>
            </a:r>
            <a:r>
              <a:rPr lang="it-IT" b="1" dirty="0" smtClean="0">
                <a:solidFill>
                  <a:schemeClr val="tx1"/>
                </a:solidFill>
              </a:rPr>
              <a:t>14 del </a:t>
            </a:r>
            <a:r>
              <a:rPr lang="it-IT" b="1" dirty="0">
                <a:solidFill>
                  <a:schemeClr val="tx1"/>
                </a:solidFill>
              </a:rPr>
              <a:t>D.Lgs. </a:t>
            </a:r>
            <a:r>
              <a:rPr lang="it-IT" b="1" dirty="0" smtClean="0">
                <a:solidFill>
                  <a:schemeClr val="tx1"/>
                </a:solidFill>
              </a:rPr>
              <a:t>33/2013 per le quali l’ANAC ha emanato le specifiche Linee Guida di cui alla Delibera 241/2017. </a:t>
            </a:r>
          </a:p>
          <a:p>
            <a:pPr algn="just"/>
            <a:r>
              <a:rPr lang="it-IT" u="sng" dirty="0" smtClean="0">
                <a:solidFill>
                  <a:schemeClr val="tx1"/>
                </a:solidFill>
              </a:rPr>
              <a:t>La sospensione degli obblighi di pubblicazione è riferita alle</a:t>
            </a:r>
            <a:r>
              <a:rPr lang="it-IT" b="1" u="sng" dirty="0" smtClean="0">
                <a:solidFill>
                  <a:schemeClr val="tx1"/>
                </a:solidFill>
              </a:rPr>
              <a:t> lettere c) </a:t>
            </a:r>
            <a:r>
              <a:rPr lang="it-IT" u="sng" dirty="0" smtClean="0">
                <a:solidFill>
                  <a:schemeClr val="tx1"/>
                </a:solidFill>
              </a:rPr>
              <a:t>ed</a:t>
            </a:r>
            <a:r>
              <a:rPr lang="it-IT" b="1" u="sng" dirty="0" smtClean="0">
                <a:solidFill>
                  <a:schemeClr val="tx1"/>
                </a:solidFill>
              </a:rPr>
              <a:t> f) del  </a:t>
            </a:r>
            <a:r>
              <a:rPr lang="it-IT" b="1" u="sng" dirty="0">
                <a:solidFill>
                  <a:schemeClr val="tx1"/>
                </a:solidFill>
              </a:rPr>
              <a:t>comma 1bis, </a:t>
            </a:r>
            <a:r>
              <a:rPr lang="it-IT" b="1" u="sng" dirty="0" smtClean="0">
                <a:solidFill>
                  <a:schemeClr val="tx1"/>
                </a:solidFill>
              </a:rPr>
              <a:t>del novellato articolo14</a:t>
            </a:r>
            <a:r>
              <a:rPr lang="it-IT" dirty="0" smtClean="0">
                <a:solidFill>
                  <a:schemeClr val="tx1"/>
                </a:solidFill>
              </a:rPr>
              <a:t>, relativi </a:t>
            </a:r>
            <a:r>
              <a:rPr lang="it-IT" dirty="0">
                <a:solidFill>
                  <a:schemeClr val="tx1"/>
                </a:solidFill>
              </a:rPr>
              <a:t>a:</a:t>
            </a:r>
          </a:p>
          <a:p>
            <a:pPr marL="541338" algn="just">
              <a:buFont typeface="Wingdings" panose="05000000000000000000" pitchFamily="2" charset="2"/>
              <a:buChar char="Ø"/>
            </a:pPr>
            <a:r>
              <a:rPr lang="it-IT" b="1" i="1" dirty="0">
                <a:solidFill>
                  <a:schemeClr val="tx1"/>
                </a:solidFill>
              </a:rPr>
              <a:t>c) </a:t>
            </a:r>
            <a:r>
              <a:rPr lang="it-IT" i="1" dirty="0">
                <a:solidFill>
                  <a:schemeClr val="tx1"/>
                </a:solidFill>
              </a:rPr>
              <a:t>i compensi di qualsiasi natura connessi all'assunzione della carica; gli importi di viaggi di servizio e missioni pagati con fondi pubblici</a:t>
            </a:r>
            <a:r>
              <a:rPr lang="it-IT" i="1" dirty="0" smtClean="0">
                <a:solidFill>
                  <a:schemeClr val="tx1"/>
                </a:solidFill>
              </a:rPr>
              <a:t>;</a:t>
            </a:r>
          </a:p>
          <a:p>
            <a:pPr marL="541338" algn="just">
              <a:buFont typeface="Wingdings" panose="05000000000000000000" pitchFamily="2" charset="2"/>
              <a:buChar char="Ø"/>
            </a:pPr>
            <a:r>
              <a:rPr lang="it-IT" b="1" i="1" dirty="0">
                <a:solidFill>
                  <a:schemeClr val="tx1"/>
                </a:solidFill>
              </a:rPr>
              <a:t>f) </a:t>
            </a:r>
            <a:r>
              <a:rPr lang="it-IT" i="1" dirty="0">
                <a:solidFill>
                  <a:schemeClr val="tx1"/>
                </a:solidFill>
              </a:rPr>
              <a:t>le dichiarazioni di cui all'articolo 2, della legge 5 luglio 1982, n. 441, nonché le attestazioni e dichiarazioni di cui agli articoli 3 e 4 della medesima legge, come modificata dal presente decreto, limitatamente al soggetto, al coniuge non separato e ai parenti entro il secondo grado, ove gli stessi vi consentano. Viene in ogni caso data evidenza al mancato consenso. Alle informazioni di cui alla presente lettera concernenti soggetti diversi dal titolare dell'organo di indirizzo politico non si applicano le disposizioni di cui all'articolo 7. </a:t>
            </a:r>
            <a:r>
              <a:rPr lang="it-IT" i="1" dirty="0">
                <a:solidFill>
                  <a:srgbClr val="FF0000"/>
                </a:solidFill>
              </a:rPr>
              <a:t>(Ovvero le Dichiarazioni dei Redditi e quelle patrimoniali)</a:t>
            </a:r>
          </a:p>
          <a:p>
            <a:pPr marL="541338" algn="just">
              <a:buFont typeface="Wingdings" panose="05000000000000000000" pitchFamily="2" charset="2"/>
              <a:buChar char="Ø"/>
            </a:pPr>
            <a:endParaRPr lang="it-IT" i="1" dirty="0">
              <a:solidFill>
                <a:schemeClr val="tx1"/>
              </a:solidFill>
            </a:endParaRPr>
          </a:p>
          <a:p>
            <a:pPr marL="0" lvl="1" indent="0" algn="just">
              <a:buNone/>
            </a:pPr>
            <a:endParaRPr lang="it-IT" dirty="0" smtClean="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40</a:t>
            </a:fld>
            <a:endParaRPr lang="en-US" dirty="0"/>
          </a:p>
        </p:txBody>
      </p:sp>
    </p:spTree>
    <p:extLst>
      <p:ext uri="{BB962C8B-B14F-4D97-AF65-F5344CB8AC3E}">
        <p14:creationId xmlns:p14="http://schemas.microsoft.com/office/powerpoint/2010/main" val="28054423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heel(1)">
                                      <p:cBhvr>
                                        <p:cTn id="11" dur="2000"/>
                                        <p:tgtEl>
                                          <p:spTgt spid="3">
                                            <p:txEl>
                                              <p:pRg st="1" end="1"/>
                                            </p:txEl>
                                          </p:spTgt>
                                        </p:tgtEl>
                                      </p:cBhvr>
                                    </p:animEffect>
                                  </p:childTnLst>
                                </p:cTn>
                              </p:par>
                            </p:childTnLst>
                          </p:cTn>
                        </p:par>
                        <p:par>
                          <p:cTn id="12" fill="hold">
                            <p:stCondLst>
                              <p:cond delay="4000"/>
                            </p:stCondLst>
                            <p:childTnLst>
                              <p:par>
                                <p:cTn id="13" presetID="21" presetClass="entr" presetSubtype="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heel(1)">
                                      <p:cBhvr>
                                        <p:cTn id="15" dur="2000"/>
                                        <p:tgtEl>
                                          <p:spTgt spid="3">
                                            <p:txEl>
                                              <p:pRg st="2" end="2"/>
                                            </p:txEl>
                                          </p:spTgt>
                                        </p:tgtEl>
                                      </p:cBhvr>
                                    </p:animEffect>
                                  </p:childTnLst>
                                </p:cTn>
                              </p:par>
                            </p:childTnLst>
                          </p:cTn>
                        </p:par>
                        <p:par>
                          <p:cTn id="16" fill="hold">
                            <p:stCondLst>
                              <p:cond delay="6000"/>
                            </p:stCondLst>
                            <p:childTnLst>
                              <p:par>
                                <p:cTn id="17" presetID="21" presetClass="entr" presetSubtype="1"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heel(1)">
                                      <p:cBhvr>
                                        <p:cTn id="19"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bg>
      <p:bgPr>
        <a:gradFill flip="none" rotWithShape="1">
          <a:gsLst>
            <a:gs pos="1000">
              <a:schemeClr val="accent6">
                <a:lumMod val="5000"/>
                <a:lumOff val="95000"/>
              </a:schemeClr>
            </a:gs>
            <a:gs pos="100000">
              <a:schemeClr val="accent6">
                <a:lumMod val="45000"/>
                <a:lumOff val="55000"/>
              </a:schemeClr>
            </a:gs>
            <a:gs pos="100000">
              <a:srgbClr val="9CD8E0"/>
            </a:gs>
            <a:gs pos="100000">
              <a:schemeClr val="accent6">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429306" y="414670"/>
            <a:ext cx="10093910" cy="6092456"/>
          </a:xfrm>
        </p:spPr>
        <p:txBody>
          <a:bodyPr>
            <a:normAutofit/>
          </a:bodyPr>
          <a:lstStyle/>
          <a:p>
            <a:pPr marL="198438" indent="0" algn="just">
              <a:lnSpc>
                <a:spcPct val="120000"/>
              </a:lnSpc>
              <a:buNone/>
            </a:pPr>
            <a:r>
              <a:rPr lang="it-IT" sz="2300" i="1" dirty="0" smtClean="0">
                <a:solidFill>
                  <a:schemeClr val="tx1"/>
                </a:solidFill>
              </a:rPr>
              <a:t>Si segnala il recente </a:t>
            </a:r>
            <a:r>
              <a:rPr lang="it-IT" sz="2300" b="1" i="1" dirty="0" smtClean="0">
                <a:solidFill>
                  <a:schemeClr val="tx1"/>
                </a:solidFill>
              </a:rPr>
              <a:t>Comunicato </a:t>
            </a:r>
            <a:r>
              <a:rPr lang="it-IT" sz="2300" b="1" i="1" dirty="0">
                <a:solidFill>
                  <a:schemeClr val="tx1"/>
                </a:solidFill>
              </a:rPr>
              <a:t>del Presidente </a:t>
            </a:r>
            <a:r>
              <a:rPr lang="it-IT" sz="2300" b="1" i="1" dirty="0" smtClean="0">
                <a:solidFill>
                  <a:schemeClr val="tx1"/>
                </a:solidFill>
              </a:rPr>
              <a:t>ANAC del </a:t>
            </a:r>
            <a:r>
              <a:rPr lang="it-IT" sz="2300" b="1" i="1" dirty="0">
                <a:solidFill>
                  <a:schemeClr val="tx1"/>
                </a:solidFill>
              </a:rPr>
              <a:t>7 marzo 2018  </a:t>
            </a:r>
            <a:r>
              <a:rPr lang="it-IT" sz="2300" i="1" dirty="0" smtClean="0">
                <a:solidFill>
                  <a:schemeClr val="tx1"/>
                </a:solidFill>
              </a:rPr>
              <a:t>che dispone la </a:t>
            </a:r>
            <a:r>
              <a:rPr lang="it-IT" sz="2300" b="1" i="1" dirty="0" smtClean="0">
                <a:solidFill>
                  <a:srgbClr val="FF0000"/>
                </a:solidFill>
              </a:rPr>
              <a:t>sospensione</a:t>
            </a:r>
            <a:r>
              <a:rPr lang="it-IT" sz="2300" b="1" i="1" dirty="0" smtClean="0">
                <a:solidFill>
                  <a:schemeClr val="tx1"/>
                </a:solidFill>
              </a:rPr>
              <a:t> cautelare </a:t>
            </a:r>
            <a:r>
              <a:rPr lang="it-IT" sz="2300" i="1" dirty="0" smtClean="0">
                <a:solidFill>
                  <a:schemeClr val="tx1"/>
                </a:solidFill>
              </a:rPr>
              <a:t>(sempre in attesa della pronuncia della Consulta) anche </a:t>
            </a:r>
            <a:r>
              <a:rPr lang="it-IT" sz="2300" b="1" i="1" dirty="0" smtClean="0">
                <a:solidFill>
                  <a:srgbClr val="FF0000"/>
                </a:solidFill>
              </a:rPr>
              <a:t>dell’obbligo di pubblicazione dei dati </a:t>
            </a:r>
            <a:r>
              <a:rPr lang="it-IT" sz="2300" b="1" i="1" dirty="0">
                <a:solidFill>
                  <a:srgbClr val="FF0000"/>
                </a:solidFill>
              </a:rPr>
              <a:t>di cui all’art. 14, co. 1-ter, ultimo periodo del d.lgs. </a:t>
            </a:r>
            <a:r>
              <a:rPr lang="it-IT" sz="2300" b="1" i="1" dirty="0" smtClean="0">
                <a:solidFill>
                  <a:srgbClr val="FF0000"/>
                </a:solidFill>
              </a:rPr>
              <a:t>33/2013</a:t>
            </a:r>
            <a:r>
              <a:rPr lang="it-IT" sz="2300" i="1" dirty="0" smtClean="0">
                <a:solidFill>
                  <a:schemeClr val="tx1"/>
                </a:solidFill>
              </a:rPr>
              <a:t>, recante:</a:t>
            </a:r>
            <a:r>
              <a:rPr lang="it-IT" sz="2400" dirty="0">
                <a:solidFill>
                  <a:schemeClr val="tx1"/>
                </a:solidFill>
              </a:rPr>
              <a:t> </a:t>
            </a:r>
            <a:endParaRPr lang="it-IT" sz="2400" dirty="0" smtClean="0">
              <a:solidFill>
                <a:schemeClr val="tx1"/>
              </a:solidFill>
            </a:endParaRPr>
          </a:p>
          <a:p>
            <a:pPr marL="541338" algn="just">
              <a:buFont typeface="Wingdings" panose="05000000000000000000" pitchFamily="2" charset="2"/>
              <a:buChar char="Ø"/>
            </a:pPr>
            <a:r>
              <a:rPr lang="it-IT" sz="1900" b="1" dirty="0" smtClean="0">
                <a:solidFill>
                  <a:schemeClr val="tx1"/>
                </a:solidFill>
              </a:rPr>
              <a:t>1-ter</a:t>
            </a:r>
            <a:r>
              <a:rPr lang="it-IT" sz="1900" dirty="0">
                <a:solidFill>
                  <a:schemeClr val="tx1"/>
                </a:solidFill>
              </a:rPr>
              <a:t>. Ciascun dirigente comunica all'amministrazione presso la quale presta servizio gli </a:t>
            </a:r>
            <a:r>
              <a:rPr lang="it-IT" sz="1900" dirty="0" smtClean="0">
                <a:solidFill>
                  <a:schemeClr val="tx1"/>
                </a:solidFill>
              </a:rPr>
              <a:t>emolumenti complessivi </a:t>
            </a:r>
            <a:r>
              <a:rPr lang="it-IT" sz="1900" dirty="0">
                <a:solidFill>
                  <a:schemeClr val="tx1"/>
                </a:solidFill>
              </a:rPr>
              <a:t>percepiti a carico della finanza pubblica, anche in relazione a quanto previsto dall'articolo </a:t>
            </a:r>
            <a:r>
              <a:rPr lang="it-IT" sz="1900" i="1" dirty="0" smtClean="0">
                <a:solidFill>
                  <a:schemeClr val="tx1"/>
                </a:solidFill>
              </a:rPr>
              <a:t>13,comma </a:t>
            </a:r>
            <a:r>
              <a:rPr lang="it-IT" sz="1900" i="1" dirty="0">
                <a:solidFill>
                  <a:schemeClr val="tx1"/>
                </a:solidFill>
              </a:rPr>
              <a:t>1 </a:t>
            </a:r>
            <a:r>
              <a:rPr lang="it-IT" sz="1900" dirty="0">
                <a:solidFill>
                  <a:schemeClr val="tx1"/>
                </a:solidFill>
              </a:rPr>
              <a:t>, del </a:t>
            </a:r>
            <a:r>
              <a:rPr lang="it-IT" sz="1900" i="1" dirty="0">
                <a:solidFill>
                  <a:schemeClr val="tx1"/>
                </a:solidFill>
              </a:rPr>
              <a:t>decreto-legge 24 aprile 2014, n. 66 </a:t>
            </a:r>
            <a:r>
              <a:rPr lang="it-IT" sz="1900" dirty="0">
                <a:solidFill>
                  <a:schemeClr val="tx1"/>
                </a:solidFill>
              </a:rPr>
              <a:t>, convertito, con modificazioni, dalla </a:t>
            </a:r>
            <a:r>
              <a:rPr lang="it-IT" sz="1900" i="1" dirty="0">
                <a:solidFill>
                  <a:schemeClr val="tx1"/>
                </a:solidFill>
              </a:rPr>
              <a:t>legge 23 </a:t>
            </a:r>
            <a:r>
              <a:rPr lang="it-IT" sz="1900" i="1" dirty="0" smtClean="0">
                <a:solidFill>
                  <a:schemeClr val="tx1"/>
                </a:solidFill>
              </a:rPr>
              <a:t>giugno2014</a:t>
            </a:r>
            <a:r>
              <a:rPr lang="it-IT" sz="1900" i="1" dirty="0">
                <a:solidFill>
                  <a:schemeClr val="tx1"/>
                </a:solidFill>
              </a:rPr>
              <a:t>, n. 89 </a:t>
            </a:r>
            <a:r>
              <a:rPr lang="it-IT" sz="1900" dirty="0">
                <a:solidFill>
                  <a:schemeClr val="tx1"/>
                </a:solidFill>
              </a:rPr>
              <a:t>. L'amministrazione pubblica sul proprio sito istituzionale l'ammontare complessivo dei </a:t>
            </a:r>
            <a:r>
              <a:rPr lang="it-IT" sz="1900" dirty="0" smtClean="0">
                <a:solidFill>
                  <a:schemeClr val="tx1"/>
                </a:solidFill>
              </a:rPr>
              <a:t>suddetti emolumenti </a:t>
            </a:r>
            <a:r>
              <a:rPr lang="it-IT" sz="1900" dirty="0">
                <a:solidFill>
                  <a:schemeClr val="tx1"/>
                </a:solidFill>
              </a:rPr>
              <a:t>per ciascun dirigente</a:t>
            </a:r>
            <a:r>
              <a:rPr lang="it-IT" sz="1900" dirty="0" smtClean="0">
                <a:solidFill>
                  <a:schemeClr val="tx1"/>
                </a:solidFill>
              </a:rPr>
              <a:t>.</a:t>
            </a:r>
          </a:p>
          <a:p>
            <a:pPr marL="198438" indent="0" algn="just">
              <a:buNone/>
            </a:pPr>
            <a:r>
              <a:rPr lang="it-IT" sz="1900" i="1" dirty="0" smtClean="0">
                <a:solidFill>
                  <a:srgbClr val="0000FF"/>
                </a:solidFill>
              </a:rPr>
              <a:t>Si precisa che quest’obbligo di pubblicazione non risulta oscurato nell’Allegato 1bis Trasparenza, in quanto la sospensiva è intervenuta successivamente all’adozione del Piano.</a:t>
            </a:r>
          </a:p>
          <a:p>
            <a:pPr marL="198438" indent="0" algn="just">
              <a:buNone/>
            </a:pPr>
            <a:r>
              <a:rPr lang="it-IT" sz="1900" i="1" dirty="0" smtClean="0">
                <a:solidFill>
                  <a:srgbClr val="0000FF"/>
                </a:solidFill>
              </a:rPr>
              <a:t>Si precisa, inoltre, che la sospensiva riguarda il solo obbligo di pubblicazione, mentre </a:t>
            </a:r>
            <a:r>
              <a:rPr lang="it-IT" sz="1900" i="1" u="sng" dirty="0" smtClean="0">
                <a:solidFill>
                  <a:srgbClr val="0000FF"/>
                </a:solidFill>
              </a:rPr>
              <a:t>permane</a:t>
            </a:r>
            <a:r>
              <a:rPr lang="it-IT" sz="1900" i="1" dirty="0" smtClean="0">
                <a:solidFill>
                  <a:srgbClr val="0000FF"/>
                </a:solidFill>
              </a:rPr>
              <a:t>, per il Dirigente, </a:t>
            </a:r>
            <a:r>
              <a:rPr lang="it-IT" sz="1900" i="1" u="sng" dirty="0" smtClean="0">
                <a:solidFill>
                  <a:srgbClr val="0000FF"/>
                </a:solidFill>
              </a:rPr>
              <a:t>l’obbligo di comunicare </a:t>
            </a:r>
            <a:r>
              <a:rPr lang="it-IT" sz="1900" i="1" dirty="0" smtClean="0">
                <a:solidFill>
                  <a:srgbClr val="0000FF"/>
                </a:solidFill>
              </a:rPr>
              <a:t>all’Amministrazione l’importo degli emolumenti complessivi percepiti a carico della finanza pubblica.</a:t>
            </a:r>
            <a:endParaRPr lang="it-IT" sz="1900" i="1" dirty="0">
              <a:solidFill>
                <a:srgbClr val="0000FF"/>
              </a:solidFill>
            </a:endParaRPr>
          </a:p>
          <a:p>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41</a:t>
            </a:fld>
            <a:endParaRPr lang="en-US" dirty="0"/>
          </a:p>
        </p:txBody>
      </p:sp>
    </p:spTree>
    <p:extLst>
      <p:ext uri="{BB962C8B-B14F-4D97-AF65-F5344CB8AC3E}">
        <p14:creationId xmlns:p14="http://schemas.microsoft.com/office/powerpoint/2010/main" val="298645629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heel(1)">
                                      <p:cBhvr>
                                        <p:cTn id="11" dur="2000"/>
                                        <p:tgtEl>
                                          <p:spTgt spid="3">
                                            <p:txEl>
                                              <p:pRg st="1" end="1"/>
                                            </p:txEl>
                                          </p:spTgt>
                                        </p:tgtEl>
                                      </p:cBhvr>
                                    </p:animEffect>
                                  </p:childTnLst>
                                </p:cTn>
                              </p:par>
                            </p:childTnLst>
                          </p:cTn>
                        </p:par>
                        <p:par>
                          <p:cTn id="12" fill="hold">
                            <p:stCondLst>
                              <p:cond delay="4000"/>
                            </p:stCondLst>
                            <p:childTnLst>
                              <p:par>
                                <p:cTn id="13" presetID="21" presetClass="entr" presetSubtype="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heel(1)">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heel(1)">
                                      <p:cBhvr>
                                        <p:cTn id="20"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accent6">
                <a:lumMod val="5000"/>
                <a:lumOff val="95000"/>
              </a:schemeClr>
            </a:gs>
            <a:gs pos="100000">
              <a:srgbClr val="C2E7EC">
                <a:lumMod val="83000"/>
                <a:lumOff val="17000"/>
              </a:srgbClr>
            </a:gs>
            <a:gs pos="0">
              <a:schemeClr val="accent6">
                <a:lumMod val="45000"/>
                <a:lumOff val="55000"/>
              </a:schemeClr>
            </a:gs>
            <a:gs pos="100000">
              <a:schemeClr val="accent6">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396511" y="115410"/>
            <a:ext cx="9949152" cy="6329777"/>
          </a:xfrm>
        </p:spPr>
        <p:txBody>
          <a:bodyPr>
            <a:normAutofit lnSpcReduction="10000"/>
          </a:bodyPr>
          <a:lstStyle/>
          <a:p>
            <a:pPr marL="0" indent="0" algn="ctr">
              <a:buNone/>
            </a:pPr>
            <a:r>
              <a:rPr lang="it-IT" altLang="it-IT" sz="2800" b="1" dirty="0" smtClean="0">
                <a:solidFill>
                  <a:srgbClr val="0000FF"/>
                </a:solidFill>
              </a:rPr>
              <a:t>9.1.2 </a:t>
            </a:r>
            <a:r>
              <a:rPr lang="it-IT" altLang="it-IT" sz="2800" b="1" dirty="0">
                <a:solidFill>
                  <a:srgbClr val="FF0000"/>
                </a:solidFill>
              </a:rPr>
              <a:t>– Sottosezione </a:t>
            </a:r>
            <a:r>
              <a:rPr lang="it-IT" altLang="it-IT" sz="2800" b="1" dirty="0" smtClean="0">
                <a:solidFill>
                  <a:srgbClr val="FF0000"/>
                </a:solidFill>
              </a:rPr>
              <a:t>«Enti controllati»  </a:t>
            </a:r>
          </a:p>
          <a:p>
            <a:pPr marL="0" indent="0" algn="ctr">
              <a:buNone/>
            </a:pPr>
            <a:r>
              <a:rPr lang="it-IT" altLang="it-IT" sz="2100" b="1" dirty="0" smtClean="0">
                <a:solidFill>
                  <a:srgbClr val="0000FF"/>
                </a:solidFill>
              </a:rPr>
              <a:t>(enti pubblici vigilati, società partecipate, enti di diritto privato controllati)</a:t>
            </a:r>
            <a:endParaRPr lang="it-IT" altLang="it-IT" sz="2100" b="1" dirty="0">
              <a:solidFill>
                <a:srgbClr val="0000FF"/>
              </a:solidFill>
            </a:endParaRPr>
          </a:p>
          <a:p>
            <a:pPr marL="0" indent="0" algn="just">
              <a:buNone/>
            </a:pPr>
            <a:endParaRPr lang="it-IT" dirty="0" smtClean="0"/>
          </a:p>
          <a:p>
            <a:pPr marL="0" indent="0" algn="just">
              <a:buNone/>
            </a:pPr>
            <a:r>
              <a:rPr lang="it-IT" dirty="0" smtClean="0"/>
              <a:t>In </a:t>
            </a:r>
            <a:r>
              <a:rPr lang="it-IT" dirty="0"/>
              <a:t>attuazione dell’art. 22 del D.lgs. </a:t>
            </a:r>
            <a:r>
              <a:rPr lang="it-IT" dirty="0" smtClean="0"/>
              <a:t>33/2013 che dispone sugli obblighi di pubblicazione dei dati relativi a </a:t>
            </a:r>
            <a:r>
              <a:rPr lang="it-IT" b="1" dirty="0">
                <a:solidFill>
                  <a:srgbClr val="FF0000"/>
                </a:solidFill>
              </a:rPr>
              <a:t>enti vigilati/controllati e </a:t>
            </a:r>
            <a:r>
              <a:rPr lang="it-IT" b="1" dirty="0" smtClean="0">
                <a:solidFill>
                  <a:srgbClr val="FF0000"/>
                </a:solidFill>
              </a:rPr>
              <a:t>società </a:t>
            </a:r>
            <a:r>
              <a:rPr lang="it-IT" b="1" dirty="0">
                <a:solidFill>
                  <a:srgbClr val="FF0000"/>
                </a:solidFill>
              </a:rPr>
              <a:t>partecipate</a:t>
            </a:r>
            <a:r>
              <a:rPr lang="it-IT" dirty="0"/>
              <a:t>, nel </a:t>
            </a:r>
            <a:r>
              <a:rPr lang="it-IT" dirty="0" smtClean="0"/>
              <a:t>PTPCT 2018-2020, sono previsti puntuali adempimenti a </a:t>
            </a:r>
            <a:r>
              <a:rPr lang="it-IT" u="sng" dirty="0"/>
              <a:t>carico del Dirigente della Struttura </a:t>
            </a:r>
            <a:r>
              <a:rPr lang="it-IT" u="sng" dirty="0" smtClean="0"/>
              <a:t>vigilante.</a:t>
            </a:r>
          </a:p>
          <a:p>
            <a:pPr algn="just"/>
            <a:r>
              <a:rPr lang="it-IT" b="1" dirty="0" smtClean="0">
                <a:solidFill>
                  <a:srgbClr val="3333CC"/>
                </a:solidFill>
              </a:rPr>
              <a:t>Nell’Allegato 1-bis trasparenza, per ciascuna tipologia di Ente, </a:t>
            </a:r>
            <a:r>
              <a:rPr lang="it-IT" b="1" dirty="0" smtClean="0">
                <a:solidFill>
                  <a:schemeClr val="tx1"/>
                </a:solidFill>
              </a:rPr>
              <a:t>vengono specificate le informazioni e  i documenti da pubblicare e aggiornare entro il 30 settembre di ogni anno. </a:t>
            </a:r>
          </a:p>
          <a:p>
            <a:r>
              <a:rPr lang="it-IT" b="1" dirty="0" smtClean="0">
                <a:solidFill>
                  <a:schemeClr val="tx1"/>
                </a:solidFill>
              </a:rPr>
              <a:t>Nell’area Intranet della Regione</a:t>
            </a:r>
            <a:r>
              <a:rPr lang="it-IT" b="1" dirty="0" smtClean="0"/>
              <a:t>, voce</a:t>
            </a:r>
            <a:r>
              <a:rPr lang="it-IT" b="1" dirty="0">
                <a:solidFill>
                  <a:srgbClr val="C00000"/>
                </a:solidFill>
              </a:rPr>
              <a:t> Amministrazione </a:t>
            </a:r>
            <a:r>
              <a:rPr lang="it-IT" b="1" dirty="0" smtClean="0">
                <a:solidFill>
                  <a:srgbClr val="C00000"/>
                </a:solidFill>
              </a:rPr>
              <a:t>trasparente</a:t>
            </a:r>
            <a:r>
              <a:rPr lang="it-IT" b="1" dirty="0" smtClean="0">
                <a:solidFill>
                  <a:schemeClr val="tx1"/>
                </a:solidFill>
              </a:rPr>
              <a:t>, </a:t>
            </a:r>
            <a:r>
              <a:rPr lang="it-IT" b="1" dirty="0">
                <a:solidFill>
                  <a:schemeClr val="tx1"/>
                </a:solidFill>
              </a:rPr>
              <a:t>è fruibile la </a:t>
            </a:r>
            <a:r>
              <a:rPr lang="it-IT" b="1" dirty="0">
                <a:solidFill>
                  <a:srgbClr val="C00000"/>
                </a:solidFill>
              </a:rPr>
              <a:t>Modulistica trasparenza </a:t>
            </a:r>
            <a:r>
              <a:rPr lang="it-IT" b="1" dirty="0" smtClean="0">
                <a:solidFill>
                  <a:srgbClr val="C00000"/>
                </a:solidFill>
              </a:rPr>
              <a:t>- Sezione </a:t>
            </a:r>
            <a:r>
              <a:rPr lang="it-IT" b="1" dirty="0">
                <a:solidFill>
                  <a:srgbClr val="C00000"/>
                </a:solidFill>
              </a:rPr>
              <a:t>Enti </a:t>
            </a:r>
            <a:r>
              <a:rPr lang="it-IT" b="1" dirty="0" smtClean="0">
                <a:solidFill>
                  <a:srgbClr val="C00000"/>
                </a:solidFill>
              </a:rPr>
              <a:t>controllati, contenente tutte le informazioni da pubblicare</a:t>
            </a:r>
            <a:r>
              <a:rPr lang="it-IT" dirty="0" smtClean="0">
                <a:solidFill>
                  <a:srgbClr val="C00000"/>
                </a:solidFill>
              </a:rPr>
              <a:t>. </a:t>
            </a:r>
            <a:endParaRPr lang="it-IT" dirty="0">
              <a:solidFill>
                <a:srgbClr val="C00000"/>
              </a:solidFill>
            </a:endParaRPr>
          </a:p>
          <a:p>
            <a:pPr algn="just"/>
            <a:r>
              <a:rPr lang="it-IT" b="1" dirty="0" smtClean="0">
                <a:solidFill>
                  <a:srgbClr val="FF0000"/>
                </a:solidFill>
              </a:rPr>
              <a:t>Si richiama, in particolare, l’attenzione sull’annotazione riportata nell’ultima colonna dell’Allegato </a:t>
            </a:r>
            <a:r>
              <a:rPr lang="it-IT" b="1" dirty="0">
                <a:solidFill>
                  <a:srgbClr val="FF0000"/>
                </a:solidFill>
              </a:rPr>
              <a:t>1-bis </a:t>
            </a:r>
            <a:r>
              <a:rPr lang="it-IT" b="1" dirty="0" smtClean="0">
                <a:solidFill>
                  <a:srgbClr val="FF0000"/>
                </a:solidFill>
              </a:rPr>
              <a:t>trasparenza </a:t>
            </a:r>
            <a:r>
              <a:rPr lang="it-IT" i="1" dirty="0" smtClean="0">
                <a:solidFill>
                  <a:schemeClr val="tx1"/>
                </a:solidFill>
              </a:rPr>
              <a:t>«Termine di scadenza per la pubblicazione» </a:t>
            </a:r>
            <a:r>
              <a:rPr lang="it-IT" dirty="0" smtClean="0">
                <a:solidFill>
                  <a:srgbClr val="FF0000"/>
                </a:solidFill>
              </a:rPr>
              <a:t>dove</a:t>
            </a:r>
            <a:r>
              <a:rPr lang="it-IT" dirty="0" smtClean="0">
                <a:solidFill>
                  <a:schemeClr val="tx1"/>
                </a:solidFill>
              </a:rPr>
              <a:t> oltre all’indicazione del termine per l’aggiornamento dei dati a carico della struttura vigilante, </a:t>
            </a:r>
            <a:r>
              <a:rPr lang="it-IT" dirty="0" smtClean="0">
                <a:solidFill>
                  <a:srgbClr val="FF0000"/>
                </a:solidFill>
              </a:rPr>
              <a:t>si evidenzia </a:t>
            </a:r>
            <a:r>
              <a:rPr lang="it-IT" b="1" dirty="0" smtClean="0">
                <a:solidFill>
                  <a:schemeClr val="tx1"/>
                </a:solidFill>
              </a:rPr>
              <a:t>a tutti i Dirigenti/Direttori che dispongono erogazione di somme </a:t>
            </a:r>
            <a:r>
              <a:rPr lang="it-IT" dirty="0" smtClean="0">
                <a:solidFill>
                  <a:schemeClr val="tx1"/>
                </a:solidFill>
              </a:rPr>
              <a:t>per il funzionamento dei predetti Enti e Società, </a:t>
            </a:r>
            <a:r>
              <a:rPr lang="it-IT" b="1" dirty="0" smtClean="0">
                <a:solidFill>
                  <a:srgbClr val="FF0000"/>
                </a:solidFill>
              </a:rPr>
              <a:t>che il comma 4, dell’art. 22 del D.Lgs. 33/2013, dispone il DIVIETO  </a:t>
            </a:r>
            <a:r>
              <a:rPr lang="it-IT" dirty="0" smtClean="0">
                <a:solidFill>
                  <a:srgbClr val="FF0000"/>
                </a:solidFill>
              </a:rPr>
              <a:t>di trasferimento di somme se non risultano pubblicati e aggiornati i relativi dati nella pagine regionale di Amministrazione Trasparente.</a:t>
            </a: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42</a:t>
            </a:fld>
            <a:endParaRPr lang="en-US" dirty="0"/>
          </a:p>
        </p:txBody>
      </p:sp>
    </p:spTree>
    <p:extLst>
      <p:ext uri="{BB962C8B-B14F-4D97-AF65-F5344CB8AC3E}">
        <p14:creationId xmlns:p14="http://schemas.microsoft.com/office/powerpoint/2010/main" val="299895003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heel(1)">
                                      <p:cBhvr>
                                        <p:cTn id="11" dur="2000"/>
                                        <p:tgtEl>
                                          <p:spTgt spid="3">
                                            <p:txEl>
                                              <p:pRg st="1" end="1"/>
                                            </p:txEl>
                                          </p:spTgt>
                                        </p:tgtEl>
                                      </p:cBhvr>
                                    </p:animEffect>
                                  </p:childTnLst>
                                </p:cTn>
                              </p:par>
                            </p:childTnLst>
                          </p:cTn>
                        </p:par>
                        <p:par>
                          <p:cTn id="12" fill="hold">
                            <p:stCondLst>
                              <p:cond delay="4000"/>
                            </p:stCondLst>
                            <p:childTnLst>
                              <p:par>
                                <p:cTn id="13" presetID="21" presetClass="entr" presetSubtype="1"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heel(1)">
                                      <p:cBhvr>
                                        <p:cTn id="15" dur="2000"/>
                                        <p:tgtEl>
                                          <p:spTgt spid="3">
                                            <p:txEl>
                                              <p:pRg st="3" end="3"/>
                                            </p:txEl>
                                          </p:spTgt>
                                        </p:tgtEl>
                                      </p:cBhvr>
                                    </p:animEffect>
                                  </p:childTnLst>
                                </p:cTn>
                              </p:par>
                            </p:childTnLst>
                          </p:cTn>
                        </p:par>
                        <p:par>
                          <p:cTn id="16" fill="hold">
                            <p:stCondLst>
                              <p:cond delay="6000"/>
                            </p:stCondLst>
                            <p:childTnLst>
                              <p:par>
                                <p:cTn id="17" presetID="21" presetClass="entr" presetSubtype="1"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heel(1)">
                                      <p:cBhvr>
                                        <p:cTn id="19" dur="2000"/>
                                        <p:tgtEl>
                                          <p:spTgt spid="3">
                                            <p:txEl>
                                              <p:pRg st="4" end="4"/>
                                            </p:txEl>
                                          </p:spTgt>
                                        </p:tgtEl>
                                      </p:cBhvr>
                                    </p:animEffect>
                                  </p:childTnLst>
                                </p:cTn>
                              </p:par>
                            </p:childTnLst>
                          </p:cTn>
                        </p:par>
                        <p:par>
                          <p:cTn id="20" fill="hold">
                            <p:stCondLst>
                              <p:cond delay="8000"/>
                            </p:stCondLst>
                            <p:childTnLst>
                              <p:par>
                                <p:cTn id="21" presetID="21" presetClass="entr" presetSubtype="1" fill="hold" grpId="0"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heel(1)">
                                      <p:cBhvr>
                                        <p:cTn id="23" dur="2000"/>
                                        <p:tgtEl>
                                          <p:spTgt spid="3">
                                            <p:txEl>
                                              <p:pRg st="5" end="5"/>
                                            </p:txEl>
                                          </p:spTgt>
                                        </p:tgtEl>
                                      </p:cBhvr>
                                    </p:animEffect>
                                  </p:childTnLst>
                                </p:cTn>
                              </p:par>
                            </p:childTnLst>
                          </p:cTn>
                        </p:par>
                        <p:par>
                          <p:cTn id="24" fill="hold">
                            <p:stCondLst>
                              <p:cond delay="10000"/>
                            </p:stCondLst>
                            <p:childTnLst>
                              <p:par>
                                <p:cTn id="25" presetID="21" presetClass="entr" presetSubtype="1" fill="hold" grpId="0" nodeType="after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heel(1)">
                                      <p:cBhvr>
                                        <p:cTn id="2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rgbClr val="D3EDF1"/>
            </a:gs>
            <a:gs pos="0">
              <a:schemeClr val="accent6">
                <a:lumMod val="45000"/>
                <a:lumOff val="55000"/>
              </a:schemeClr>
            </a:gs>
            <a:gs pos="100000">
              <a:schemeClr val="accent6">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18082" y="589935"/>
            <a:ext cx="9827580" cy="6174659"/>
          </a:xfrm>
        </p:spPr>
        <p:txBody>
          <a:bodyPr>
            <a:normAutofit fontScale="92500"/>
          </a:bodyPr>
          <a:lstStyle/>
          <a:p>
            <a:pPr algn="just">
              <a:spcBef>
                <a:spcPts val="0"/>
              </a:spcBef>
              <a:buClr>
                <a:srgbClr val="A53010"/>
              </a:buClr>
              <a:defRPr/>
            </a:pPr>
            <a:endParaRPr lang="it-IT" dirty="0" smtClean="0"/>
          </a:p>
          <a:p>
            <a:pPr algn="just">
              <a:spcBef>
                <a:spcPts val="0"/>
              </a:spcBef>
              <a:buClr>
                <a:srgbClr val="A53010"/>
              </a:buClr>
              <a:defRPr/>
            </a:pPr>
            <a:r>
              <a:rPr lang="it-IT" dirty="0" smtClean="0"/>
              <a:t>Si </a:t>
            </a:r>
            <a:r>
              <a:rPr lang="it-IT" dirty="0"/>
              <a:t>sottolinea che </a:t>
            </a:r>
            <a:r>
              <a:rPr lang="it-IT" b="1" dirty="0"/>
              <a:t>per la violazione degli obblighi di pubblicazione </a:t>
            </a:r>
            <a:r>
              <a:rPr lang="it-IT" dirty="0"/>
              <a:t>di cui all'</a:t>
            </a:r>
            <a:r>
              <a:rPr lang="it-IT" i="1" dirty="0">
                <a:hlinkClick r:id="rId2" action="ppaction://hlinkfile"/>
              </a:rPr>
              <a:t>articolo 22</a:t>
            </a:r>
            <a:r>
              <a:rPr lang="it-IT" dirty="0"/>
              <a:t>, co. 2, è prevista una </a:t>
            </a:r>
            <a:r>
              <a:rPr lang="it-IT" b="1" dirty="0"/>
              <a:t>sanzione amministrativa pecuniaria da 500 a 10.000 </a:t>
            </a:r>
            <a:r>
              <a:rPr lang="it-IT" dirty="0"/>
              <a:t>euro a carico del responsabile della violazione . La stessa sanzione si applica agli amministratori societari che non comunicano ai soci pubblici il proprio incarico ed il relativo compenso entro trenta giorni dal conferimento ovvero, per le indennità di risultato, entro trenta giorni dal percepimento </a:t>
            </a:r>
            <a:r>
              <a:rPr lang="it-IT" b="1" i="1" dirty="0">
                <a:solidFill>
                  <a:schemeClr val="tx1"/>
                </a:solidFill>
              </a:rPr>
              <a:t>(art. 47, comma 2 del d.lgs. n. 33/2016</a:t>
            </a:r>
            <a:r>
              <a:rPr lang="it-IT" b="1" i="1" dirty="0" smtClean="0">
                <a:solidFill>
                  <a:schemeClr val="tx1"/>
                </a:solidFill>
              </a:rPr>
              <a:t>).</a:t>
            </a:r>
          </a:p>
          <a:p>
            <a:pPr marL="0" indent="0" algn="just">
              <a:spcBef>
                <a:spcPts val="0"/>
              </a:spcBef>
              <a:buClr>
                <a:srgbClr val="A53010"/>
              </a:buClr>
              <a:buNone/>
              <a:defRPr/>
            </a:pPr>
            <a:endParaRPr lang="it-IT" b="1" i="1" dirty="0" smtClean="0">
              <a:solidFill>
                <a:schemeClr val="tx1"/>
              </a:solidFill>
            </a:endParaRPr>
          </a:p>
          <a:p>
            <a:pPr algn="just">
              <a:buClr>
                <a:srgbClr val="A53010"/>
              </a:buClr>
              <a:defRPr/>
            </a:pPr>
            <a:r>
              <a:rPr lang="it-IT" dirty="0" smtClean="0"/>
              <a:t>In relazione </a:t>
            </a:r>
            <a:r>
              <a:rPr lang="it-IT" dirty="0"/>
              <a:t>al divieto di erogazione di fondi a enti e società, di cui al comma 4 del citato art. 22, deriva una </a:t>
            </a:r>
            <a:r>
              <a:rPr lang="it-IT" dirty="0">
                <a:solidFill>
                  <a:schemeClr val="tx1"/>
                </a:solidFill>
              </a:rPr>
              <a:t>conseguente </a:t>
            </a:r>
            <a:r>
              <a:rPr lang="it-IT" b="1" dirty="0">
                <a:solidFill>
                  <a:srgbClr val="C00000"/>
                </a:solidFill>
              </a:rPr>
              <a:t>illegittimità dei provvedimenti </a:t>
            </a:r>
            <a:r>
              <a:rPr lang="it-IT" dirty="0"/>
              <a:t>comunque adottati in mancanza del rispetto </a:t>
            </a:r>
            <a:r>
              <a:rPr lang="it-IT" dirty="0" smtClean="0"/>
              <a:t>di detti </a:t>
            </a:r>
            <a:r>
              <a:rPr lang="it-IT" dirty="0"/>
              <a:t>obblighi di pubblicazione derivanti dall’articolo medesimo</a:t>
            </a:r>
            <a:r>
              <a:rPr lang="it-IT" dirty="0" smtClean="0"/>
              <a:t>.</a:t>
            </a:r>
          </a:p>
          <a:p>
            <a:pPr marL="0" indent="0" algn="just">
              <a:buClr>
                <a:srgbClr val="A53010"/>
              </a:buClr>
              <a:buNone/>
              <a:defRPr/>
            </a:pPr>
            <a:endParaRPr lang="it-IT" dirty="0" smtClean="0"/>
          </a:p>
          <a:p>
            <a:pPr algn="just"/>
            <a:r>
              <a:rPr lang="it-IT" dirty="0" smtClean="0">
                <a:solidFill>
                  <a:schemeClr val="tx1"/>
                </a:solidFill>
              </a:rPr>
              <a:t>Si </a:t>
            </a:r>
            <a:r>
              <a:rPr lang="it-IT" dirty="0">
                <a:solidFill>
                  <a:schemeClr val="tx1"/>
                </a:solidFill>
              </a:rPr>
              <a:t>ricorda che i medesimi Dirigenti/Direttori sulla base di specifica </a:t>
            </a:r>
            <a:r>
              <a:rPr lang="it-IT" dirty="0">
                <a:solidFill>
                  <a:srgbClr val="FF0000"/>
                </a:solidFill>
              </a:rPr>
              <a:t>misura prevista nell’Allegato C</a:t>
            </a:r>
            <a:r>
              <a:rPr lang="it-IT" dirty="0">
                <a:solidFill>
                  <a:schemeClr val="tx1"/>
                </a:solidFill>
              </a:rPr>
              <a:t> al presente PTPCT 2018/2020, sono tenuti, tra l’altro, </a:t>
            </a:r>
            <a:r>
              <a:rPr lang="it-IT" b="1" dirty="0">
                <a:solidFill>
                  <a:srgbClr val="FF0000"/>
                </a:solidFill>
              </a:rPr>
              <a:t>all’acquisizione e al controllo del rendiconto</a:t>
            </a:r>
            <a:r>
              <a:rPr lang="it-IT" dirty="0">
                <a:solidFill>
                  <a:srgbClr val="FF0000"/>
                </a:solidFill>
              </a:rPr>
              <a:t> </a:t>
            </a:r>
            <a:r>
              <a:rPr lang="it-IT" b="1" dirty="0">
                <a:solidFill>
                  <a:srgbClr val="FF0000"/>
                </a:solidFill>
              </a:rPr>
              <a:t>dell'utilizzo dei trasferimenti regionali</a:t>
            </a:r>
            <a:r>
              <a:rPr lang="it-IT" dirty="0">
                <a:solidFill>
                  <a:srgbClr val="FF0000"/>
                </a:solidFill>
              </a:rPr>
              <a:t>,</a:t>
            </a:r>
            <a:r>
              <a:rPr lang="it-IT" dirty="0">
                <a:solidFill>
                  <a:schemeClr val="tx1"/>
                </a:solidFill>
              </a:rPr>
              <a:t> nonché all’attivazione del </a:t>
            </a:r>
            <a:r>
              <a:rPr lang="it-IT" b="1" dirty="0">
                <a:solidFill>
                  <a:schemeClr val="tx1"/>
                </a:solidFill>
              </a:rPr>
              <a:t>Controllo  </a:t>
            </a:r>
            <a:r>
              <a:rPr lang="it-IT" b="1" dirty="0" smtClean="0">
                <a:solidFill>
                  <a:schemeClr val="tx1"/>
                </a:solidFill>
              </a:rPr>
              <a:t>Analogo, </a:t>
            </a:r>
            <a:r>
              <a:rPr lang="it-IT" dirty="0" smtClean="0">
                <a:solidFill>
                  <a:schemeClr val="tx1"/>
                </a:solidFill>
              </a:rPr>
              <a:t>nel caso di affidamenti diretti a </a:t>
            </a:r>
            <a:r>
              <a:rPr lang="it-IT" b="1" dirty="0" smtClean="0">
                <a:solidFill>
                  <a:schemeClr val="tx1"/>
                </a:solidFill>
              </a:rPr>
              <a:t>Società in </a:t>
            </a:r>
            <a:r>
              <a:rPr lang="it-IT" b="1" dirty="0" err="1" smtClean="0">
                <a:solidFill>
                  <a:schemeClr val="tx1"/>
                </a:solidFill>
              </a:rPr>
              <a:t>house</a:t>
            </a:r>
            <a:r>
              <a:rPr lang="it-IT" b="1" dirty="0" smtClean="0">
                <a:solidFill>
                  <a:schemeClr val="tx1"/>
                </a:solidFill>
              </a:rPr>
              <a:t>. </a:t>
            </a:r>
          </a:p>
          <a:p>
            <a:pPr marL="0" indent="0" algn="just">
              <a:buNone/>
            </a:pPr>
            <a:endParaRPr lang="it-IT" dirty="0" smtClean="0">
              <a:solidFill>
                <a:schemeClr val="tx1"/>
              </a:solidFill>
            </a:endParaRPr>
          </a:p>
          <a:p>
            <a:pPr algn="just"/>
            <a:r>
              <a:rPr lang="it-IT" dirty="0" smtClean="0">
                <a:solidFill>
                  <a:schemeClr val="tx1"/>
                </a:solidFill>
              </a:rPr>
              <a:t>La </a:t>
            </a:r>
            <a:r>
              <a:rPr lang="it-IT" dirty="0">
                <a:solidFill>
                  <a:schemeClr val="tx1"/>
                </a:solidFill>
              </a:rPr>
              <a:t>misura di cui all’Allegato C prevede, inoltre, </a:t>
            </a:r>
            <a:r>
              <a:rPr lang="it-IT" dirty="0" smtClean="0">
                <a:solidFill>
                  <a:schemeClr val="tx1"/>
                </a:solidFill>
              </a:rPr>
              <a:t>l’attivazione da parte dei Direttori </a:t>
            </a:r>
            <a:r>
              <a:rPr lang="it-IT" dirty="0">
                <a:solidFill>
                  <a:schemeClr val="tx1"/>
                </a:solidFill>
              </a:rPr>
              <a:t>del </a:t>
            </a:r>
            <a:r>
              <a:rPr lang="it-IT" b="1" dirty="0">
                <a:solidFill>
                  <a:schemeClr val="tx1"/>
                </a:solidFill>
              </a:rPr>
              <a:t>potere sostitutivo </a:t>
            </a:r>
            <a:r>
              <a:rPr lang="it-IT" dirty="0">
                <a:solidFill>
                  <a:schemeClr val="tx1"/>
                </a:solidFill>
              </a:rPr>
              <a:t>previa diffida,  in caso di </a:t>
            </a:r>
            <a:r>
              <a:rPr lang="it-IT" dirty="0" smtClean="0">
                <a:solidFill>
                  <a:schemeClr val="tx1"/>
                </a:solidFill>
              </a:rPr>
              <a:t>inerzia dei Dirigenti </a:t>
            </a:r>
            <a:r>
              <a:rPr lang="it-IT" dirty="0">
                <a:solidFill>
                  <a:schemeClr val="tx1"/>
                </a:solidFill>
              </a:rPr>
              <a:t>nell’attuazione delle fasi ivi indicate. </a:t>
            </a: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43</a:t>
            </a:fld>
            <a:endParaRPr lang="en-US" dirty="0"/>
          </a:p>
        </p:txBody>
      </p:sp>
    </p:spTree>
    <p:extLst>
      <p:ext uri="{BB962C8B-B14F-4D97-AF65-F5344CB8AC3E}">
        <p14:creationId xmlns:p14="http://schemas.microsoft.com/office/powerpoint/2010/main" val="187813851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1)">
                                      <p:cBhvr>
                                        <p:cTn id="7" dur="2000"/>
                                        <p:tgtEl>
                                          <p:spTgt spid="3">
                                            <p:txEl>
                                              <p:pRg st="1" end="1"/>
                                            </p:txEl>
                                          </p:spTgt>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wheel(1)">
                                      <p:cBhvr>
                                        <p:cTn id="11" dur="2000"/>
                                        <p:tgtEl>
                                          <p:spTgt spid="3">
                                            <p:txEl>
                                              <p:pRg st="3" end="3"/>
                                            </p:txEl>
                                          </p:spTgt>
                                        </p:tgtEl>
                                      </p:cBhvr>
                                    </p:animEffect>
                                  </p:childTnLst>
                                </p:cTn>
                              </p:par>
                            </p:childTnLst>
                          </p:cTn>
                        </p:par>
                        <p:par>
                          <p:cTn id="12" fill="hold">
                            <p:stCondLst>
                              <p:cond delay="4000"/>
                            </p:stCondLst>
                            <p:childTnLst>
                              <p:par>
                                <p:cTn id="13" presetID="21" presetClass="entr" presetSubtype="1" fill="hold" grpId="0" nodeType="after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wheel(1)">
                                      <p:cBhvr>
                                        <p:cTn id="15" dur="2000"/>
                                        <p:tgtEl>
                                          <p:spTgt spid="3">
                                            <p:txEl>
                                              <p:pRg st="5" end="5"/>
                                            </p:txEl>
                                          </p:spTgt>
                                        </p:tgtEl>
                                      </p:cBhvr>
                                    </p:animEffect>
                                  </p:childTnLst>
                                </p:cTn>
                              </p:par>
                            </p:childTnLst>
                          </p:cTn>
                        </p:par>
                        <p:par>
                          <p:cTn id="16" fill="hold">
                            <p:stCondLst>
                              <p:cond delay="6000"/>
                            </p:stCondLst>
                            <p:childTnLst>
                              <p:par>
                                <p:cTn id="17" presetID="21" presetClass="entr" presetSubtype="1" fill="hold" grpId="0" nodeType="after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wheel(1)">
                                      <p:cBhvr>
                                        <p:cTn id="19"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C2E7EC"/>
            </a:gs>
            <a:gs pos="100000">
              <a:srgbClr val="CDEBEF">
                <a:lumMod val="80000"/>
                <a:lumOff val="20000"/>
              </a:srgbClr>
            </a:gs>
            <a:gs pos="0">
              <a:schemeClr val="accent6">
                <a:lumMod val="45000"/>
                <a:lumOff val="55000"/>
              </a:schemeClr>
            </a:gs>
            <a:gs pos="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494503" y="301840"/>
            <a:ext cx="9842281" cy="6556160"/>
          </a:xfrm>
        </p:spPr>
        <p:txBody>
          <a:bodyPr>
            <a:normAutofit fontScale="92500"/>
          </a:bodyPr>
          <a:lstStyle/>
          <a:p>
            <a:pPr marL="0" indent="0" algn="just">
              <a:buNone/>
            </a:pPr>
            <a:r>
              <a:rPr lang="it-IT" dirty="0" smtClean="0">
                <a:solidFill>
                  <a:schemeClr val="tx1"/>
                </a:solidFill>
              </a:rPr>
              <a:t>Del contenuto degli obblighi ex art</a:t>
            </a:r>
            <a:r>
              <a:rPr lang="it-IT" dirty="0">
                <a:solidFill>
                  <a:schemeClr val="tx1"/>
                </a:solidFill>
              </a:rPr>
              <a:t>. 22 del </a:t>
            </a:r>
            <a:r>
              <a:rPr lang="it-IT" dirty="0" smtClean="0">
                <a:solidFill>
                  <a:schemeClr val="tx1"/>
                </a:solidFill>
              </a:rPr>
              <a:t>D.Lgs</a:t>
            </a:r>
            <a:r>
              <a:rPr lang="it-IT" dirty="0">
                <a:solidFill>
                  <a:schemeClr val="tx1"/>
                </a:solidFill>
              </a:rPr>
              <a:t>. </a:t>
            </a:r>
            <a:r>
              <a:rPr lang="it-IT" dirty="0" smtClean="0">
                <a:solidFill>
                  <a:schemeClr val="tx1"/>
                </a:solidFill>
              </a:rPr>
              <a:t>33/2013, come </a:t>
            </a:r>
            <a:r>
              <a:rPr lang="it-IT" dirty="0">
                <a:solidFill>
                  <a:schemeClr val="tx1"/>
                </a:solidFill>
              </a:rPr>
              <a:t>modificato dal D.Lgs. </a:t>
            </a:r>
            <a:r>
              <a:rPr lang="it-IT" dirty="0" smtClean="0">
                <a:solidFill>
                  <a:schemeClr val="tx1"/>
                </a:solidFill>
              </a:rPr>
              <a:t>97/2016 si è ampiamente parlato in occasione dell’illustrazione del precedente PTPCT 2017/2019. </a:t>
            </a:r>
          </a:p>
          <a:p>
            <a:pPr marL="0" indent="0" algn="just">
              <a:buNone/>
            </a:pPr>
            <a:r>
              <a:rPr lang="it-IT" b="1" dirty="0" smtClean="0">
                <a:solidFill>
                  <a:srgbClr val="0000FF"/>
                </a:solidFill>
              </a:rPr>
              <a:t>Di seguito le novità previste nel presente PTPCT 2018/2020 per questa sottosezione</a:t>
            </a:r>
            <a:r>
              <a:rPr lang="it-IT" dirty="0" smtClean="0">
                <a:solidFill>
                  <a:schemeClr val="tx1"/>
                </a:solidFill>
              </a:rPr>
              <a:t>:</a:t>
            </a:r>
          </a:p>
          <a:p>
            <a:pPr algn="just"/>
            <a:r>
              <a:rPr lang="it-IT" dirty="0" smtClean="0">
                <a:solidFill>
                  <a:srgbClr val="262626"/>
                </a:solidFill>
              </a:rPr>
              <a:t>Il </a:t>
            </a:r>
            <a:r>
              <a:rPr lang="it-IT" b="1" dirty="0" smtClean="0">
                <a:solidFill>
                  <a:srgbClr val="262626"/>
                </a:solidFill>
              </a:rPr>
              <a:t>termine</a:t>
            </a:r>
            <a:r>
              <a:rPr lang="it-IT" dirty="0" smtClean="0">
                <a:solidFill>
                  <a:srgbClr val="262626"/>
                </a:solidFill>
              </a:rPr>
              <a:t> per l’aggiornamento dei dati pubblicati è stato portato al </a:t>
            </a:r>
            <a:r>
              <a:rPr lang="it-IT" b="1" dirty="0" smtClean="0">
                <a:solidFill>
                  <a:srgbClr val="262626"/>
                </a:solidFill>
              </a:rPr>
              <a:t>30 settembre </a:t>
            </a:r>
            <a:r>
              <a:rPr lang="it-IT" dirty="0" smtClean="0">
                <a:solidFill>
                  <a:srgbClr val="262626"/>
                </a:solidFill>
              </a:rPr>
              <a:t>al fine di acquisire l’informazione sui bilanci dell’ultimo triennio;</a:t>
            </a:r>
          </a:p>
          <a:p>
            <a:pPr algn="just"/>
            <a:r>
              <a:rPr lang="it-IT" dirty="0">
                <a:solidFill>
                  <a:srgbClr val="262626"/>
                </a:solidFill>
              </a:rPr>
              <a:t>Qualora la Struttura Informatica consenta </a:t>
            </a:r>
            <a:r>
              <a:rPr lang="it-IT" dirty="0" smtClean="0">
                <a:solidFill>
                  <a:srgbClr val="262626"/>
                </a:solidFill>
              </a:rPr>
              <a:t>le modifiche necessarie, </a:t>
            </a:r>
            <a:r>
              <a:rPr lang="it-IT" b="1" dirty="0" smtClean="0">
                <a:solidFill>
                  <a:srgbClr val="262626"/>
                </a:solidFill>
              </a:rPr>
              <a:t>si prevede di poter uniformare per l’anno in corso la modalità di pubblicazione dei dati, con inserimento diretto degli stessi, </a:t>
            </a:r>
            <a:r>
              <a:rPr lang="it-IT" b="1" dirty="0">
                <a:solidFill>
                  <a:srgbClr val="262626"/>
                </a:solidFill>
              </a:rPr>
              <a:t>in area Intranet, come già avviene per le Società</a:t>
            </a:r>
            <a:r>
              <a:rPr lang="it-IT" dirty="0" smtClean="0">
                <a:solidFill>
                  <a:srgbClr val="262626"/>
                </a:solidFill>
              </a:rPr>
              <a:t>. In ogni caso  </a:t>
            </a:r>
            <a:r>
              <a:rPr lang="it-IT" dirty="0">
                <a:solidFill>
                  <a:srgbClr val="262626"/>
                </a:solidFill>
              </a:rPr>
              <a:t>ne  verrà data opportuna notizia a tutte le Strutture con </a:t>
            </a:r>
            <a:r>
              <a:rPr lang="it-IT" dirty="0" smtClean="0">
                <a:solidFill>
                  <a:srgbClr val="262626"/>
                </a:solidFill>
              </a:rPr>
              <a:t>apposita circolare;</a:t>
            </a:r>
          </a:p>
          <a:p>
            <a:r>
              <a:rPr lang="it-IT" b="1" dirty="0" smtClean="0">
                <a:solidFill>
                  <a:srgbClr val="FF0000"/>
                </a:solidFill>
              </a:rPr>
              <a:t>Nell’anno in corso, si richiede particolare attenzione nell’individuazione </a:t>
            </a:r>
            <a:r>
              <a:rPr lang="it-IT" b="1" i="1" dirty="0">
                <a:solidFill>
                  <a:srgbClr val="FF0000"/>
                </a:solidFill>
              </a:rPr>
              <a:t>degli enti di diritto </a:t>
            </a:r>
            <a:r>
              <a:rPr lang="it-IT" b="1" i="1" dirty="0" smtClean="0">
                <a:solidFill>
                  <a:srgbClr val="FF0000"/>
                </a:solidFill>
              </a:rPr>
              <a:t>privato in </a:t>
            </a:r>
            <a:r>
              <a:rPr lang="it-IT" b="1" i="1" dirty="0">
                <a:solidFill>
                  <a:srgbClr val="FF0000"/>
                </a:solidFill>
              </a:rPr>
              <a:t>controllo </a:t>
            </a:r>
            <a:r>
              <a:rPr lang="it-IT" b="1" i="1" dirty="0" smtClean="0">
                <a:solidFill>
                  <a:srgbClr val="FF0000"/>
                </a:solidFill>
              </a:rPr>
              <a:t>dell'amministrazione</a:t>
            </a:r>
            <a:r>
              <a:rPr lang="it-IT" i="1" dirty="0" smtClean="0">
                <a:solidFill>
                  <a:srgbClr val="262626"/>
                </a:solidFill>
              </a:rPr>
              <a:t>.</a:t>
            </a:r>
            <a:r>
              <a:rPr lang="it-IT" dirty="0">
                <a:solidFill>
                  <a:srgbClr val="262626"/>
                </a:solidFill>
              </a:rPr>
              <a:t> </a:t>
            </a:r>
            <a:r>
              <a:rPr lang="it-IT" b="1" dirty="0" smtClean="0">
                <a:solidFill>
                  <a:srgbClr val="262626"/>
                </a:solidFill>
              </a:rPr>
              <a:t>L’art. 2bis, comma 2, lettera c)</a:t>
            </a:r>
            <a:r>
              <a:rPr lang="it-IT" dirty="0" smtClean="0">
                <a:solidFill>
                  <a:srgbClr val="262626"/>
                </a:solidFill>
              </a:rPr>
              <a:t>, definisce </a:t>
            </a:r>
            <a:r>
              <a:rPr lang="it-IT" b="1" dirty="0" smtClean="0">
                <a:solidFill>
                  <a:srgbClr val="262626"/>
                </a:solidFill>
              </a:rPr>
              <a:t>Enti di Diritto privato in controllo pubblico</a:t>
            </a:r>
            <a:r>
              <a:rPr lang="it-IT" dirty="0" smtClean="0">
                <a:solidFill>
                  <a:srgbClr val="262626"/>
                </a:solidFill>
              </a:rPr>
              <a:t>: le </a:t>
            </a:r>
            <a:r>
              <a:rPr lang="it-IT" dirty="0">
                <a:solidFill>
                  <a:srgbClr val="262626"/>
                </a:solidFill>
              </a:rPr>
              <a:t>associazioni, l</a:t>
            </a:r>
            <a:r>
              <a:rPr lang="it-IT" dirty="0" smtClean="0">
                <a:solidFill>
                  <a:srgbClr val="262626"/>
                </a:solidFill>
              </a:rPr>
              <a:t>e </a:t>
            </a:r>
            <a:r>
              <a:rPr lang="it-IT" dirty="0">
                <a:solidFill>
                  <a:srgbClr val="262626"/>
                </a:solidFill>
              </a:rPr>
              <a:t>fondazioni e </a:t>
            </a:r>
            <a:r>
              <a:rPr lang="it-IT" dirty="0" smtClean="0">
                <a:solidFill>
                  <a:srgbClr val="262626"/>
                </a:solidFill>
              </a:rPr>
              <a:t>gli </a:t>
            </a:r>
            <a:r>
              <a:rPr lang="it-IT" dirty="0">
                <a:solidFill>
                  <a:srgbClr val="262626"/>
                </a:solidFill>
              </a:rPr>
              <a:t>enti di diritto privato comunque denominati, anche privi </a:t>
            </a:r>
            <a:r>
              <a:rPr lang="it-IT" dirty="0" smtClean="0">
                <a:solidFill>
                  <a:srgbClr val="262626"/>
                </a:solidFill>
              </a:rPr>
              <a:t>di personalità </a:t>
            </a:r>
            <a:r>
              <a:rPr lang="it-IT" dirty="0">
                <a:solidFill>
                  <a:srgbClr val="262626"/>
                </a:solidFill>
              </a:rPr>
              <a:t>giuridica, con </a:t>
            </a:r>
            <a:r>
              <a:rPr lang="it-IT" b="1" dirty="0">
                <a:solidFill>
                  <a:srgbClr val="262626"/>
                </a:solidFill>
              </a:rPr>
              <a:t>bilancio superiore a cinquecentomila euro,</a:t>
            </a:r>
            <a:r>
              <a:rPr lang="it-IT" dirty="0">
                <a:solidFill>
                  <a:srgbClr val="262626"/>
                </a:solidFill>
              </a:rPr>
              <a:t> </a:t>
            </a:r>
            <a:r>
              <a:rPr lang="it-IT" b="1" dirty="0">
                <a:solidFill>
                  <a:srgbClr val="262626"/>
                </a:solidFill>
              </a:rPr>
              <a:t>la cui attività sia finanziata in </a:t>
            </a:r>
            <a:r>
              <a:rPr lang="it-IT" b="1" dirty="0" smtClean="0">
                <a:solidFill>
                  <a:srgbClr val="262626"/>
                </a:solidFill>
              </a:rPr>
              <a:t>modo maggioritario </a:t>
            </a:r>
            <a:r>
              <a:rPr lang="it-IT" b="1" dirty="0">
                <a:solidFill>
                  <a:srgbClr val="262626"/>
                </a:solidFill>
              </a:rPr>
              <a:t>per almeno due esercizi finanziari consecutivi nell'ultimo triennio da pubbliche </a:t>
            </a:r>
            <a:r>
              <a:rPr lang="it-IT" b="1" dirty="0" smtClean="0">
                <a:solidFill>
                  <a:srgbClr val="262626"/>
                </a:solidFill>
              </a:rPr>
              <a:t>amministrazioni e </a:t>
            </a:r>
            <a:r>
              <a:rPr lang="it-IT" b="1" dirty="0">
                <a:solidFill>
                  <a:srgbClr val="262626"/>
                </a:solidFill>
              </a:rPr>
              <a:t>in cui la totalità dei titolari o dei comp</a:t>
            </a:r>
            <a:r>
              <a:rPr lang="it-IT" b="1" dirty="0"/>
              <a:t>onenti dell'organo d'amministrazione o di indirizzo sia designata </a:t>
            </a:r>
            <a:r>
              <a:rPr lang="it-IT" b="1" dirty="0" smtClean="0"/>
              <a:t>da pubbliche </a:t>
            </a:r>
            <a:r>
              <a:rPr lang="it-IT" b="1" dirty="0"/>
              <a:t>amministrazioni.</a:t>
            </a:r>
            <a:r>
              <a:rPr lang="it-IT" b="1" i="1" dirty="0" smtClean="0"/>
              <a:t>  </a:t>
            </a:r>
          </a:p>
          <a:p>
            <a:r>
              <a:rPr lang="it-IT" b="1" i="1" dirty="0" smtClean="0">
                <a:solidFill>
                  <a:srgbClr val="FF0000"/>
                </a:solidFill>
              </a:rPr>
              <a:t>Nel modulo presente in area intranet – Amministrazione Trasparente, pertanto, è prevista l’acquisizione di questi tre elementi, </a:t>
            </a:r>
            <a:r>
              <a:rPr lang="it-IT" i="1" dirty="0" smtClean="0">
                <a:solidFill>
                  <a:srgbClr val="FF0000"/>
                </a:solidFill>
              </a:rPr>
              <a:t>che devono coesistere</a:t>
            </a:r>
            <a:r>
              <a:rPr lang="it-IT" b="1" i="1" dirty="0" smtClean="0">
                <a:solidFill>
                  <a:srgbClr val="FF0000"/>
                </a:solidFill>
              </a:rPr>
              <a:t>, al fine dell’individuazione degli Enti di diritto privato per i quali è prevista la pubblicazione nella sottosezione della pagina regionale Amministrazione Trasparente.</a:t>
            </a: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44</a:t>
            </a:fld>
            <a:endParaRPr lang="en-US" dirty="0"/>
          </a:p>
        </p:txBody>
      </p:sp>
    </p:spTree>
    <p:extLst>
      <p:ext uri="{BB962C8B-B14F-4D97-AF65-F5344CB8AC3E}">
        <p14:creationId xmlns:p14="http://schemas.microsoft.com/office/powerpoint/2010/main" val="287560152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heel(1)">
                                      <p:cBhvr>
                                        <p:cTn id="11" dur="2000"/>
                                        <p:tgtEl>
                                          <p:spTgt spid="3">
                                            <p:txEl>
                                              <p:pRg st="1" end="1"/>
                                            </p:txEl>
                                          </p:spTgt>
                                        </p:tgtEl>
                                      </p:cBhvr>
                                    </p:animEffect>
                                  </p:childTnLst>
                                </p:cTn>
                              </p:par>
                            </p:childTnLst>
                          </p:cTn>
                        </p:par>
                        <p:par>
                          <p:cTn id="12" fill="hold">
                            <p:stCondLst>
                              <p:cond delay="4000"/>
                            </p:stCondLst>
                            <p:childTnLst>
                              <p:par>
                                <p:cTn id="13" presetID="21" presetClass="entr" presetSubtype="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heel(1)">
                                      <p:cBhvr>
                                        <p:cTn id="15" dur="2000"/>
                                        <p:tgtEl>
                                          <p:spTgt spid="3">
                                            <p:txEl>
                                              <p:pRg st="2" end="2"/>
                                            </p:txEl>
                                          </p:spTgt>
                                        </p:tgtEl>
                                      </p:cBhvr>
                                    </p:animEffect>
                                  </p:childTnLst>
                                </p:cTn>
                              </p:par>
                            </p:childTnLst>
                          </p:cTn>
                        </p:par>
                        <p:par>
                          <p:cTn id="16" fill="hold">
                            <p:stCondLst>
                              <p:cond delay="6000"/>
                            </p:stCondLst>
                            <p:childTnLst>
                              <p:par>
                                <p:cTn id="17" presetID="21" presetClass="entr" presetSubtype="1"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heel(1)">
                                      <p:cBhvr>
                                        <p:cTn id="19" dur="2000"/>
                                        <p:tgtEl>
                                          <p:spTgt spid="3">
                                            <p:txEl>
                                              <p:pRg st="3" end="3"/>
                                            </p:txEl>
                                          </p:spTgt>
                                        </p:tgtEl>
                                      </p:cBhvr>
                                    </p:animEffect>
                                  </p:childTnLst>
                                </p:cTn>
                              </p:par>
                            </p:childTnLst>
                          </p:cTn>
                        </p:par>
                        <p:par>
                          <p:cTn id="20" fill="hold">
                            <p:stCondLst>
                              <p:cond delay="8000"/>
                            </p:stCondLst>
                            <p:childTnLst>
                              <p:par>
                                <p:cTn id="21" presetID="21" presetClass="entr" presetSubtype="1"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heel(1)">
                                      <p:cBhvr>
                                        <p:cTn id="23" dur="2000"/>
                                        <p:tgtEl>
                                          <p:spTgt spid="3">
                                            <p:txEl>
                                              <p:pRg st="4" end="4"/>
                                            </p:txEl>
                                          </p:spTgt>
                                        </p:tgtEl>
                                      </p:cBhvr>
                                    </p:animEffect>
                                  </p:childTnLst>
                                </p:cTn>
                              </p:par>
                            </p:childTnLst>
                          </p:cTn>
                        </p:par>
                        <p:par>
                          <p:cTn id="24" fill="hold">
                            <p:stCondLst>
                              <p:cond delay="10000"/>
                            </p:stCondLst>
                            <p:childTnLst>
                              <p:par>
                                <p:cTn id="25" presetID="21" presetClass="entr" presetSubtype="1"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heel(1)">
                                      <p:cBhvr>
                                        <p:cTn id="2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9CD8E0"/>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482571" y="221942"/>
            <a:ext cx="9854213" cy="6636058"/>
          </a:xfrm>
        </p:spPr>
        <p:txBody>
          <a:bodyPr>
            <a:normAutofit lnSpcReduction="10000"/>
          </a:bodyPr>
          <a:lstStyle/>
          <a:p>
            <a:pPr marL="0" indent="0" algn="just">
              <a:buNone/>
            </a:pPr>
            <a:r>
              <a:rPr lang="it-IT" dirty="0" smtClean="0"/>
              <a:t>Come noto il </a:t>
            </a:r>
            <a:r>
              <a:rPr lang="it-IT" b="1" dirty="0" smtClean="0"/>
              <a:t>D.Lgs</a:t>
            </a:r>
            <a:r>
              <a:rPr lang="it-IT" b="1" dirty="0"/>
              <a:t>. 175/2016 (Testo unico in materia di </a:t>
            </a:r>
            <a:r>
              <a:rPr lang="it-IT" b="1" dirty="0">
                <a:solidFill>
                  <a:srgbClr val="FF0000"/>
                </a:solidFill>
              </a:rPr>
              <a:t>società a partecipazione pubblica</a:t>
            </a:r>
            <a:r>
              <a:rPr lang="it-IT" b="1" dirty="0"/>
              <a:t>)</a:t>
            </a:r>
            <a:r>
              <a:rPr lang="it-IT" dirty="0"/>
              <a:t> </a:t>
            </a:r>
            <a:r>
              <a:rPr lang="it-IT" dirty="0" smtClean="0"/>
              <a:t>introduce </a:t>
            </a:r>
            <a:r>
              <a:rPr lang="it-IT" dirty="0"/>
              <a:t>numerose e dettagliate disposizioni, cui si fa rinvio per una lettura attenta ai fini dei puntuali adempimenti conseguenti. Di seguito le più significative disposizioni attinenti all’argomento trattato in questa </a:t>
            </a:r>
            <a:r>
              <a:rPr lang="it-IT" dirty="0" smtClean="0"/>
              <a:t>sede</a:t>
            </a:r>
            <a:r>
              <a:rPr lang="it-IT" dirty="0"/>
              <a:t>:</a:t>
            </a:r>
            <a:endParaRPr lang="it-IT" dirty="0" smtClean="0"/>
          </a:p>
          <a:p>
            <a:pPr algn="just"/>
            <a:r>
              <a:rPr lang="it-IT" dirty="0" smtClean="0"/>
              <a:t>Notevole considerazione è riservata alle </a:t>
            </a:r>
            <a:r>
              <a:rPr lang="it-IT" b="1" dirty="0"/>
              <a:t>società in </a:t>
            </a:r>
            <a:r>
              <a:rPr lang="it-IT" b="1" dirty="0" err="1"/>
              <a:t>house</a:t>
            </a:r>
            <a:r>
              <a:rPr lang="it-IT" dirty="0"/>
              <a:t>, alle quali si applica identica disciplina riservata alle strutture dell’Amministrazione </a:t>
            </a:r>
            <a:r>
              <a:rPr lang="it-IT" dirty="0" smtClean="0"/>
              <a:t>controllante (Regione Abruzzo). In proposito si richiama </a:t>
            </a:r>
            <a:r>
              <a:rPr lang="it-IT" b="1" dirty="0" smtClean="0"/>
              <a:t>L‘art</a:t>
            </a:r>
            <a:r>
              <a:rPr lang="it-IT" b="1" dirty="0"/>
              <a:t>. 16 del D.Lgs. 175/2016, </a:t>
            </a:r>
            <a:r>
              <a:rPr lang="it-IT" dirty="0" smtClean="0"/>
              <a:t>che, tra l’altro, dispone:</a:t>
            </a:r>
            <a:r>
              <a:rPr lang="it-IT" i="1" dirty="0" smtClean="0"/>
              <a:t> </a:t>
            </a:r>
          </a:p>
          <a:p>
            <a:pPr marL="355600" indent="-177800" algn="just">
              <a:buNone/>
            </a:pPr>
            <a:r>
              <a:rPr lang="it-IT" dirty="0" smtClean="0"/>
              <a:t>	</a:t>
            </a:r>
            <a:r>
              <a:rPr lang="it-IT" sz="1600" b="1" i="1" dirty="0" smtClean="0"/>
              <a:t>1</a:t>
            </a:r>
            <a:r>
              <a:rPr lang="it-IT" sz="1600" b="1" i="1" dirty="0"/>
              <a:t>.</a:t>
            </a:r>
            <a:r>
              <a:rPr lang="it-IT" sz="1600" i="1" dirty="0"/>
              <a:t> </a:t>
            </a:r>
            <a:r>
              <a:rPr lang="it-IT" sz="1600" b="1" i="1" dirty="0">
                <a:solidFill>
                  <a:srgbClr val="FF0000"/>
                </a:solidFill>
              </a:rPr>
              <a:t>Le società in </a:t>
            </a:r>
            <a:r>
              <a:rPr lang="it-IT" sz="1600" b="1" i="1" dirty="0" err="1">
                <a:solidFill>
                  <a:srgbClr val="FF0000"/>
                </a:solidFill>
              </a:rPr>
              <a:t>house</a:t>
            </a:r>
            <a:r>
              <a:rPr lang="it-IT" sz="1600" b="1" i="1" dirty="0">
                <a:solidFill>
                  <a:srgbClr val="FF0000"/>
                </a:solidFill>
              </a:rPr>
              <a:t> ricevono affidamenti diretti di contratti pubblici </a:t>
            </a:r>
            <a:r>
              <a:rPr lang="it-IT" sz="1600" i="1" dirty="0"/>
              <a:t>dalle amministrazioni che esercitano </a:t>
            </a:r>
            <a:r>
              <a:rPr lang="it-IT" sz="1600" i="1" dirty="0" smtClean="0"/>
              <a:t>su di </a:t>
            </a:r>
            <a:r>
              <a:rPr lang="it-IT" sz="1600" i="1" dirty="0"/>
              <a:t>esse </a:t>
            </a:r>
            <a:r>
              <a:rPr lang="it-IT" sz="1600" b="1" i="1" dirty="0">
                <a:solidFill>
                  <a:srgbClr val="FF0000"/>
                </a:solidFill>
              </a:rPr>
              <a:t>il controllo analogo </a:t>
            </a:r>
            <a:r>
              <a:rPr lang="it-IT" sz="1600" i="1" dirty="0"/>
              <a:t>o da ciascuna delle amministrazioni che esercitano su di esse il controllo </a:t>
            </a:r>
            <a:r>
              <a:rPr lang="it-IT" sz="1600" i="1" dirty="0" smtClean="0"/>
              <a:t>analogo congiunto </a:t>
            </a:r>
            <a:r>
              <a:rPr lang="it-IT" sz="1600" i="1" dirty="0"/>
              <a:t>solo se non vi sia partecipazione di capitali privati, ad eccezione di quella prescritta da norme </a:t>
            </a:r>
            <a:r>
              <a:rPr lang="it-IT" sz="1600" i="1" dirty="0" smtClean="0"/>
              <a:t>di legge </a:t>
            </a:r>
            <a:r>
              <a:rPr lang="it-IT" sz="1600" i="1" dirty="0"/>
              <a:t>e che avvenga in forme che non comportino controllo o potere di veto, né l'esercizio di </a:t>
            </a:r>
            <a:r>
              <a:rPr lang="it-IT" sz="1600" i="1" dirty="0" smtClean="0"/>
              <a:t>un'influenza determinante </a:t>
            </a:r>
            <a:r>
              <a:rPr lang="it-IT" sz="1600" i="1" dirty="0"/>
              <a:t>sulla società controllata.</a:t>
            </a:r>
          </a:p>
          <a:p>
            <a:pPr marL="355600" indent="-177800" algn="just">
              <a:buNone/>
            </a:pPr>
            <a:r>
              <a:rPr lang="it-IT" sz="1600" i="1" dirty="0" smtClean="0"/>
              <a:t>	</a:t>
            </a:r>
            <a:r>
              <a:rPr lang="it-IT" sz="1600" b="1" i="1" dirty="0" smtClean="0"/>
              <a:t>2</a:t>
            </a:r>
            <a:r>
              <a:rPr lang="it-IT" sz="1600" b="1" i="1" dirty="0"/>
              <a:t>.</a:t>
            </a:r>
            <a:r>
              <a:rPr lang="it-IT" sz="1600" i="1" dirty="0"/>
              <a:t> </a:t>
            </a:r>
            <a:r>
              <a:rPr lang="it-IT" sz="1600" i="1" dirty="0" smtClean="0"/>
              <a:t>omissis….;</a:t>
            </a:r>
            <a:endParaRPr lang="it-IT" sz="1600" i="1" dirty="0"/>
          </a:p>
          <a:p>
            <a:pPr marL="355600" indent="-177800" algn="just">
              <a:buNone/>
            </a:pPr>
            <a:r>
              <a:rPr lang="it-IT" sz="1600" dirty="0" smtClean="0"/>
              <a:t>	</a:t>
            </a:r>
            <a:r>
              <a:rPr lang="it-IT" sz="1600" b="1" dirty="0" smtClean="0"/>
              <a:t>3</a:t>
            </a:r>
            <a:r>
              <a:rPr lang="it-IT" sz="1600" dirty="0"/>
              <a:t>. Gli statuti delle società di cui al presente articolo devono prevedere che </a:t>
            </a:r>
            <a:r>
              <a:rPr lang="it-IT" sz="1600" b="1" dirty="0">
                <a:solidFill>
                  <a:srgbClr val="FF0000"/>
                </a:solidFill>
              </a:rPr>
              <a:t>oltre l'ottanta per cento del </a:t>
            </a:r>
            <a:r>
              <a:rPr lang="it-IT" sz="1600" b="1" dirty="0" smtClean="0">
                <a:solidFill>
                  <a:srgbClr val="FF0000"/>
                </a:solidFill>
              </a:rPr>
              <a:t>loro fatturato </a:t>
            </a:r>
            <a:r>
              <a:rPr lang="it-IT" sz="1600" b="1" dirty="0">
                <a:solidFill>
                  <a:srgbClr val="FF0000"/>
                </a:solidFill>
              </a:rPr>
              <a:t>sia effettuato nello svolgimento dei compiti a esse affidati dall'ente pubblico </a:t>
            </a:r>
            <a:r>
              <a:rPr lang="it-IT" sz="1600" dirty="0"/>
              <a:t>o dagli enti </a:t>
            </a:r>
            <a:r>
              <a:rPr lang="it-IT" sz="1600" dirty="0" smtClean="0"/>
              <a:t>pubblici soci </a:t>
            </a:r>
            <a:r>
              <a:rPr lang="it-IT" sz="1600" dirty="0"/>
              <a:t>e che la produzione ulteriore rispetto al suddetto limite di fatturato sia consentita solo a condizione </a:t>
            </a:r>
            <a:r>
              <a:rPr lang="it-IT" sz="1600" dirty="0" smtClean="0"/>
              <a:t>che la </a:t>
            </a:r>
            <a:r>
              <a:rPr lang="it-IT" sz="1600" dirty="0"/>
              <a:t>stessa permetta di conseguire economie di scala o altri recuperi di efficienza sul complesso </a:t>
            </a:r>
            <a:r>
              <a:rPr lang="it-IT" sz="1600" dirty="0" smtClean="0"/>
              <a:t>dell'attività principale </a:t>
            </a:r>
            <a:r>
              <a:rPr lang="it-IT" sz="1600" dirty="0"/>
              <a:t>della società</a:t>
            </a:r>
            <a:r>
              <a:rPr lang="it-IT" sz="1600" dirty="0" smtClean="0"/>
              <a:t>.</a:t>
            </a:r>
          </a:p>
          <a:p>
            <a:pPr algn="just"/>
            <a:r>
              <a:rPr lang="it-IT" b="1" i="1" dirty="0" smtClean="0">
                <a:solidFill>
                  <a:srgbClr val="0000FF"/>
                </a:solidFill>
              </a:rPr>
              <a:t>La Giunta Regionale, con Deliberazione. n. 109 del 14 marzo 2017 ha provveduto alla «Approvazione del Disciplinare per il Controllo Analogo sulle Società in </a:t>
            </a:r>
            <a:r>
              <a:rPr lang="it-IT" b="1" i="1" dirty="0" err="1" smtClean="0">
                <a:solidFill>
                  <a:srgbClr val="0000FF"/>
                </a:solidFill>
              </a:rPr>
              <a:t>house</a:t>
            </a:r>
            <a:r>
              <a:rPr lang="it-IT" b="1" i="1" dirty="0" smtClean="0">
                <a:solidFill>
                  <a:srgbClr val="0000FF"/>
                </a:solidFill>
              </a:rPr>
              <a:t> della Regione Abruzzo»</a:t>
            </a:r>
          </a:p>
          <a:p>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45</a:t>
            </a:fld>
            <a:endParaRPr lang="en-US" dirty="0"/>
          </a:p>
        </p:txBody>
      </p:sp>
    </p:spTree>
    <p:extLst>
      <p:ext uri="{BB962C8B-B14F-4D97-AF65-F5344CB8AC3E}">
        <p14:creationId xmlns:p14="http://schemas.microsoft.com/office/powerpoint/2010/main" val="289668496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heel(1)">
                                      <p:cBhvr>
                                        <p:cTn id="11" dur="2000"/>
                                        <p:tgtEl>
                                          <p:spTgt spid="3">
                                            <p:txEl>
                                              <p:pRg st="1" end="1"/>
                                            </p:txEl>
                                          </p:spTgt>
                                        </p:tgtEl>
                                      </p:cBhvr>
                                    </p:animEffect>
                                  </p:childTnLst>
                                </p:cTn>
                              </p:par>
                            </p:childTnLst>
                          </p:cTn>
                        </p:par>
                        <p:par>
                          <p:cTn id="12" fill="hold">
                            <p:stCondLst>
                              <p:cond delay="4000"/>
                            </p:stCondLst>
                            <p:childTnLst>
                              <p:par>
                                <p:cTn id="13" presetID="21" presetClass="entr" presetSubtype="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heel(1)">
                                      <p:cBhvr>
                                        <p:cTn id="15" dur="2000"/>
                                        <p:tgtEl>
                                          <p:spTgt spid="3">
                                            <p:txEl>
                                              <p:pRg st="2" end="2"/>
                                            </p:txEl>
                                          </p:spTgt>
                                        </p:tgtEl>
                                      </p:cBhvr>
                                    </p:animEffect>
                                  </p:childTnLst>
                                </p:cTn>
                              </p:par>
                            </p:childTnLst>
                          </p:cTn>
                        </p:par>
                        <p:par>
                          <p:cTn id="16" fill="hold">
                            <p:stCondLst>
                              <p:cond delay="6000"/>
                            </p:stCondLst>
                            <p:childTnLst>
                              <p:par>
                                <p:cTn id="17" presetID="21" presetClass="entr" presetSubtype="1"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heel(1)">
                                      <p:cBhvr>
                                        <p:cTn id="19" dur="2000"/>
                                        <p:tgtEl>
                                          <p:spTgt spid="3">
                                            <p:txEl>
                                              <p:pRg st="3" end="3"/>
                                            </p:txEl>
                                          </p:spTgt>
                                        </p:tgtEl>
                                      </p:cBhvr>
                                    </p:animEffect>
                                  </p:childTnLst>
                                </p:cTn>
                              </p:par>
                            </p:childTnLst>
                          </p:cTn>
                        </p:par>
                        <p:par>
                          <p:cTn id="20" fill="hold">
                            <p:stCondLst>
                              <p:cond delay="8000"/>
                            </p:stCondLst>
                            <p:childTnLst>
                              <p:par>
                                <p:cTn id="21" presetID="21" presetClass="entr" presetSubtype="1"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heel(1)">
                                      <p:cBhvr>
                                        <p:cTn id="23" dur="2000"/>
                                        <p:tgtEl>
                                          <p:spTgt spid="3">
                                            <p:txEl>
                                              <p:pRg st="4" end="4"/>
                                            </p:txEl>
                                          </p:spTgt>
                                        </p:tgtEl>
                                      </p:cBhvr>
                                    </p:animEffect>
                                  </p:childTnLst>
                                </p:cTn>
                              </p:par>
                            </p:childTnLst>
                          </p:cTn>
                        </p:par>
                        <p:par>
                          <p:cTn id="24" fill="hold">
                            <p:stCondLst>
                              <p:cond delay="10000"/>
                            </p:stCondLst>
                            <p:childTnLst>
                              <p:par>
                                <p:cTn id="25" presetID="21" presetClass="entr" presetSubtype="1"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heel(1)">
                                      <p:cBhvr>
                                        <p:cTn id="2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9CD8E0"/>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411551" y="266331"/>
            <a:ext cx="9934112" cy="6591670"/>
          </a:xfrm>
        </p:spPr>
        <p:txBody>
          <a:bodyPr>
            <a:normAutofit/>
          </a:bodyPr>
          <a:lstStyle/>
          <a:p>
            <a:pPr algn="just"/>
            <a:r>
              <a:rPr lang="it-IT" dirty="0" smtClean="0">
                <a:solidFill>
                  <a:schemeClr val="tx1"/>
                </a:solidFill>
              </a:rPr>
              <a:t>Altro articolo del decreto 175/2016 che merita menzione è </a:t>
            </a:r>
            <a:r>
              <a:rPr lang="it-IT" b="1" dirty="0" smtClean="0">
                <a:solidFill>
                  <a:schemeClr val="tx1"/>
                </a:solidFill>
              </a:rPr>
              <a:t>l’art. 19 </a:t>
            </a:r>
            <a:r>
              <a:rPr lang="it-IT" dirty="0" smtClean="0">
                <a:solidFill>
                  <a:schemeClr val="tx1"/>
                </a:solidFill>
              </a:rPr>
              <a:t>recante</a:t>
            </a:r>
            <a:r>
              <a:rPr lang="it-IT" b="1" dirty="0" smtClean="0">
                <a:solidFill>
                  <a:schemeClr val="tx1"/>
                </a:solidFill>
              </a:rPr>
              <a:t> «Gestione del Personale». </a:t>
            </a:r>
            <a:r>
              <a:rPr lang="it-IT" dirty="0" smtClean="0">
                <a:solidFill>
                  <a:schemeClr val="tx1"/>
                </a:solidFill>
              </a:rPr>
              <a:t>Detto articolo stabilisce:</a:t>
            </a:r>
          </a:p>
          <a:p>
            <a:pPr marL="719138" indent="-363538" algn="just">
              <a:buFont typeface="Wingdings" panose="05000000000000000000" pitchFamily="2" charset="2"/>
              <a:buChar char="Ø"/>
            </a:pPr>
            <a:r>
              <a:rPr lang="it-IT" b="1" u="sng" dirty="0" smtClean="0">
                <a:solidFill>
                  <a:schemeClr val="tx1"/>
                </a:solidFill>
              </a:rPr>
              <a:t>Al comma 5</a:t>
            </a:r>
            <a:r>
              <a:rPr lang="it-IT" b="1" dirty="0" smtClean="0">
                <a:solidFill>
                  <a:schemeClr val="tx1"/>
                </a:solidFill>
              </a:rPr>
              <a:t>: </a:t>
            </a:r>
            <a:r>
              <a:rPr lang="it-IT" i="1" dirty="0" smtClean="0">
                <a:solidFill>
                  <a:schemeClr val="tx1"/>
                </a:solidFill>
              </a:rPr>
              <a:t>Le </a:t>
            </a:r>
            <a:r>
              <a:rPr lang="it-IT" i="1" dirty="0">
                <a:solidFill>
                  <a:schemeClr val="tx1"/>
                </a:solidFill>
              </a:rPr>
              <a:t>amministrazioni pubbliche socie fissano, </a:t>
            </a:r>
            <a:r>
              <a:rPr lang="it-IT" b="1" i="1" dirty="0">
                <a:solidFill>
                  <a:schemeClr val="tx1"/>
                </a:solidFill>
              </a:rPr>
              <a:t>con propri provvedimenti,</a:t>
            </a:r>
            <a:r>
              <a:rPr lang="it-IT" i="1" dirty="0">
                <a:solidFill>
                  <a:schemeClr val="tx1"/>
                </a:solidFill>
              </a:rPr>
              <a:t> obiettivi specifici, annuali </a:t>
            </a:r>
            <a:r>
              <a:rPr lang="it-IT" i="1" dirty="0" smtClean="0">
                <a:solidFill>
                  <a:schemeClr val="tx1"/>
                </a:solidFill>
              </a:rPr>
              <a:t>e pluriennali</a:t>
            </a:r>
            <a:r>
              <a:rPr lang="it-IT" i="1" dirty="0">
                <a:solidFill>
                  <a:schemeClr val="tx1"/>
                </a:solidFill>
              </a:rPr>
              <a:t>, sul complesso delle spese di funzionamento, ivi comprese quelle per il personale, delle </a:t>
            </a:r>
            <a:r>
              <a:rPr lang="it-IT" i="1" dirty="0" smtClean="0">
                <a:solidFill>
                  <a:schemeClr val="tx1"/>
                </a:solidFill>
              </a:rPr>
              <a:t>società controllate</a:t>
            </a:r>
            <a:r>
              <a:rPr lang="it-IT" i="1" dirty="0">
                <a:solidFill>
                  <a:schemeClr val="tx1"/>
                </a:solidFill>
              </a:rPr>
              <a:t>, anche attraverso il contenimento degli oneri contrattuali e delle assunzioni di personale e </a:t>
            </a:r>
            <a:r>
              <a:rPr lang="it-IT" i="1" dirty="0" smtClean="0">
                <a:solidFill>
                  <a:schemeClr val="tx1"/>
                </a:solidFill>
              </a:rPr>
              <a:t>tenuto conto </a:t>
            </a:r>
            <a:r>
              <a:rPr lang="it-IT" i="1" dirty="0">
                <a:solidFill>
                  <a:schemeClr val="tx1"/>
                </a:solidFill>
              </a:rPr>
              <a:t>di quanto stabilito all'articolo 25, ovvero delle eventuali disposizioni che stabiliscono, a loro </a:t>
            </a:r>
            <a:r>
              <a:rPr lang="it-IT" i="1" dirty="0" smtClean="0">
                <a:solidFill>
                  <a:schemeClr val="tx1"/>
                </a:solidFill>
              </a:rPr>
              <a:t>carico, divieti </a:t>
            </a:r>
            <a:r>
              <a:rPr lang="it-IT" i="1" dirty="0">
                <a:solidFill>
                  <a:schemeClr val="tx1"/>
                </a:solidFill>
              </a:rPr>
              <a:t>o limitazioni alle assunzioni di personale.</a:t>
            </a:r>
          </a:p>
          <a:p>
            <a:pPr marL="719138" indent="-363538" algn="just">
              <a:buFont typeface="Wingdings" panose="05000000000000000000" pitchFamily="2" charset="2"/>
              <a:buChar char="Ø"/>
            </a:pPr>
            <a:r>
              <a:rPr lang="it-IT" b="1" u="sng" dirty="0" smtClean="0">
                <a:solidFill>
                  <a:schemeClr val="tx1"/>
                </a:solidFill>
              </a:rPr>
              <a:t>Al Comma 6</a:t>
            </a:r>
            <a:r>
              <a:rPr lang="it-IT" b="1" dirty="0" smtClean="0">
                <a:solidFill>
                  <a:schemeClr val="tx1"/>
                </a:solidFill>
              </a:rPr>
              <a:t>: </a:t>
            </a:r>
            <a:r>
              <a:rPr lang="it-IT" i="1" dirty="0">
                <a:solidFill>
                  <a:schemeClr val="tx1"/>
                </a:solidFill>
              </a:rPr>
              <a:t>Le società a controllo pubblico garantiscono il concreto perseguimento degli obiettivi di cui al comma </a:t>
            </a:r>
            <a:r>
              <a:rPr lang="it-IT" i="1" dirty="0" smtClean="0">
                <a:solidFill>
                  <a:schemeClr val="tx1"/>
                </a:solidFill>
              </a:rPr>
              <a:t>5 tramite </a:t>
            </a:r>
            <a:r>
              <a:rPr lang="it-IT" i="1" dirty="0">
                <a:solidFill>
                  <a:schemeClr val="tx1"/>
                </a:solidFill>
              </a:rPr>
              <a:t>propri provvedimenti da recepire, ove possibile, nel caso del contenimento degli oneri </a:t>
            </a:r>
            <a:r>
              <a:rPr lang="it-IT" i="1" dirty="0" smtClean="0">
                <a:solidFill>
                  <a:schemeClr val="tx1"/>
                </a:solidFill>
              </a:rPr>
              <a:t>contrattuali, in </a:t>
            </a:r>
            <a:r>
              <a:rPr lang="it-IT" i="1" dirty="0">
                <a:solidFill>
                  <a:schemeClr val="tx1"/>
                </a:solidFill>
              </a:rPr>
              <a:t>sede di contrattazione di secondo livello</a:t>
            </a:r>
            <a:r>
              <a:rPr lang="it-IT" i="1" dirty="0" smtClean="0">
                <a:solidFill>
                  <a:schemeClr val="tx1"/>
                </a:solidFill>
              </a:rPr>
              <a:t>.</a:t>
            </a:r>
          </a:p>
          <a:p>
            <a:pPr marL="719138" indent="-363538" algn="just">
              <a:buFont typeface="Wingdings" panose="05000000000000000000" pitchFamily="2" charset="2"/>
              <a:buChar char="Ø"/>
            </a:pPr>
            <a:r>
              <a:rPr lang="it-IT" b="1" u="sng" dirty="0">
                <a:solidFill>
                  <a:schemeClr val="tx1"/>
                </a:solidFill>
              </a:rPr>
              <a:t>Al comma 7</a:t>
            </a:r>
            <a:r>
              <a:rPr lang="it-IT" b="1" dirty="0">
                <a:solidFill>
                  <a:schemeClr val="tx1"/>
                </a:solidFill>
              </a:rPr>
              <a:t>: </a:t>
            </a:r>
            <a:r>
              <a:rPr lang="it-IT" b="1" i="1" dirty="0">
                <a:solidFill>
                  <a:schemeClr val="tx1"/>
                </a:solidFill>
              </a:rPr>
              <a:t>I </a:t>
            </a:r>
            <a:r>
              <a:rPr lang="it-IT" b="1" i="1" dirty="0" smtClean="0">
                <a:solidFill>
                  <a:schemeClr val="tx1"/>
                </a:solidFill>
              </a:rPr>
              <a:t>provvedimenti </a:t>
            </a:r>
            <a:r>
              <a:rPr lang="it-IT" b="1" i="1" dirty="0">
                <a:solidFill>
                  <a:schemeClr val="tx1"/>
                </a:solidFill>
              </a:rPr>
              <a:t>e i contratti di cui ai commi 5 e 6 sono pubblicati sul sito istituzionale della </a:t>
            </a:r>
            <a:r>
              <a:rPr lang="it-IT" b="1" i="1" dirty="0" smtClean="0">
                <a:solidFill>
                  <a:schemeClr val="tx1"/>
                </a:solidFill>
              </a:rPr>
              <a:t>società </a:t>
            </a:r>
            <a:r>
              <a:rPr lang="it-IT" b="1" i="1" dirty="0">
                <a:solidFill>
                  <a:schemeClr val="tx1"/>
                </a:solidFill>
              </a:rPr>
              <a:t>e delle pubbliche amministrazioni socie</a:t>
            </a:r>
            <a:r>
              <a:rPr lang="it-IT" i="1" dirty="0">
                <a:solidFill>
                  <a:schemeClr val="tx1"/>
                </a:solidFill>
              </a:rPr>
              <a:t>.</a:t>
            </a:r>
            <a:r>
              <a:rPr lang="it-IT" i="1" dirty="0">
                <a:solidFill>
                  <a:srgbClr val="FF0000"/>
                </a:solidFill>
              </a:rPr>
              <a:t> In caso di mancata o incompleta pubblicazione di detti provvedimenti, si </a:t>
            </a:r>
            <a:r>
              <a:rPr lang="it-IT" i="1" dirty="0" smtClean="0">
                <a:solidFill>
                  <a:srgbClr val="FF0000"/>
                </a:solidFill>
              </a:rPr>
              <a:t>applicano e disposizioni di cui all</a:t>
            </a:r>
            <a:r>
              <a:rPr lang="it-IT" i="1" dirty="0">
                <a:solidFill>
                  <a:srgbClr val="FF0000"/>
                </a:solidFill>
              </a:rPr>
              <a:t>' </a:t>
            </a:r>
            <a:r>
              <a:rPr lang="it-IT" i="1" dirty="0" smtClean="0">
                <a:solidFill>
                  <a:srgbClr val="FF0000"/>
                </a:solidFill>
              </a:rPr>
              <a:t>art. </a:t>
            </a:r>
            <a:r>
              <a:rPr lang="it-IT" i="1" dirty="0">
                <a:solidFill>
                  <a:srgbClr val="FF0000"/>
                </a:solidFill>
              </a:rPr>
              <a:t>22 , comma 4, </a:t>
            </a:r>
            <a:r>
              <a:rPr lang="it-IT" i="1" dirty="0">
                <a:solidFill>
                  <a:schemeClr val="tx1"/>
                </a:solidFill>
              </a:rPr>
              <a:t>(divieto di erogazione di somme)</a:t>
            </a:r>
            <a:r>
              <a:rPr lang="it-IT" i="1" dirty="0">
                <a:solidFill>
                  <a:srgbClr val="FF0000"/>
                </a:solidFill>
              </a:rPr>
              <a:t> e </a:t>
            </a:r>
            <a:r>
              <a:rPr lang="it-IT" i="1" dirty="0" smtClean="0">
                <a:solidFill>
                  <a:srgbClr val="FF0000"/>
                </a:solidFill>
              </a:rPr>
              <a:t>agli artt. </a:t>
            </a:r>
            <a:r>
              <a:rPr lang="it-IT" i="1" dirty="0">
                <a:solidFill>
                  <a:srgbClr val="FF0000"/>
                </a:solidFill>
              </a:rPr>
              <a:t>46 e 47 , comma 2, del decreto legislativo 14 marzo 2013, n. </a:t>
            </a:r>
            <a:r>
              <a:rPr lang="it-IT" i="1" dirty="0" smtClean="0">
                <a:solidFill>
                  <a:srgbClr val="FF0000"/>
                </a:solidFill>
              </a:rPr>
              <a:t>33/2013 </a:t>
            </a:r>
            <a:r>
              <a:rPr lang="it-IT" i="1" dirty="0">
                <a:solidFill>
                  <a:schemeClr val="tx1"/>
                </a:solidFill>
              </a:rPr>
              <a:t>(responsabilità e </a:t>
            </a:r>
            <a:r>
              <a:rPr lang="it-IT" i="1" dirty="0" smtClean="0">
                <a:solidFill>
                  <a:schemeClr val="tx1"/>
                </a:solidFill>
              </a:rPr>
              <a:t>sanzioni). </a:t>
            </a:r>
            <a:endParaRPr lang="it-IT" b="1" i="1" dirty="0">
              <a:solidFill>
                <a:srgbClr val="0000FF"/>
              </a:solidFill>
            </a:endParaRPr>
          </a:p>
          <a:p>
            <a:pPr marL="719138" indent="-363538" algn="just"/>
            <a:r>
              <a:rPr lang="it-IT" b="1" dirty="0" smtClean="0"/>
              <a:t>Si evidenzia, pertanto, l’obbligo di pubblicazione dei provvedimenti correlati ad ogni Società nella sottosezione di Amministrazione Trasparente Enti Controllati</a:t>
            </a: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46</a:t>
            </a:fld>
            <a:endParaRPr lang="en-US" dirty="0"/>
          </a:p>
        </p:txBody>
      </p:sp>
    </p:spTree>
    <p:extLst>
      <p:ext uri="{BB962C8B-B14F-4D97-AF65-F5344CB8AC3E}">
        <p14:creationId xmlns:p14="http://schemas.microsoft.com/office/powerpoint/2010/main" val="3378528411"/>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heel(1)">
                                      <p:cBhvr>
                                        <p:cTn id="11" dur="2000"/>
                                        <p:tgtEl>
                                          <p:spTgt spid="3">
                                            <p:txEl>
                                              <p:pRg st="1" end="1"/>
                                            </p:txEl>
                                          </p:spTgt>
                                        </p:tgtEl>
                                      </p:cBhvr>
                                    </p:animEffect>
                                  </p:childTnLst>
                                </p:cTn>
                              </p:par>
                            </p:childTnLst>
                          </p:cTn>
                        </p:par>
                        <p:par>
                          <p:cTn id="12" fill="hold">
                            <p:stCondLst>
                              <p:cond delay="4000"/>
                            </p:stCondLst>
                            <p:childTnLst>
                              <p:par>
                                <p:cTn id="13" presetID="21" presetClass="entr" presetSubtype="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heel(1)">
                                      <p:cBhvr>
                                        <p:cTn id="15" dur="2000"/>
                                        <p:tgtEl>
                                          <p:spTgt spid="3">
                                            <p:txEl>
                                              <p:pRg st="2" end="2"/>
                                            </p:txEl>
                                          </p:spTgt>
                                        </p:tgtEl>
                                      </p:cBhvr>
                                    </p:animEffect>
                                  </p:childTnLst>
                                </p:cTn>
                              </p:par>
                            </p:childTnLst>
                          </p:cTn>
                        </p:par>
                        <p:par>
                          <p:cTn id="16" fill="hold">
                            <p:stCondLst>
                              <p:cond delay="6000"/>
                            </p:stCondLst>
                            <p:childTnLst>
                              <p:par>
                                <p:cTn id="17" presetID="21" presetClass="entr" presetSubtype="1"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heel(1)">
                                      <p:cBhvr>
                                        <p:cTn id="19" dur="2000"/>
                                        <p:tgtEl>
                                          <p:spTgt spid="3">
                                            <p:txEl>
                                              <p:pRg st="3" end="3"/>
                                            </p:txEl>
                                          </p:spTgt>
                                        </p:tgtEl>
                                      </p:cBhvr>
                                    </p:animEffect>
                                  </p:childTnLst>
                                </p:cTn>
                              </p:par>
                            </p:childTnLst>
                          </p:cTn>
                        </p:par>
                        <p:par>
                          <p:cTn id="20" fill="hold">
                            <p:stCondLst>
                              <p:cond delay="8000"/>
                            </p:stCondLst>
                            <p:childTnLst>
                              <p:par>
                                <p:cTn id="21" presetID="21" presetClass="entr" presetSubtype="1"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heel(1)">
                                      <p:cBhvr>
                                        <p:cTn id="23"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9CD8E0"/>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606858" y="150919"/>
            <a:ext cx="10168199" cy="636863"/>
          </a:xfrm>
        </p:spPr>
        <p:txBody>
          <a:bodyPr>
            <a:normAutofit/>
          </a:bodyPr>
          <a:lstStyle/>
          <a:p>
            <a:pPr algn="ctr"/>
            <a:r>
              <a:rPr lang="it-IT" sz="2800" b="1" dirty="0" smtClean="0">
                <a:solidFill>
                  <a:srgbClr val="00B0F0"/>
                </a:solidFill>
              </a:rPr>
              <a:t> </a:t>
            </a:r>
            <a:r>
              <a:rPr lang="it-IT" altLang="it-IT" sz="2700" b="1" dirty="0" smtClean="0">
                <a:solidFill>
                  <a:srgbClr val="0000FF"/>
                </a:solidFill>
              </a:rPr>
              <a:t>9.1.3 </a:t>
            </a:r>
            <a:r>
              <a:rPr lang="it-IT" altLang="it-IT" sz="2700" b="1" dirty="0">
                <a:solidFill>
                  <a:srgbClr val="FF0000"/>
                </a:solidFill>
              </a:rPr>
              <a:t>– Sottosezione </a:t>
            </a:r>
            <a:r>
              <a:rPr lang="it-IT" altLang="it-IT" sz="2700" b="1" dirty="0" smtClean="0">
                <a:solidFill>
                  <a:srgbClr val="FF0000"/>
                </a:solidFill>
              </a:rPr>
              <a:t>«Attività e Procedimenti» </a:t>
            </a:r>
            <a:endParaRPr lang="it-IT" altLang="it-IT" sz="2700" b="1" dirty="0">
              <a:solidFill>
                <a:srgbClr val="FF0000"/>
              </a:solidFill>
            </a:endParaRPr>
          </a:p>
        </p:txBody>
      </p:sp>
      <p:sp>
        <p:nvSpPr>
          <p:cNvPr id="3" name="Segnaposto contenuto 2"/>
          <p:cNvSpPr>
            <a:spLocks noGrp="1"/>
          </p:cNvSpPr>
          <p:nvPr>
            <p:ph idx="1"/>
          </p:nvPr>
        </p:nvSpPr>
        <p:spPr>
          <a:xfrm>
            <a:off x="1411549" y="701336"/>
            <a:ext cx="9934113" cy="6010182"/>
          </a:xfrm>
        </p:spPr>
        <p:txBody>
          <a:bodyPr>
            <a:normAutofit/>
          </a:bodyPr>
          <a:lstStyle/>
          <a:p>
            <a:pPr algn="just"/>
            <a:endParaRPr lang="it-IT" dirty="0" smtClean="0"/>
          </a:p>
          <a:p>
            <a:pPr algn="just"/>
            <a:r>
              <a:rPr lang="it-IT" dirty="0" smtClean="0"/>
              <a:t>Con </a:t>
            </a:r>
            <a:r>
              <a:rPr lang="it-IT" b="1" dirty="0" smtClean="0"/>
              <a:t>circolare </a:t>
            </a:r>
            <a:r>
              <a:rPr lang="it-IT" b="1" dirty="0" err="1" smtClean="0"/>
              <a:t>prot</a:t>
            </a:r>
            <a:r>
              <a:rPr lang="it-IT" b="1" dirty="0" smtClean="0"/>
              <a:t>. n. 78627/18 del 19 marzo 2018</a:t>
            </a:r>
            <a:r>
              <a:rPr lang="it-IT" dirty="0" smtClean="0"/>
              <a:t>, a firma della Responsabile della Prevenzione della Corruzione e della Trasparenza, Avv. Stefania Valeri, è stato chiesto a tutte le Strutture di procedere ad una rivisitazione della sottosezione in argomento, con particolare riferimento all’obbligo relativo alla </a:t>
            </a:r>
            <a:r>
              <a:rPr lang="it-IT" b="1" i="1" dirty="0" smtClean="0"/>
              <a:t>Tipologia di Procedimenti </a:t>
            </a:r>
            <a:r>
              <a:rPr lang="it-IT" dirty="0" smtClean="0"/>
              <a:t>e a quello riferito alle </a:t>
            </a:r>
            <a:r>
              <a:rPr lang="it-IT" b="1" i="1" dirty="0" smtClean="0"/>
              <a:t>Dichiarazioni sostitutive e acquisizione d’ufficio dei dati</a:t>
            </a:r>
            <a:r>
              <a:rPr lang="it-IT" dirty="0" smtClean="0"/>
              <a:t>.</a:t>
            </a:r>
          </a:p>
          <a:p>
            <a:pPr algn="just"/>
            <a:r>
              <a:rPr lang="it-IT" dirty="0" smtClean="0"/>
              <a:t>La circolare che qui si </a:t>
            </a:r>
            <a:r>
              <a:rPr lang="it-IT" dirty="0"/>
              <a:t>richiama </a:t>
            </a:r>
            <a:r>
              <a:rPr lang="it-IT" dirty="0" smtClean="0"/>
              <a:t>è stata trasmessa a tutte le Strutture regionali, con richiesta di capillare diffusione, resta fruibile anche </a:t>
            </a:r>
            <a:r>
              <a:rPr lang="it-IT" dirty="0" smtClean="0">
                <a:solidFill>
                  <a:srgbClr val="0070C0"/>
                </a:solidFill>
              </a:rPr>
              <a:t>nell’Area Intranet/Archivio Circolari/ Responsabile Prevenzione della Corruzione e della Trasparenza. </a:t>
            </a:r>
            <a:r>
              <a:rPr lang="it-IT" dirty="0" smtClean="0">
                <a:solidFill>
                  <a:schemeClr val="tx1"/>
                </a:solidFill>
              </a:rPr>
              <a:t>Alla circolare è allegato il manuale d’uso predisposto dal Servizio informatica nel 2013, anno di prima applicazione del D.Lgs. 33/2013.</a:t>
            </a:r>
          </a:p>
          <a:p>
            <a:pPr lvl="0" algn="just"/>
            <a:r>
              <a:rPr lang="it-IT" dirty="0" smtClean="0"/>
              <a:t>Si sottolinea l’importanza di un </a:t>
            </a:r>
            <a:r>
              <a:rPr lang="it-IT" b="1" dirty="0" smtClean="0"/>
              <a:t>corretto adempimento </a:t>
            </a:r>
            <a:r>
              <a:rPr lang="it-IT" dirty="0" smtClean="0"/>
              <a:t>degli obblighi di pubblicazione al fine di uno sgravio del carico di lavoro e di una migliore e più efficace </a:t>
            </a:r>
            <a:r>
              <a:rPr lang="it-IT" i="1" dirty="0" smtClean="0"/>
              <a:t>trasparenza</a:t>
            </a:r>
            <a:r>
              <a:rPr lang="it-IT" dirty="0" smtClean="0"/>
              <a:t> dei dati pubblicati (</a:t>
            </a:r>
            <a:r>
              <a:rPr lang="it-IT" b="1" dirty="0" smtClean="0"/>
              <a:t>la sovrabbondanza di dati, infatti, appesantisce il lavoro e impedisce al cittadino di trovare le informazioni cercate</a:t>
            </a:r>
            <a:r>
              <a:rPr lang="it-IT" dirty="0" smtClean="0"/>
              <a:t>).</a:t>
            </a:r>
          </a:p>
          <a:p>
            <a:pPr lvl="0" algn="just"/>
            <a:r>
              <a:rPr lang="it-IT" dirty="0" smtClean="0"/>
              <a:t>Nella circolare vengono fornite adeguate istruzioni anche con esempi concreti, in ogni caso il personale degli Uffici di supporto resta a disposizione per eventuali chiarimenti </a:t>
            </a:r>
          </a:p>
          <a:p>
            <a:pPr lvl="0" algn="just"/>
            <a:endParaRPr lang="it-IT" dirty="0" smtClean="0"/>
          </a:p>
          <a:p>
            <a:pPr lvl="0" algn="just"/>
            <a:endParaRPr lang="it-IT" b="1"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47</a:t>
            </a:fld>
            <a:endParaRPr lang="en-US" dirty="0"/>
          </a:p>
        </p:txBody>
      </p:sp>
    </p:spTree>
    <p:extLst>
      <p:ext uri="{BB962C8B-B14F-4D97-AF65-F5344CB8AC3E}">
        <p14:creationId xmlns:p14="http://schemas.microsoft.com/office/powerpoint/2010/main" val="97109782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1)">
                                      <p:cBhvr>
                                        <p:cTn id="7" dur="2000"/>
                                        <p:tgtEl>
                                          <p:spTgt spid="3">
                                            <p:txEl>
                                              <p:pRg st="1" end="1"/>
                                            </p:txEl>
                                          </p:spTgt>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heel(1)">
                                      <p:cBhvr>
                                        <p:cTn id="11" dur="2000"/>
                                        <p:tgtEl>
                                          <p:spTgt spid="3">
                                            <p:txEl>
                                              <p:pRg st="2" end="2"/>
                                            </p:txEl>
                                          </p:spTgt>
                                        </p:tgtEl>
                                      </p:cBhvr>
                                    </p:animEffect>
                                  </p:childTnLst>
                                </p:cTn>
                              </p:par>
                            </p:childTnLst>
                          </p:cTn>
                        </p:par>
                        <p:par>
                          <p:cTn id="12" fill="hold">
                            <p:stCondLst>
                              <p:cond delay="4000"/>
                            </p:stCondLst>
                            <p:childTnLst>
                              <p:par>
                                <p:cTn id="13" presetID="21" presetClass="entr" presetSubtype="1"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heel(1)">
                                      <p:cBhvr>
                                        <p:cTn id="15" dur="2000"/>
                                        <p:tgtEl>
                                          <p:spTgt spid="3">
                                            <p:txEl>
                                              <p:pRg st="3" end="3"/>
                                            </p:txEl>
                                          </p:spTgt>
                                        </p:tgtEl>
                                      </p:cBhvr>
                                    </p:animEffect>
                                  </p:childTnLst>
                                </p:cTn>
                              </p:par>
                            </p:childTnLst>
                          </p:cTn>
                        </p:par>
                        <p:par>
                          <p:cTn id="16" fill="hold">
                            <p:stCondLst>
                              <p:cond delay="6000"/>
                            </p:stCondLst>
                            <p:childTnLst>
                              <p:par>
                                <p:cTn id="17" presetID="21" presetClass="entr" presetSubtype="1"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heel(1)">
                                      <p:cBhvr>
                                        <p:cTn id="1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9CD8E0"/>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311578" y="355107"/>
            <a:ext cx="9966329" cy="6502893"/>
          </a:xfrm>
        </p:spPr>
        <p:txBody>
          <a:bodyPr>
            <a:normAutofit lnSpcReduction="10000"/>
          </a:bodyPr>
          <a:lstStyle/>
          <a:p>
            <a:pPr lvl="0" algn="just"/>
            <a:r>
              <a:rPr lang="it-IT" b="1" dirty="0" smtClean="0"/>
              <a:t>Il procedimento </a:t>
            </a:r>
            <a:r>
              <a:rPr lang="it-IT" b="1" dirty="0"/>
              <a:t>amministrativo può essere definito come un dinamico succedersi di atti, attività e fatti connessi tra di </a:t>
            </a:r>
            <a:r>
              <a:rPr lang="it-IT" b="1" dirty="0" smtClean="0"/>
              <a:t>loro, volti </a:t>
            </a:r>
            <a:r>
              <a:rPr lang="it-IT" b="1" dirty="0"/>
              <a:t>all’emanazione di un provvedimento amministrativo o, comunque, ad una manifestazione di volontà della Pubblica Amministrazione</a:t>
            </a:r>
            <a:r>
              <a:rPr lang="it-IT" dirty="0"/>
              <a:t>. </a:t>
            </a:r>
          </a:p>
          <a:p>
            <a:pPr lvl="0" algn="just"/>
            <a:r>
              <a:rPr lang="it-IT" dirty="0"/>
              <a:t>Esso è quindi </a:t>
            </a:r>
            <a:r>
              <a:rPr lang="it-IT" b="1" dirty="0"/>
              <a:t>costituito da varie fasi </a:t>
            </a:r>
            <a:r>
              <a:rPr lang="it-IT" dirty="0" smtClean="0"/>
              <a:t>che possono essere sintetizzate in: fase dell’iniziativa </a:t>
            </a:r>
            <a:r>
              <a:rPr lang="it-IT" dirty="0"/>
              <a:t>– </a:t>
            </a:r>
            <a:r>
              <a:rPr lang="it-IT" dirty="0" smtClean="0"/>
              <a:t>fase dell’istruttoria – fase decisoria </a:t>
            </a:r>
            <a:r>
              <a:rPr lang="it-IT" dirty="0"/>
              <a:t>– </a:t>
            </a:r>
            <a:r>
              <a:rPr lang="it-IT" dirty="0" smtClean="0"/>
              <a:t>ed infine, fase </a:t>
            </a:r>
            <a:r>
              <a:rPr lang="it-IT" dirty="0"/>
              <a:t>integrativa </a:t>
            </a:r>
            <a:r>
              <a:rPr lang="it-IT" dirty="0" smtClean="0"/>
              <a:t>dell’efficacia. </a:t>
            </a:r>
            <a:r>
              <a:rPr lang="it-IT" dirty="0"/>
              <a:t>D</a:t>
            </a:r>
            <a:r>
              <a:rPr lang="it-IT" dirty="0" smtClean="0"/>
              <a:t>i </a:t>
            </a:r>
            <a:r>
              <a:rPr lang="it-IT" dirty="0"/>
              <a:t>solito </a:t>
            </a:r>
            <a:r>
              <a:rPr lang="it-IT" dirty="0" smtClean="0"/>
              <a:t>questa fase coincide con </a:t>
            </a:r>
            <a:r>
              <a:rPr lang="it-IT" dirty="0"/>
              <a:t>la comunicazione o </a:t>
            </a:r>
            <a:r>
              <a:rPr lang="it-IT" dirty="0" smtClean="0"/>
              <a:t>con la pubblicazione </a:t>
            </a:r>
            <a:r>
              <a:rPr lang="it-IT" dirty="0"/>
              <a:t>del provvedimento </a:t>
            </a:r>
            <a:r>
              <a:rPr lang="it-IT" dirty="0" smtClean="0"/>
              <a:t>finale. </a:t>
            </a:r>
            <a:endParaRPr lang="it-IT" dirty="0"/>
          </a:p>
          <a:p>
            <a:pPr lvl="0" algn="just"/>
            <a:r>
              <a:rPr lang="it-IT" b="1" dirty="0" smtClean="0">
                <a:solidFill>
                  <a:srgbClr val="0070C0"/>
                </a:solidFill>
              </a:rPr>
              <a:t>Nella registrazione del procedimento è’ </a:t>
            </a:r>
            <a:r>
              <a:rPr lang="it-IT" b="1" dirty="0">
                <a:solidFill>
                  <a:srgbClr val="0070C0"/>
                </a:solidFill>
              </a:rPr>
              <a:t>importante distinguere</a:t>
            </a:r>
            <a:r>
              <a:rPr lang="it-IT" b="1" dirty="0" smtClean="0">
                <a:solidFill>
                  <a:srgbClr val="0070C0"/>
                </a:solidFill>
              </a:rPr>
              <a:t>:</a:t>
            </a:r>
          </a:p>
          <a:p>
            <a:pPr lvl="1" algn="just">
              <a:buFont typeface="Wingdings" panose="05000000000000000000" pitchFamily="2" charset="2"/>
              <a:buChar char="Ø"/>
            </a:pPr>
            <a:r>
              <a:rPr lang="it-IT" sz="1800" dirty="0" smtClean="0"/>
              <a:t> </a:t>
            </a:r>
            <a:r>
              <a:rPr lang="it-IT" sz="1800" b="1" dirty="0"/>
              <a:t>i Procedimenti d’Ufficio o a Istanza di </a:t>
            </a:r>
            <a:r>
              <a:rPr lang="it-IT" sz="1800" b="1" dirty="0" smtClean="0"/>
              <a:t>Parte</a:t>
            </a:r>
            <a:r>
              <a:rPr lang="it-IT" sz="1800" dirty="0" smtClean="0"/>
              <a:t>;</a:t>
            </a:r>
          </a:p>
          <a:p>
            <a:pPr lvl="1" algn="just">
              <a:buFont typeface="Wingdings" panose="05000000000000000000" pitchFamily="2" charset="2"/>
              <a:buChar char="Ø"/>
            </a:pPr>
            <a:r>
              <a:rPr lang="it-IT" sz="1800" dirty="0" smtClean="0"/>
              <a:t> </a:t>
            </a:r>
            <a:r>
              <a:rPr lang="it-IT" sz="1800" b="1" dirty="0" smtClean="0"/>
              <a:t>Per quelli a istanza di parte allegare la relativa modulistica e fornire tutte indicazioni richieste dalla norma e indicate nell’Allegato 1bis Trasparenza.</a:t>
            </a:r>
            <a:endParaRPr lang="it-IT" sz="1800" b="1" dirty="0"/>
          </a:p>
          <a:p>
            <a:pPr lvl="0" algn="just"/>
            <a:r>
              <a:rPr lang="it-IT" dirty="0" smtClean="0"/>
              <a:t>Si ricorda che va indicato, per tutti i procedimenti, </a:t>
            </a:r>
            <a:r>
              <a:rPr lang="it-IT" b="1" dirty="0" smtClean="0"/>
              <a:t>il tempo previsto per la conclusione </a:t>
            </a:r>
            <a:r>
              <a:rPr lang="it-IT" dirty="0" smtClean="0"/>
              <a:t>di ciascuna fase e tutti gli altri elementi indicati nel citato Allegato </a:t>
            </a:r>
            <a:r>
              <a:rPr lang="it-IT" dirty="0"/>
              <a:t>1bis </a:t>
            </a:r>
            <a:r>
              <a:rPr lang="it-IT" dirty="0" smtClean="0"/>
              <a:t>Trasparenza;</a:t>
            </a:r>
          </a:p>
          <a:p>
            <a:pPr lvl="0" algn="just"/>
            <a:r>
              <a:rPr lang="it-IT" dirty="0" smtClean="0"/>
              <a:t>E’ fondamentale aggiornare i propri procedimenti anche con riferimento ai relativi responsabili e ai contatti indicati.</a:t>
            </a:r>
          </a:p>
          <a:p>
            <a:pPr lvl="0" algn="just"/>
            <a:r>
              <a:rPr lang="it-IT" u="sng" dirty="0" smtClean="0"/>
              <a:t>E’ necessario</a:t>
            </a:r>
            <a:r>
              <a:rPr lang="it-IT" dirty="0" smtClean="0"/>
              <a:t>, inoltre, </a:t>
            </a:r>
            <a:r>
              <a:rPr lang="it-IT" u="sng" dirty="0" smtClean="0"/>
              <a:t>cancellare le informazioni già inserite che non corrispondono alla definizione di procedimento (ad esempio i provvedimenti non vanno pubblicati in questa sezione) e indicare quando un procedimento è definitivamente concluso e non più attuato.</a:t>
            </a:r>
          </a:p>
          <a:p>
            <a:pPr marL="0" lvl="0" indent="0" algn="just">
              <a:buNone/>
            </a:pPr>
            <a:endParaRPr lang="it-IT" b="1"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48</a:t>
            </a:fld>
            <a:endParaRPr lang="en-US" dirty="0"/>
          </a:p>
        </p:txBody>
      </p:sp>
    </p:spTree>
    <p:extLst>
      <p:ext uri="{BB962C8B-B14F-4D97-AF65-F5344CB8AC3E}">
        <p14:creationId xmlns:p14="http://schemas.microsoft.com/office/powerpoint/2010/main" val="356962567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heel(1)">
                                      <p:cBhvr>
                                        <p:cTn id="11" dur="2000"/>
                                        <p:tgtEl>
                                          <p:spTgt spid="3">
                                            <p:txEl>
                                              <p:pRg st="1" end="1"/>
                                            </p:txEl>
                                          </p:spTgt>
                                        </p:tgtEl>
                                      </p:cBhvr>
                                    </p:animEffect>
                                  </p:childTnLst>
                                </p:cTn>
                              </p:par>
                            </p:childTnLst>
                          </p:cTn>
                        </p:par>
                        <p:par>
                          <p:cTn id="12" fill="hold">
                            <p:stCondLst>
                              <p:cond delay="4000"/>
                            </p:stCondLst>
                            <p:childTnLst>
                              <p:par>
                                <p:cTn id="13" presetID="21" presetClass="entr" presetSubtype="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heel(1)">
                                      <p:cBhvr>
                                        <p:cTn id="15" dur="2000"/>
                                        <p:tgtEl>
                                          <p:spTgt spid="3">
                                            <p:txEl>
                                              <p:pRg st="2" end="2"/>
                                            </p:txEl>
                                          </p:spTgt>
                                        </p:tgtEl>
                                      </p:cBhvr>
                                    </p:animEffect>
                                  </p:childTnLst>
                                </p:cTn>
                              </p:par>
                            </p:childTnLst>
                          </p:cTn>
                        </p:par>
                        <p:par>
                          <p:cTn id="16" fill="hold">
                            <p:stCondLst>
                              <p:cond delay="6000"/>
                            </p:stCondLst>
                            <p:childTnLst>
                              <p:par>
                                <p:cTn id="17" presetID="21" presetClass="entr" presetSubtype="1"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heel(1)">
                                      <p:cBhvr>
                                        <p:cTn id="19" dur="2000"/>
                                        <p:tgtEl>
                                          <p:spTgt spid="3">
                                            <p:txEl>
                                              <p:pRg st="3" end="3"/>
                                            </p:txEl>
                                          </p:spTgt>
                                        </p:tgtEl>
                                      </p:cBhvr>
                                    </p:animEffect>
                                  </p:childTnLst>
                                </p:cTn>
                              </p:par>
                            </p:childTnLst>
                          </p:cTn>
                        </p:par>
                        <p:par>
                          <p:cTn id="20" fill="hold">
                            <p:stCondLst>
                              <p:cond delay="8000"/>
                            </p:stCondLst>
                            <p:childTnLst>
                              <p:par>
                                <p:cTn id="21" presetID="21" presetClass="entr" presetSubtype="1"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heel(1)">
                                      <p:cBhvr>
                                        <p:cTn id="23" dur="2000"/>
                                        <p:tgtEl>
                                          <p:spTgt spid="3">
                                            <p:txEl>
                                              <p:pRg st="4" end="4"/>
                                            </p:txEl>
                                          </p:spTgt>
                                        </p:tgtEl>
                                      </p:cBhvr>
                                    </p:animEffect>
                                  </p:childTnLst>
                                </p:cTn>
                              </p:par>
                            </p:childTnLst>
                          </p:cTn>
                        </p:par>
                        <p:par>
                          <p:cTn id="24" fill="hold">
                            <p:stCondLst>
                              <p:cond delay="10000"/>
                            </p:stCondLst>
                            <p:childTnLst>
                              <p:par>
                                <p:cTn id="25" presetID="21" presetClass="entr" presetSubtype="1"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heel(1)">
                                      <p:cBhvr>
                                        <p:cTn id="27" dur="2000"/>
                                        <p:tgtEl>
                                          <p:spTgt spid="3">
                                            <p:txEl>
                                              <p:pRg st="5" end="5"/>
                                            </p:txEl>
                                          </p:spTgt>
                                        </p:tgtEl>
                                      </p:cBhvr>
                                    </p:animEffect>
                                  </p:childTnLst>
                                </p:cTn>
                              </p:par>
                            </p:childTnLst>
                          </p:cTn>
                        </p:par>
                        <p:par>
                          <p:cTn id="28" fill="hold">
                            <p:stCondLst>
                              <p:cond delay="12000"/>
                            </p:stCondLst>
                            <p:childTnLst>
                              <p:par>
                                <p:cTn id="29" presetID="21" presetClass="entr" presetSubtype="1"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heel(1)">
                                      <p:cBhvr>
                                        <p:cTn id="31" dur="2000"/>
                                        <p:tgtEl>
                                          <p:spTgt spid="3">
                                            <p:txEl>
                                              <p:pRg st="6" end="6"/>
                                            </p:txEl>
                                          </p:spTgt>
                                        </p:tgtEl>
                                      </p:cBhvr>
                                    </p:animEffect>
                                  </p:childTnLst>
                                </p:cTn>
                              </p:par>
                            </p:childTnLst>
                          </p:cTn>
                        </p:par>
                        <p:par>
                          <p:cTn id="32" fill="hold">
                            <p:stCondLst>
                              <p:cond delay="14000"/>
                            </p:stCondLst>
                            <p:childTnLst>
                              <p:par>
                                <p:cTn id="33" presetID="21" presetClass="entr" presetSubtype="1"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heel(1)">
                                      <p:cBhvr>
                                        <p:cTn id="35"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9CD8E0"/>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411550" y="85061"/>
            <a:ext cx="10363508" cy="361506"/>
          </a:xfrm>
        </p:spPr>
        <p:txBody>
          <a:bodyPr>
            <a:normAutofit fontScale="90000"/>
          </a:bodyPr>
          <a:lstStyle/>
          <a:p>
            <a:pPr algn="ctr"/>
            <a:r>
              <a:rPr lang="it-IT" sz="2800" b="1" dirty="0" smtClean="0">
                <a:solidFill>
                  <a:srgbClr val="00B0F0"/>
                </a:solidFill>
              </a:rPr>
              <a:t> </a:t>
            </a:r>
            <a:r>
              <a:rPr lang="it-IT" altLang="it-IT" sz="2800" b="1" dirty="0" smtClean="0">
                <a:solidFill>
                  <a:srgbClr val="0000FF"/>
                </a:solidFill>
              </a:rPr>
              <a:t>9.1.4 </a:t>
            </a:r>
            <a:r>
              <a:rPr lang="it-IT" altLang="it-IT" sz="2800" b="1" dirty="0">
                <a:solidFill>
                  <a:srgbClr val="FF0000"/>
                </a:solidFill>
              </a:rPr>
              <a:t>– Sottosezione </a:t>
            </a:r>
            <a:r>
              <a:rPr lang="it-IT" altLang="it-IT" sz="2800" b="1" dirty="0" smtClean="0">
                <a:solidFill>
                  <a:srgbClr val="FF0000"/>
                </a:solidFill>
              </a:rPr>
              <a:t>«Provvedimenti» </a:t>
            </a:r>
            <a:endParaRPr lang="it-IT" altLang="it-IT" sz="2800" b="1" dirty="0">
              <a:solidFill>
                <a:srgbClr val="FF0000"/>
              </a:solidFill>
            </a:endParaRPr>
          </a:p>
        </p:txBody>
      </p:sp>
      <p:sp>
        <p:nvSpPr>
          <p:cNvPr id="3" name="Segnaposto contenuto 2"/>
          <p:cNvSpPr>
            <a:spLocks noGrp="1"/>
          </p:cNvSpPr>
          <p:nvPr>
            <p:ph idx="1"/>
          </p:nvPr>
        </p:nvSpPr>
        <p:spPr>
          <a:xfrm>
            <a:off x="1311579" y="520995"/>
            <a:ext cx="10309807" cy="6270423"/>
          </a:xfrm>
        </p:spPr>
        <p:txBody>
          <a:bodyPr>
            <a:normAutofit fontScale="70000" lnSpcReduction="20000"/>
          </a:bodyPr>
          <a:lstStyle/>
          <a:p>
            <a:pPr lvl="0" algn="just"/>
            <a:r>
              <a:rPr lang="it-IT" sz="2100" b="1" dirty="0" smtClean="0">
                <a:solidFill>
                  <a:srgbClr val="0070C0"/>
                </a:solidFill>
              </a:rPr>
              <a:t>Questa sottosezione è stata profondamente innovata nel corso dell’anno 2017</a:t>
            </a:r>
            <a:r>
              <a:rPr lang="it-IT" b="1" dirty="0" smtClean="0">
                <a:solidFill>
                  <a:srgbClr val="0070C0"/>
                </a:solidFill>
              </a:rPr>
              <a:t>.</a:t>
            </a:r>
            <a:endParaRPr lang="it-IT" sz="1800" b="1" dirty="0"/>
          </a:p>
          <a:p>
            <a:pPr lvl="0" algn="just"/>
            <a:r>
              <a:rPr lang="it-IT" dirty="0" smtClean="0"/>
              <a:t>Nell’apposita area intranet attraverso la quale vengono inseriti i provvedimenti da pubblicare, sono stati inseriti </a:t>
            </a:r>
            <a:r>
              <a:rPr lang="it-IT" b="1" dirty="0" smtClean="0"/>
              <a:t>gli Atti della Regione</a:t>
            </a:r>
            <a:r>
              <a:rPr lang="it-IT" dirty="0" smtClean="0"/>
              <a:t>, sono presenti due </a:t>
            </a:r>
            <a:r>
              <a:rPr lang="it-IT" b="1" dirty="0" smtClean="0"/>
              <a:t>menù a tendina </a:t>
            </a:r>
            <a:r>
              <a:rPr lang="it-IT" dirty="0" smtClean="0"/>
              <a:t>che permettono agli operatori di </a:t>
            </a:r>
            <a:r>
              <a:rPr lang="it-IT" b="1" u="sng" dirty="0" smtClean="0"/>
              <a:t>scegliere la classificazione dei provvedimenti </a:t>
            </a:r>
            <a:r>
              <a:rPr lang="it-IT" dirty="0" smtClean="0"/>
              <a:t>(Determina dirigenziale o Direttoriale – Decreto del COR – Altro atto diverso dai provvedimenti, relativo al D.Lgs. 50/2016) </a:t>
            </a:r>
            <a:r>
              <a:rPr lang="it-IT" b="1" dirty="0" smtClean="0"/>
              <a:t>e, per i provvedimenti dirigenziali o direttoriali, </a:t>
            </a:r>
            <a:r>
              <a:rPr lang="it-IT" b="1" u="sng" dirty="0" smtClean="0"/>
              <a:t>una ulteriore scelta premette di precisarne la tipologia.</a:t>
            </a:r>
            <a:endParaRPr lang="it-IT" u="sng" dirty="0" smtClean="0"/>
          </a:p>
          <a:p>
            <a:pPr lvl="0" algn="just"/>
            <a:r>
              <a:rPr lang="it-IT" dirty="0" smtClean="0"/>
              <a:t>La </a:t>
            </a:r>
            <a:r>
              <a:rPr lang="it-IT" b="1" dirty="0" smtClean="0"/>
              <a:t>tipologia di Provvedimento </a:t>
            </a:r>
            <a:r>
              <a:rPr lang="it-IT" dirty="0" smtClean="0"/>
              <a:t>fa riferimento ai vari articoli di legge che dispongono l’obbligo di pubblicazione per quella  specifica categoria di provvedimenti</a:t>
            </a:r>
            <a:r>
              <a:rPr lang="it-IT" dirty="0"/>
              <a:t>. In particolare</a:t>
            </a:r>
            <a:r>
              <a:rPr lang="it-IT" dirty="0" smtClean="0"/>
              <a:t>:</a:t>
            </a:r>
          </a:p>
          <a:p>
            <a:pPr lvl="0" algn="just"/>
            <a:r>
              <a:rPr lang="it-IT" b="1" dirty="0" smtClean="0"/>
              <a:t>In attuazione dell’art. 23 del D.Lgs. 33/2013</a:t>
            </a:r>
            <a:r>
              <a:rPr lang="it-IT" dirty="0" smtClean="0"/>
              <a:t>:</a:t>
            </a:r>
          </a:p>
          <a:p>
            <a:pPr marL="627063" indent="-265113" algn="just">
              <a:buFont typeface="+mj-lt"/>
              <a:buAutoNum type="arabicPeriod"/>
            </a:pPr>
            <a:r>
              <a:rPr lang="it-IT" dirty="0" smtClean="0"/>
              <a:t>i Provvedimenti relativi alla scelta del contraente per l’affidamento di lavori, forniture o servizi;</a:t>
            </a:r>
          </a:p>
          <a:p>
            <a:pPr marL="627063" indent="-265113" algn="just">
              <a:buFont typeface="+mj-lt"/>
              <a:buAutoNum type="arabicPeriod"/>
            </a:pPr>
            <a:r>
              <a:rPr lang="it-IT" dirty="0" smtClean="0"/>
              <a:t>i provvedimenti relativi ad accordi stipulati dall’amministrazione con soggetti privati o con altre P.A. ai sensi degli articoli 11 e 15 della L. 241/1990;</a:t>
            </a:r>
          </a:p>
          <a:p>
            <a:pPr marL="382587" indent="-285750" algn="just"/>
            <a:r>
              <a:rPr lang="it-IT" b="1" dirty="0"/>
              <a:t>In attuazione dell’art. </a:t>
            </a:r>
            <a:r>
              <a:rPr lang="it-IT" b="1" dirty="0" smtClean="0"/>
              <a:t>26 </a:t>
            </a:r>
            <a:r>
              <a:rPr lang="it-IT" b="1" dirty="0"/>
              <a:t>del D.Lgs. 33/2013</a:t>
            </a:r>
            <a:r>
              <a:rPr lang="it-IT" dirty="0" smtClean="0"/>
              <a:t>:</a:t>
            </a:r>
          </a:p>
          <a:p>
            <a:pPr marL="788988" algn="just">
              <a:buFont typeface="+mj-lt"/>
              <a:buAutoNum type="arabicPeriod"/>
            </a:pPr>
            <a:r>
              <a:rPr lang="it-IT" dirty="0"/>
              <a:t>Provvedimenti di concessione di contributi o vantaggi economici</a:t>
            </a:r>
          </a:p>
          <a:p>
            <a:pPr marL="808038" indent="-361950" algn="just">
              <a:buFont typeface="+mj-lt"/>
              <a:buAutoNum type="arabicPeriod"/>
            </a:pPr>
            <a:r>
              <a:rPr lang="it-IT" b="1" dirty="0"/>
              <a:t>i criteri e le modalità per l’erogazione di sussidi e vantaggi </a:t>
            </a:r>
            <a:r>
              <a:rPr lang="it-IT" b="1" dirty="0" smtClean="0"/>
              <a:t>economici</a:t>
            </a:r>
            <a:r>
              <a:rPr lang="it-IT" dirty="0" smtClean="0"/>
              <a:t>,</a:t>
            </a:r>
          </a:p>
          <a:p>
            <a:pPr marL="361950" indent="-285750" algn="just"/>
            <a:r>
              <a:rPr lang="it-IT" dirty="0" smtClean="0"/>
              <a:t>Sono previste, inoltre, </a:t>
            </a:r>
            <a:r>
              <a:rPr lang="it-IT" b="1" dirty="0" smtClean="0"/>
              <a:t>altre tipologie di provvedimenti</a:t>
            </a:r>
            <a:r>
              <a:rPr lang="it-IT" dirty="0" smtClean="0"/>
              <a:t> quali i Provvedimenti relativi alle Società partecipate, quelli relativi ai contratti (solo per i contratti regionali fino al 2017. Dal 2018, infatti, è stata creata un’altra procedura per l’inserimento dei relativi dati), quelli relativi al Bilancio, quelli relativi alle misure di emergenza, quelli attinenti le risorse europee e, infine, </a:t>
            </a:r>
            <a:r>
              <a:rPr lang="it-IT" b="1" dirty="0" smtClean="0"/>
              <a:t>i provvedimenti generici </a:t>
            </a:r>
            <a:r>
              <a:rPr lang="it-IT" dirty="0" smtClean="0"/>
              <a:t>che permettono la pubblicazione di tutti quei provvedimenti non riconducibili ad una delle tipologie sopradette. </a:t>
            </a:r>
          </a:p>
          <a:p>
            <a:pPr lvl="0" algn="just"/>
            <a:r>
              <a:rPr lang="it-IT" b="1" dirty="0" smtClean="0"/>
              <a:t>Per alcune di queste tipologie è stato creato il link ad altra sottosezione di Amministrazione Trasparente specificata dalla legge </a:t>
            </a:r>
            <a:r>
              <a:rPr lang="it-IT" dirty="0" smtClean="0"/>
              <a:t>(</a:t>
            </a:r>
            <a:r>
              <a:rPr lang="it-IT" u="sng" dirty="0" smtClean="0"/>
              <a:t>esempio i provvedimenti relativi al bilancio vengono visualizzati anche nella sottosezione Bilanci e quelli relativi ai contratti nelle corrispondenti partizioni della sottosezione Bandi di Gara e Contratti relativi al periodo precedente all’annualità2018</a:t>
            </a:r>
            <a:r>
              <a:rPr lang="it-IT" dirty="0" smtClean="0"/>
              <a:t>). </a:t>
            </a:r>
          </a:p>
          <a:p>
            <a:pPr marL="0" lvl="0" indent="0" algn="just">
              <a:buNone/>
            </a:pPr>
            <a:r>
              <a:rPr lang="it-IT" dirty="0" smtClean="0">
                <a:solidFill>
                  <a:srgbClr val="0000FF"/>
                </a:solidFill>
              </a:rPr>
              <a:t>Al fine del corretto adempimento degli obblighi di legge, si richiama l’attenzione sulla scelta delle corrette voci </a:t>
            </a:r>
            <a:r>
              <a:rPr lang="it-IT" dirty="0">
                <a:solidFill>
                  <a:srgbClr val="0000FF"/>
                </a:solidFill>
              </a:rPr>
              <a:t> </a:t>
            </a:r>
            <a:r>
              <a:rPr lang="it-IT" dirty="0" smtClean="0">
                <a:solidFill>
                  <a:srgbClr val="0000FF"/>
                </a:solidFill>
              </a:rPr>
              <a:t>che identificano e categorizzano il provvedimento pubblicato. Per l’obbligo previsto dal citato articolo 26 del decreto 33, inoltre, si ricorda che la non corretta pubblicazione degli atti comporta </a:t>
            </a:r>
            <a:r>
              <a:rPr lang="it-IT" u="sng" dirty="0" smtClean="0">
                <a:solidFill>
                  <a:srgbClr val="0000FF"/>
                </a:solidFill>
              </a:rPr>
              <a:t>l’illegittimità</a:t>
            </a:r>
            <a:r>
              <a:rPr lang="it-IT" dirty="0" smtClean="0">
                <a:solidFill>
                  <a:srgbClr val="0000FF"/>
                </a:solidFill>
              </a:rPr>
              <a:t> degli stessi.</a:t>
            </a:r>
          </a:p>
          <a:p>
            <a:pPr marL="0" lvl="0" indent="0" algn="just">
              <a:buNone/>
            </a:pPr>
            <a:r>
              <a:rPr lang="it-IT" dirty="0" smtClean="0">
                <a:solidFill>
                  <a:srgbClr val="0000FF"/>
                </a:solidFill>
              </a:rPr>
              <a:t>Sempre relativamente all’articolo 26, si ricorda che, prima della pubblicazione dei provvedimenti di concessione, vanno pubblicati quelli con cui sono stabiliti i</a:t>
            </a:r>
            <a:r>
              <a:rPr lang="it-IT" b="1" dirty="0" smtClean="0">
                <a:solidFill>
                  <a:srgbClr val="0000FF"/>
                </a:solidFill>
              </a:rPr>
              <a:t> </a:t>
            </a:r>
            <a:r>
              <a:rPr lang="it-IT" b="1" dirty="0">
                <a:solidFill>
                  <a:srgbClr val="0000FF"/>
                </a:solidFill>
              </a:rPr>
              <a:t>criteri e le modalità per l’erogazione di sussidi e vantaggi economici</a:t>
            </a:r>
            <a:r>
              <a:rPr lang="it-IT" dirty="0" smtClean="0">
                <a:solidFill>
                  <a:srgbClr val="0000FF"/>
                </a:solidFill>
              </a:rPr>
              <a:t>, anche nel caso in cui si tratta di leggi o di Provvedimenti adottati dagli Organi Politici. </a:t>
            </a:r>
          </a:p>
          <a:p>
            <a:pPr lvl="0" algn="just"/>
            <a:endParaRPr lang="it-IT" dirty="0" smtClean="0"/>
          </a:p>
          <a:p>
            <a:pPr marL="0" lvl="0" indent="0" algn="just">
              <a:buNone/>
            </a:pPr>
            <a:endParaRPr lang="it-IT" b="1"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49</a:t>
            </a:fld>
            <a:endParaRPr lang="en-US" dirty="0"/>
          </a:p>
        </p:txBody>
      </p:sp>
    </p:spTree>
    <p:extLst>
      <p:ext uri="{BB962C8B-B14F-4D97-AF65-F5344CB8AC3E}">
        <p14:creationId xmlns:p14="http://schemas.microsoft.com/office/powerpoint/2010/main" val="2721345778"/>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heel(1)">
                                      <p:cBhvr>
                                        <p:cTn id="11" dur="2000"/>
                                        <p:tgtEl>
                                          <p:spTgt spid="3">
                                            <p:txEl>
                                              <p:pRg st="1" end="1"/>
                                            </p:txEl>
                                          </p:spTgt>
                                        </p:tgtEl>
                                      </p:cBhvr>
                                    </p:animEffect>
                                  </p:childTnLst>
                                </p:cTn>
                              </p:par>
                            </p:childTnLst>
                          </p:cTn>
                        </p:par>
                        <p:par>
                          <p:cTn id="12" fill="hold">
                            <p:stCondLst>
                              <p:cond delay="4000"/>
                            </p:stCondLst>
                            <p:childTnLst>
                              <p:par>
                                <p:cTn id="13" presetID="21" presetClass="entr" presetSubtype="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heel(1)">
                                      <p:cBhvr>
                                        <p:cTn id="15" dur="2000"/>
                                        <p:tgtEl>
                                          <p:spTgt spid="3">
                                            <p:txEl>
                                              <p:pRg st="2" end="2"/>
                                            </p:txEl>
                                          </p:spTgt>
                                        </p:tgtEl>
                                      </p:cBhvr>
                                    </p:animEffect>
                                  </p:childTnLst>
                                </p:cTn>
                              </p:par>
                            </p:childTnLst>
                          </p:cTn>
                        </p:par>
                        <p:par>
                          <p:cTn id="16" fill="hold">
                            <p:stCondLst>
                              <p:cond delay="6000"/>
                            </p:stCondLst>
                            <p:childTnLst>
                              <p:par>
                                <p:cTn id="17" presetID="21" presetClass="entr" presetSubtype="1"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heel(1)">
                                      <p:cBhvr>
                                        <p:cTn id="19" dur="20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wheel(1)">
                                      <p:cBhvr>
                                        <p:cTn id="24" dur="20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wheel(1)">
                                      <p:cBhvr>
                                        <p:cTn id="29" dur="2000"/>
                                        <p:tgtEl>
                                          <p:spTgt spid="3">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1" presetClass="entr" presetSubtype="1" fill="hold" grpId="0"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wheel(1)">
                                      <p:cBhvr>
                                        <p:cTn id="34" dur="2000"/>
                                        <p:tgtEl>
                                          <p:spTgt spid="3">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1" presetClass="entr" presetSubtype="1"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wheel(1)">
                                      <p:cBhvr>
                                        <p:cTn id="39" dur="2000"/>
                                        <p:tgtEl>
                                          <p:spTgt spid="3">
                                            <p:txEl>
                                              <p:pRg st="7" end="7"/>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1" presetClass="entr" presetSubtype="1" fill="hold" grpId="0" nodeType="click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Effect transition="in" filter="wheel(1)">
                                      <p:cBhvr>
                                        <p:cTn id="44" dur="2000"/>
                                        <p:tgtEl>
                                          <p:spTgt spid="3">
                                            <p:txEl>
                                              <p:pRg st="8" end="8"/>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1" presetClass="entr" presetSubtype="1"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Effect transition="in" filter="wheel(1)">
                                      <p:cBhvr>
                                        <p:cTn id="49" dur="2000"/>
                                        <p:tgtEl>
                                          <p:spTgt spid="3">
                                            <p:txEl>
                                              <p:pRg st="9" end="9"/>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1" presetClass="entr" presetSubtype="1" fill="hold" grpId="0" nodeType="clickEffect">
                                  <p:stCondLst>
                                    <p:cond delay="0"/>
                                  </p:stCondLst>
                                  <p:childTnLst>
                                    <p:set>
                                      <p:cBhvr>
                                        <p:cTn id="53" dur="1" fill="hold">
                                          <p:stCondLst>
                                            <p:cond delay="0"/>
                                          </p:stCondLst>
                                        </p:cTn>
                                        <p:tgtEl>
                                          <p:spTgt spid="3">
                                            <p:txEl>
                                              <p:pRg st="10" end="10"/>
                                            </p:txEl>
                                          </p:spTgt>
                                        </p:tgtEl>
                                        <p:attrNameLst>
                                          <p:attrName>style.visibility</p:attrName>
                                        </p:attrNameLst>
                                      </p:cBhvr>
                                      <p:to>
                                        <p:strVal val="visible"/>
                                      </p:to>
                                    </p:set>
                                    <p:animEffect transition="in" filter="wheel(1)">
                                      <p:cBhvr>
                                        <p:cTn id="54" dur="2000"/>
                                        <p:tgtEl>
                                          <p:spTgt spid="3">
                                            <p:txEl>
                                              <p:pRg st="10" end="10"/>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1" presetClass="entr" presetSubtype="1" fill="hold" grpId="0" nodeType="clickEffect">
                                  <p:stCondLst>
                                    <p:cond delay="0"/>
                                  </p:stCondLst>
                                  <p:childTnLst>
                                    <p:set>
                                      <p:cBhvr>
                                        <p:cTn id="58" dur="1" fill="hold">
                                          <p:stCondLst>
                                            <p:cond delay="0"/>
                                          </p:stCondLst>
                                        </p:cTn>
                                        <p:tgtEl>
                                          <p:spTgt spid="3">
                                            <p:txEl>
                                              <p:pRg st="11" end="11"/>
                                            </p:txEl>
                                          </p:spTgt>
                                        </p:tgtEl>
                                        <p:attrNameLst>
                                          <p:attrName>style.visibility</p:attrName>
                                        </p:attrNameLst>
                                      </p:cBhvr>
                                      <p:to>
                                        <p:strVal val="visible"/>
                                      </p:to>
                                    </p:set>
                                    <p:animEffect transition="in" filter="wheel(1)">
                                      <p:cBhvr>
                                        <p:cTn id="59" dur="2000"/>
                                        <p:tgtEl>
                                          <p:spTgt spid="3">
                                            <p:txEl>
                                              <p:pRg st="11" end="11"/>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21" presetClass="entr" presetSubtype="1" fill="hold" grpId="0" nodeType="clickEffect">
                                  <p:stCondLst>
                                    <p:cond delay="0"/>
                                  </p:stCondLst>
                                  <p:childTnLst>
                                    <p:set>
                                      <p:cBhvr>
                                        <p:cTn id="63" dur="1" fill="hold">
                                          <p:stCondLst>
                                            <p:cond delay="0"/>
                                          </p:stCondLst>
                                        </p:cTn>
                                        <p:tgtEl>
                                          <p:spTgt spid="3">
                                            <p:txEl>
                                              <p:pRg st="12" end="12"/>
                                            </p:txEl>
                                          </p:spTgt>
                                        </p:tgtEl>
                                        <p:attrNameLst>
                                          <p:attrName>style.visibility</p:attrName>
                                        </p:attrNameLst>
                                      </p:cBhvr>
                                      <p:to>
                                        <p:strVal val="visible"/>
                                      </p:to>
                                    </p:set>
                                    <p:animEffect transition="in" filter="wheel(1)">
                                      <p:cBhvr>
                                        <p:cTn id="64" dur="20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415898" y="93133"/>
            <a:ext cx="9954883" cy="6604000"/>
          </a:xfrm>
        </p:spPr>
        <p:txBody>
          <a:bodyPr>
            <a:normAutofit fontScale="25000" lnSpcReduction="20000"/>
          </a:bodyPr>
          <a:lstStyle/>
          <a:p>
            <a:pPr marL="0" indent="0" algn="just">
              <a:buNone/>
            </a:pPr>
            <a:endParaRPr lang="it-IT" b="1" u="sng" dirty="0">
              <a:solidFill>
                <a:srgbClr val="FF0000"/>
              </a:solidFill>
            </a:endParaRPr>
          </a:p>
          <a:p>
            <a:pPr algn="just">
              <a:buFontTx/>
              <a:buChar char="-"/>
            </a:pPr>
            <a:r>
              <a:rPr lang="it-IT" sz="7200" b="1" u="sng" dirty="0" smtClean="0">
                <a:solidFill>
                  <a:srgbClr val="FF0000"/>
                </a:solidFill>
              </a:rPr>
              <a:t>Delibera </a:t>
            </a:r>
            <a:r>
              <a:rPr lang="it-IT" sz="7200" b="1" u="sng" dirty="0">
                <a:solidFill>
                  <a:srgbClr val="FF0000"/>
                </a:solidFill>
              </a:rPr>
              <a:t>ANAC n. 831</a:t>
            </a:r>
            <a:r>
              <a:rPr lang="it-IT" sz="7200" u="sng" dirty="0">
                <a:solidFill>
                  <a:srgbClr val="FF0000"/>
                </a:solidFill>
              </a:rPr>
              <a:t> </a:t>
            </a:r>
            <a:r>
              <a:rPr lang="it-IT" sz="7200" b="1" u="sng" dirty="0">
                <a:solidFill>
                  <a:srgbClr val="FF0000"/>
                </a:solidFill>
              </a:rPr>
              <a:t>del 3 agosto 2016</a:t>
            </a:r>
            <a:r>
              <a:rPr lang="it-IT" sz="7200" b="1" dirty="0">
                <a:solidFill>
                  <a:srgbClr val="FF0000"/>
                </a:solidFill>
              </a:rPr>
              <a:t> </a:t>
            </a:r>
            <a:r>
              <a:rPr lang="it-IT" sz="7200" dirty="0"/>
              <a:t>recante l’aggiornamento e l’approvazione definitiva del </a:t>
            </a:r>
            <a:r>
              <a:rPr lang="it-IT" sz="7200" b="1" u="sng" dirty="0">
                <a:solidFill>
                  <a:srgbClr val="00B050"/>
                </a:solidFill>
              </a:rPr>
              <a:t>Piano Nazionale Anticorruzione 2016</a:t>
            </a:r>
            <a:r>
              <a:rPr lang="it-IT" sz="7200" dirty="0">
                <a:solidFill>
                  <a:srgbClr val="00B050"/>
                </a:solidFill>
              </a:rPr>
              <a:t> </a:t>
            </a:r>
            <a:r>
              <a:rPr lang="it-IT" sz="7200" dirty="0">
                <a:solidFill>
                  <a:schemeClr val="tx1"/>
                </a:solidFill>
              </a:rPr>
              <a:t>(che ha previsto indicazioni e orientamenti a seguito degli esiti di verifica dei PTPCT delle Amm.ni pubbliche </a:t>
            </a:r>
            <a:r>
              <a:rPr lang="it-IT" sz="7200" u="sng" dirty="0">
                <a:solidFill>
                  <a:schemeClr val="tx1"/>
                </a:solidFill>
              </a:rPr>
              <a:t>2016/2018</a:t>
            </a:r>
            <a:r>
              <a:rPr lang="it-IT" sz="7200" dirty="0">
                <a:solidFill>
                  <a:schemeClr val="tx1"/>
                </a:solidFill>
              </a:rPr>
              <a:t> ed alcuni approfondimenti in ordine alla Trasparenza, al principio di rotazione ecc</a:t>
            </a:r>
            <a:r>
              <a:rPr lang="it-IT" sz="7200" dirty="0" smtClean="0">
                <a:solidFill>
                  <a:schemeClr val="tx1"/>
                </a:solidFill>
              </a:rPr>
              <a:t>..);</a:t>
            </a:r>
          </a:p>
          <a:p>
            <a:pPr algn="just">
              <a:buFontTx/>
              <a:buChar char="-"/>
            </a:pPr>
            <a:endParaRPr lang="it-IT" sz="4400" dirty="0" smtClean="0">
              <a:solidFill>
                <a:schemeClr val="tx1"/>
              </a:solidFill>
            </a:endParaRPr>
          </a:p>
          <a:p>
            <a:pPr algn="just">
              <a:buFontTx/>
              <a:buChar char="-"/>
            </a:pPr>
            <a:r>
              <a:rPr lang="it-IT" sz="7200" b="1" u="sng" dirty="0">
                <a:solidFill>
                  <a:srgbClr val="FF0000"/>
                </a:solidFill>
              </a:rPr>
              <a:t>Delibera ANAC n. </a:t>
            </a:r>
            <a:r>
              <a:rPr lang="it-IT" sz="7200" b="1" u="sng" dirty="0" smtClean="0">
                <a:solidFill>
                  <a:srgbClr val="FF0000"/>
                </a:solidFill>
              </a:rPr>
              <a:t>833</a:t>
            </a:r>
            <a:r>
              <a:rPr lang="it-IT" sz="7200" u="sng" dirty="0" smtClean="0">
                <a:solidFill>
                  <a:srgbClr val="FF0000"/>
                </a:solidFill>
              </a:rPr>
              <a:t> </a:t>
            </a:r>
            <a:r>
              <a:rPr lang="it-IT" sz="7200" b="1" u="sng" dirty="0">
                <a:solidFill>
                  <a:srgbClr val="FF0000"/>
                </a:solidFill>
              </a:rPr>
              <a:t>del 3 agosto 2016</a:t>
            </a:r>
            <a:r>
              <a:rPr lang="it-IT" sz="7200" b="1" dirty="0">
                <a:solidFill>
                  <a:srgbClr val="FF0000"/>
                </a:solidFill>
              </a:rPr>
              <a:t> </a:t>
            </a:r>
            <a:r>
              <a:rPr lang="it-IT" sz="7200" dirty="0" smtClean="0"/>
              <a:t>recante “</a:t>
            </a:r>
            <a:r>
              <a:rPr lang="it-IT" sz="7200" dirty="0" smtClean="0">
                <a:solidFill>
                  <a:srgbClr val="0070C0"/>
                </a:solidFill>
              </a:rPr>
              <a:t>Linee guida in materia di accertamento delle </a:t>
            </a:r>
            <a:r>
              <a:rPr lang="it-IT" sz="7200" dirty="0" err="1" smtClean="0">
                <a:solidFill>
                  <a:srgbClr val="0070C0"/>
                </a:solidFill>
              </a:rPr>
              <a:t>inconferibilità</a:t>
            </a:r>
            <a:r>
              <a:rPr lang="it-IT" sz="7200" dirty="0" smtClean="0">
                <a:solidFill>
                  <a:srgbClr val="0070C0"/>
                </a:solidFill>
              </a:rPr>
              <a:t> e delle incompatibilità degli incarichi amministrativi da parte del RPCT. Attività di vigilanza e poteri di accertamento dell’ANAC in caso di incarichi </a:t>
            </a:r>
            <a:r>
              <a:rPr lang="it-IT" sz="7200" dirty="0" err="1" smtClean="0">
                <a:solidFill>
                  <a:srgbClr val="0070C0"/>
                </a:solidFill>
              </a:rPr>
              <a:t>inconferibili</a:t>
            </a:r>
            <a:r>
              <a:rPr lang="it-IT" sz="7200" dirty="0" smtClean="0">
                <a:solidFill>
                  <a:srgbClr val="0070C0"/>
                </a:solidFill>
              </a:rPr>
              <a:t> e incompatibili.</a:t>
            </a:r>
          </a:p>
          <a:p>
            <a:pPr algn="just">
              <a:buFontTx/>
              <a:buChar char="-"/>
            </a:pPr>
            <a:endParaRPr lang="it-IT" sz="4400" dirty="0"/>
          </a:p>
          <a:p>
            <a:pPr algn="just">
              <a:buFontTx/>
              <a:buChar char="-"/>
            </a:pPr>
            <a:r>
              <a:rPr lang="it-IT" sz="7200" b="1" u="sng" dirty="0" err="1" smtClean="0">
                <a:solidFill>
                  <a:srgbClr val="FF0000"/>
                </a:solidFill>
              </a:rPr>
              <a:t>D.Lgs.</a:t>
            </a:r>
            <a:r>
              <a:rPr lang="it-IT" sz="7200" b="1" u="sng" dirty="0" smtClean="0">
                <a:solidFill>
                  <a:srgbClr val="FF0000"/>
                </a:solidFill>
              </a:rPr>
              <a:t> 19 agosto 2016, n. 175</a:t>
            </a:r>
            <a:r>
              <a:rPr lang="it-IT" sz="7200" b="1" dirty="0" smtClean="0">
                <a:solidFill>
                  <a:srgbClr val="FF0000"/>
                </a:solidFill>
              </a:rPr>
              <a:t>  </a:t>
            </a:r>
            <a:r>
              <a:rPr lang="it-IT" sz="7200" b="1" dirty="0" smtClean="0"/>
              <a:t>«Testo unico in materia di società a partecipazione pubblica </a:t>
            </a:r>
            <a:r>
              <a:rPr lang="it-IT" sz="7200" b="1" dirty="0" smtClean="0">
                <a:solidFill>
                  <a:schemeClr val="tx1"/>
                </a:solidFill>
              </a:rPr>
              <a:t>»; </a:t>
            </a:r>
            <a:r>
              <a:rPr lang="it-IT" sz="7200" b="1" i="1" dirty="0" smtClean="0">
                <a:solidFill>
                  <a:srgbClr val="0000FF"/>
                </a:solidFill>
              </a:rPr>
              <a:t>Al decreto legislativo 175, si ricollega la D.G.R. n. 109 del 14 marzo 2017 recante «Approvazione del Disciplinare per il Controllo Analogo sulle Società in </a:t>
            </a:r>
            <a:r>
              <a:rPr lang="it-IT" sz="7200" b="1" i="1" dirty="0" err="1" smtClean="0">
                <a:solidFill>
                  <a:srgbClr val="0000FF"/>
                </a:solidFill>
              </a:rPr>
              <a:t>house</a:t>
            </a:r>
            <a:r>
              <a:rPr lang="it-IT" sz="7200" b="1" i="1" dirty="0" smtClean="0">
                <a:solidFill>
                  <a:srgbClr val="0000FF"/>
                </a:solidFill>
              </a:rPr>
              <a:t> della Regione Abruzzo»;</a:t>
            </a:r>
          </a:p>
          <a:p>
            <a:pPr algn="just">
              <a:buFontTx/>
              <a:buChar char="-"/>
            </a:pPr>
            <a:endParaRPr lang="it-IT" sz="4400" b="1" i="1" dirty="0" smtClean="0">
              <a:solidFill>
                <a:srgbClr val="0000FF"/>
              </a:solidFill>
            </a:endParaRPr>
          </a:p>
          <a:p>
            <a:pPr algn="just">
              <a:buFontTx/>
              <a:buChar char="-"/>
            </a:pPr>
            <a:r>
              <a:rPr lang="it-IT" sz="7200" b="1" u="sng" dirty="0">
                <a:solidFill>
                  <a:srgbClr val="FF0000"/>
                </a:solidFill>
              </a:rPr>
              <a:t>Delibera ANAC n. 1309 del 28/12/2016</a:t>
            </a:r>
            <a:r>
              <a:rPr lang="it-IT" sz="7200" b="1" dirty="0">
                <a:solidFill>
                  <a:srgbClr val="FF0000"/>
                </a:solidFill>
              </a:rPr>
              <a:t>  </a:t>
            </a:r>
            <a:r>
              <a:rPr lang="it-IT" sz="7200" dirty="0">
                <a:solidFill>
                  <a:srgbClr val="0070C0"/>
                </a:solidFill>
              </a:rPr>
              <a:t>«Linee guida recanti indicazioni operative ai fini della definizione delle esclusioni e dei limiti all'accesso civico di cui all’art. 5 co. 2 del d.lgs. 33/2013</a:t>
            </a:r>
            <a:r>
              <a:rPr lang="it-IT" sz="7200" dirty="0" smtClean="0">
                <a:solidFill>
                  <a:srgbClr val="0070C0"/>
                </a:solidFill>
              </a:rPr>
              <a:t>»;</a:t>
            </a:r>
          </a:p>
          <a:p>
            <a:pPr algn="just">
              <a:buFontTx/>
              <a:buChar char="-"/>
            </a:pPr>
            <a:endParaRPr lang="it-IT" sz="4400" dirty="0" smtClean="0">
              <a:solidFill>
                <a:srgbClr val="0070C0"/>
              </a:solidFill>
            </a:endParaRPr>
          </a:p>
          <a:p>
            <a:pPr algn="just">
              <a:buFontTx/>
              <a:buChar char="-"/>
            </a:pPr>
            <a:r>
              <a:rPr lang="it-IT" sz="7200" b="1" u="sng" dirty="0">
                <a:solidFill>
                  <a:srgbClr val="FF0000"/>
                </a:solidFill>
              </a:rPr>
              <a:t>Delibera ANAC n. 1310 del 28/12/2016</a:t>
            </a:r>
            <a:r>
              <a:rPr lang="it-IT" sz="7200" b="1" dirty="0">
                <a:solidFill>
                  <a:srgbClr val="FF0000"/>
                </a:solidFill>
              </a:rPr>
              <a:t> </a:t>
            </a:r>
            <a:r>
              <a:rPr lang="it-IT" sz="7200" dirty="0" smtClean="0">
                <a:solidFill>
                  <a:srgbClr val="0070C0"/>
                </a:solidFill>
              </a:rPr>
              <a:t>«</a:t>
            </a:r>
            <a:r>
              <a:rPr lang="it-IT" sz="7200" dirty="0">
                <a:solidFill>
                  <a:srgbClr val="0070C0"/>
                </a:solidFill>
              </a:rPr>
              <a:t>Prime linee guida recanti indicazioni sull’attuazione degli obblighi di pubblicità, trasparenza e diffusione di informazioni contenute nel d.lgs. 33/2013 come modificato dal d.lgs. 97/2016» </a:t>
            </a:r>
            <a:r>
              <a:rPr lang="it-IT" sz="7200" dirty="0">
                <a:solidFill>
                  <a:schemeClr val="tx1"/>
                </a:solidFill>
              </a:rPr>
              <a:t>con Allegato il nuovo prospetto degli Obblighi di pubblicazione (Allegato 1) in sostituzione del primo Allegato 1 alla Delibera ANAC n. 50/2013 che ha costituito impianto dei Programmi per la Trasparenza dal 2013 a oggi;</a:t>
            </a:r>
          </a:p>
          <a:p>
            <a:pPr algn="just">
              <a:buFontTx/>
              <a:buChar char="-"/>
            </a:pPr>
            <a:endParaRPr lang="it-IT" dirty="0">
              <a:solidFill>
                <a:srgbClr val="0070C0"/>
              </a:solidFill>
            </a:endParaRPr>
          </a:p>
          <a:p>
            <a:pPr algn="just">
              <a:buFontTx/>
              <a:buChar char="-"/>
            </a:pPr>
            <a:endParaRPr lang="it-IT" b="1" i="1" dirty="0" smtClean="0">
              <a:solidFill>
                <a:srgbClr val="0000FF"/>
              </a:solidFill>
            </a:endParaRPr>
          </a:p>
          <a:p>
            <a:pPr algn="just">
              <a:buFontTx/>
              <a:buChar char="-"/>
            </a:pPr>
            <a:endParaRPr lang="it-IT" dirty="0" smtClean="0">
              <a:solidFill>
                <a:srgbClr val="0070C0"/>
              </a:solidFill>
            </a:endParaRPr>
          </a:p>
          <a:p>
            <a:pPr algn="just">
              <a:buFontTx/>
              <a:buChar char="-"/>
            </a:pPr>
            <a:endParaRPr lang="it-IT" b="1" dirty="0" smtClean="0">
              <a:solidFill>
                <a:schemeClr val="tx1"/>
              </a:solidFill>
            </a:endParaRPr>
          </a:p>
          <a:p>
            <a:pPr marL="0" indent="0" algn="just">
              <a:buNone/>
            </a:pPr>
            <a:endParaRPr lang="it-IT" b="1" dirty="0">
              <a:solidFill>
                <a:srgbClr val="C00000"/>
              </a:solidFill>
            </a:endParaRPr>
          </a:p>
          <a:p>
            <a:pPr marL="0" indent="0" algn="just">
              <a:buNone/>
            </a:pPr>
            <a:endParaRPr lang="it-IT" sz="1400" b="1" dirty="0">
              <a:solidFill>
                <a:srgbClr val="002060"/>
              </a:solidFill>
            </a:endParaRPr>
          </a:p>
          <a:p>
            <a:pPr algn="just">
              <a:buFont typeface="Wingdings" panose="05000000000000000000" pitchFamily="2" charset="2"/>
              <a:buChar char="Ø"/>
            </a:pPr>
            <a:endParaRPr lang="it-IT" sz="1400" b="1" dirty="0">
              <a:solidFill>
                <a:srgbClr val="002060"/>
              </a:solidFill>
            </a:endParaRPr>
          </a:p>
          <a:p>
            <a:pPr marL="0" indent="0" algn="just">
              <a:buNone/>
            </a:pPr>
            <a:endParaRPr lang="it-IT" b="1" dirty="0" smtClean="0">
              <a:solidFill>
                <a:srgbClr val="C00000"/>
              </a:solidFill>
            </a:endParaRPr>
          </a:p>
          <a:p>
            <a:pPr marL="0" indent="0" algn="just">
              <a:buNone/>
            </a:pPr>
            <a:endParaRPr lang="it-IT" b="1" dirty="0">
              <a:solidFill>
                <a:srgbClr val="C00000"/>
              </a:solidFill>
            </a:endParaRPr>
          </a:p>
          <a:p>
            <a:pPr marL="0" indent="0" algn="just">
              <a:buNone/>
            </a:pPr>
            <a:endParaRPr lang="it-IT" b="1" dirty="0">
              <a:solidFill>
                <a:srgbClr val="C00000"/>
              </a:solidFill>
            </a:endParaRPr>
          </a:p>
          <a:p>
            <a:pPr marL="0" indent="0" algn="just">
              <a:buNone/>
            </a:pPr>
            <a:endParaRPr lang="it-IT" dirty="0"/>
          </a:p>
          <a:p>
            <a:pPr marL="0" indent="0">
              <a:buNone/>
            </a:pPr>
            <a:endParaRPr lang="it-IT" b="1" dirty="0">
              <a:solidFill>
                <a:srgbClr val="C00000"/>
              </a:solidFill>
            </a:endParaRPr>
          </a:p>
          <a:p>
            <a:pPr>
              <a:buAutoNum type="arabicPeriod"/>
            </a:pPr>
            <a:endParaRPr lang="it-IT" b="1" dirty="0">
              <a:solidFill>
                <a:srgbClr val="C00000"/>
              </a:solidFill>
            </a:endParaRPr>
          </a:p>
          <a:p>
            <a:pPr marL="0" indent="0">
              <a:buNone/>
            </a:pPr>
            <a:endParaRPr lang="it-IT" dirty="0">
              <a:solidFill>
                <a:srgbClr val="C00000"/>
              </a:solidFill>
            </a:endParaRPr>
          </a:p>
          <a:p>
            <a:pPr marL="0" indent="0">
              <a:buNone/>
            </a:pPr>
            <a:endParaRPr lang="it-IT" dirty="0" smtClean="0">
              <a:solidFill>
                <a:srgbClr val="C00000"/>
              </a:solidFill>
            </a:endParaRPr>
          </a:p>
          <a:p>
            <a:pPr marL="0" indent="0">
              <a:buNone/>
            </a:pPr>
            <a:endParaRPr lang="it-IT" dirty="0"/>
          </a:p>
          <a:p>
            <a:pPr marL="0" indent="0">
              <a:buNone/>
            </a:pPr>
            <a:r>
              <a:rPr lang="it-IT" dirty="0" smtClean="0"/>
              <a:t> </a:t>
            </a: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5</a:t>
            </a:fld>
            <a:endParaRPr lang="en-US" dirty="0"/>
          </a:p>
        </p:txBody>
      </p:sp>
    </p:spTree>
    <p:extLst>
      <p:ext uri="{BB962C8B-B14F-4D97-AF65-F5344CB8AC3E}">
        <p14:creationId xmlns:p14="http://schemas.microsoft.com/office/powerpoint/2010/main" val="121319878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1000"/>
                                        <p:tgtEl>
                                          <p:spTgt spid="3">
                                            <p:txEl>
                                              <p:pRg st="1" end="1"/>
                                            </p:txEl>
                                          </p:spTgt>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wipe(down)">
                                      <p:cBhvr>
                                        <p:cTn id="11" dur="1000"/>
                                        <p:tgtEl>
                                          <p:spTgt spid="3">
                                            <p:txEl>
                                              <p:pRg st="3" end="3"/>
                                            </p:txEl>
                                          </p:spTgt>
                                        </p:tgtEl>
                                      </p:cBhvr>
                                    </p:animEffect>
                                  </p:childTnLst>
                                </p:cTn>
                              </p:par>
                            </p:childTnLst>
                          </p:cTn>
                        </p:par>
                        <p:par>
                          <p:cTn id="12" fill="hold">
                            <p:stCondLst>
                              <p:cond delay="2000"/>
                            </p:stCondLst>
                            <p:childTnLst>
                              <p:par>
                                <p:cTn id="13" presetID="22" presetClass="entr" presetSubtype="4" fill="hold" grpId="0" nodeType="after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wipe(down)">
                                      <p:cBhvr>
                                        <p:cTn id="15" dur="1000"/>
                                        <p:tgtEl>
                                          <p:spTgt spid="3">
                                            <p:txEl>
                                              <p:pRg st="5" end="5"/>
                                            </p:txEl>
                                          </p:spTgt>
                                        </p:tgtEl>
                                      </p:cBhvr>
                                    </p:animEffect>
                                  </p:childTnLst>
                                </p:cTn>
                              </p:par>
                            </p:childTnLst>
                          </p:cTn>
                        </p:par>
                        <p:par>
                          <p:cTn id="16" fill="hold">
                            <p:stCondLst>
                              <p:cond delay="3000"/>
                            </p:stCondLst>
                            <p:childTnLst>
                              <p:par>
                                <p:cTn id="17" presetID="22" presetClass="entr" presetSubtype="4" fill="hold" grpId="0" nodeType="after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wipe(down)">
                                      <p:cBhvr>
                                        <p:cTn id="19" dur="1000"/>
                                        <p:tgtEl>
                                          <p:spTgt spid="3">
                                            <p:txEl>
                                              <p:pRg st="7" end="7"/>
                                            </p:txEl>
                                          </p:spTgt>
                                        </p:tgtEl>
                                      </p:cBhvr>
                                    </p:animEffect>
                                  </p:childTnLst>
                                </p:cTn>
                              </p:par>
                            </p:childTnLst>
                          </p:cTn>
                        </p:par>
                        <p:par>
                          <p:cTn id="20" fill="hold">
                            <p:stCondLst>
                              <p:cond delay="4000"/>
                            </p:stCondLst>
                            <p:childTnLst>
                              <p:par>
                                <p:cTn id="21" presetID="22" presetClass="entr" presetSubtype="4" fill="hold" grpId="0" nodeType="after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animEffect transition="in" filter="wipe(down)">
                                      <p:cBhvr>
                                        <p:cTn id="23" dur="1000"/>
                                        <p:tgtEl>
                                          <p:spTgt spid="3">
                                            <p:txEl>
                                              <p:pRg st="9" end="9"/>
                                            </p:txEl>
                                          </p:spTgt>
                                        </p:tgtEl>
                                      </p:cBhvr>
                                    </p:animEffect>
                                  </p:childTnLst>
                                </p:cTn>
                              </p:par>
                            </p:childTnLst>
                          </p:cTn>
                        </p:par>
                        <p:par>
                          <p:cTn id="24" fill="hold">
                            <p:stCondLst>
                              <p:cond delay="5000"/>
                            </p:stCondLst>
                            <p:childTnLst>
                              <p:par>
                                <p:cTn id="25" presetID="22" presetClass="entr" presetSubtype="4" fill="hold" grpId="0" nodeType="afterEffect">
                                  <p:stCondLst>
                                    <p:cond delay="0"/>
                                  </p:stCondLst>
                                  <p:childTnLst>
                                    <p:set>
                                      <p:cBhvr>
                                        <p:cTn id="26" dur="1" fill="hold">
                                          <p:stCondLst>
                                            <p:cond delay="0"/>
                                          </p:stCondLst>
                                        </p:cTn>
                                        <p:tgtEl>
                                          <p:spTgt spid="3">
                                            <p:txEl>
                                              <p:pRg st="26" end="26"/>
                                            </p:txEl>
                                          </p:spTgt>
                                        </p:tgtEl>
                                        <p:attrNameLst>
                                          <p:attrName>style.visibility</p:attrName>
                                        </p:attrNameLst>
                                      </p:cBhvr>
                                      <p:to>
                                        <p:strVal val="visible"/>
                                      </p:to>
                                    </p:set>
                                    <p:animEffect transition="in" filter="wipe(down)">
                                      <p:cBhvr>
                                        <p:cTn id="27" dur="1000"/>
                                        <p:tgtEl>
                                          <p:spTgt spid="3">
                                            <p:txEl>
                                              <p:pRg st="26" end="2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9CD8E0"/>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585262" y="1"/>
            <a:ext cx="10099919" cy="510362"/>
          </a:xfrm>
        </p:spPr>
        <p:txBody>
          <a:bodyPr>
            <a:normAutofit fontScale="90000"/>
          </a:bodyPr>
          <a:lstStyle/>
          <a:p>
            <a:pPr algn="ctr"/>
            <a:r>
              <a:rPr lang="it-IT" sz="3200" b="1" dirty="0">
                <a:solidFill>
                  <a:srgbClr val="00B0F0"/>
                </a:solidFill>
              </a:rPr>
              <a:t> </a:t>
            </a:r>
            <a:r>
              <a:rPr lang="it-IT" altLang="it-IT" sz="2800" b="1" dirty="0">
                <a:solidFill>
                  <a:srgbClr val="0000FF"/>
                </a:solidFill>
              </a:rPr>
              <a:t>9.1.5 </a:t>
            </a:r>
            <a:r>
              <a:rPr lang="it-IT" altLang="it-IT" sz="2800" b="1" dirty="0">
                <a:solidFill>
                  <a:srgbClr val="FF0000"/>
                </a:solidFill>
              </a:rPr>
              <a:t>– Sottosezione «Bandi di Gara e Contratti» </a:t>
            </a:r>
            <a:endParaRPr lang="it-IT" sz="2800" b="1" dirty="0">
              <a:solidFill>
                <a:srgbClr val="3333CC"/>
              </a:solidFill>
            </a:endParaRPr>
          </a:p>
        </p:txBody>
      </p:sp>
      <p:sp>
        <p:nvSpPr>
          <p:cNvPr id="3" name="Segnaposto contenuto 2"/>
          <p:cNvSpPr>
            <a:spLocks noGrp="1"/>
          </p:cNvSpPr>
          <p:nvPr>
            <p:ph idx="1"/>
          </p:nvPr>
        </p:nvSpPr>
        <p:spPr>
          <a:xfrm>
            <a:off x="1052623" y="510363"/>
            <a:ext cx="10632558" cy="6347637"/>
          </a:xfrm>
        </p:spPr>
        <p:txBody>
          <a:bodyPr>
            <a:normAutofit fontScale="85000" lnSpcReduction="10000"/>
          </a:bodyPr>
          <a:lstStyle/>
          <a:p>
            <a:pPr lvl="0" algn="just"/>
            <a:r>
              <a:rPr lang="it-IT" b="1" dirty="0" smtClean="0">
                <a:solidFill>
                  <a:srgbClr val="0000FF"/>
                </a:solidFill>
              </a:rPr>
              <a:t>A partire dal 1 gennaio 2018, sono state apportate sostanziali modifiche </a:t>
            </a:r>
            <a:r>
              <a:rPr lang="it-IT" b="1" dirty="0">
                <a:solidFill>
                  <a:srgbClr val="0000FF"/>
                </a:solidFill>
              </a:rPr>
              <a:t>t</a:t>
            </a:r>
            <a:r>
              <a:rPr lang="it-IT" b="1" dirty="0" smtClean="0">
                <a:solidFill>
                  <a:srgbClr val="0000FF"/>
                </a:solidFill>
              </a:rPr>
              <a:t>ecniche alle sottosezione «bandi di Gara e Contratti» e </a:t>
            </a:r>
            <a:r>
              <a:rPr lang="it-IT" b="1" dirty="0" smtClean="0">
                <a:solidFill>
                  <a:srgbClr val="0000FF"/>
                </a:solidFill>
              </a:rPr>
              <a:t>alla collegata </a:t>
            </a:r>
            <a:r>
              <a:rPr lang="it-IT" b="1" dirty="0">
                <a:solidFill>
                  <a:srgbClr val="0000FF"/>
                </a:solidFill>
              </a:rPr>
              <a:t>area  </a:t>
            </a:r>
            <a:r>
              <a:rPr lang="it-IT" b="1" dirty="0" smtClean="0">
                <a:solidFill>
                  <a:srgbClr val="0000FF"/>
                </a:solidFill>
              </a:rPr>
              <a:t>intranet per l’inserimento dei documenti e informazioni da pubblicare in questa partizione.</a:t>
            </a:r>
          </a:p>
          <a:p>
            <a:r>
              <a:rPr lang="it-IT" dirty="0" smtClean="0">
                <a:solidFill>
                  <a:srgbClr val="0000FF"/>
                </a:solidFill>
              </a:rPr>
              <a:t>In area intranet alla voce Amministrazione Trasparente, è previsto l’accesso a </a:t>
            </a:r>
            <a:r>
              <a:rPr lang="it-IT" b="1" dirty="0" smtClean="0">
                <a:solidFill>
                  <a:srgbClr val="0000FF"/>
                </a:solidFill>
              </a:rPr>
              <a:t>due distinte procedure</a:t>
            </a:r>
            <a:r>
              <a:rPr lang="it-IT" dirty="0" smtClean="0">
                <a:solidFill>
                  <a:srgbClr val="0000FF"/>
                </a:solidFill>
              </a:rPr>
              <a:t> cui si accede tramite i due link </a:t>
            </a:r>
            <a:r>
              <a:rPr lang="it-IT" dirty="0" err="1" smtClean="0">
                <a:solidFill>
                  <a:srgbClr val="0000FF"/>
                </a:solidFill>
              </a:rPr>
              <a:t>sottoindicati</a:t>
            </a:r>
            <a:r>
              <a:rPr lang="it-IT" dirty="0" smtClean="0">
                <a:solidFill>
                  <a:srgbClr val="0000FF"/>
                </a:solidFill>
              </a:rPr>
              <a:t>:</a:t>
            </a:r>
          </a:p>
          <a:p>
            <a:pPr indent="19050">
              <a:buFont typeface="+mj-lt"/>
              <a:buAutoNum type="arabicPeriod"/>
              <a:tabLst>
                <a:tab pos="542925" algn="l"/>
              </a:tabLst>
            </a:pPr>
            <a:r>
              <a:rPr lang="it-IT" b="1" u="sng" dirty="0" smtClean="0">
                <a:solidFill>
                  <a:srgbClr val="0000FF"/>
                </a:solidFill>
                <a:hlinkClick r:id="rId3" tooltip="Link Amministrazione aperta (Questo link aprirà una nuova finestra)"/>
              </a:rPr>
              <a:t> </a:t>
            </a:r>
            <a:r>
              <a:rPr lang="it-IT" b="1" u="sng" dirty="0" smtClean="0">
                <a:hlinkClick r:id="rId3" tooltip="Link Amministrazione aperta (Questo link aprirà una nuova finestra)"/>
              </a:rPr>
              <a:t>Link </a:t>
            </a:r>
            <a:r>
              <a:rPr lang="it-IT" b="1" u="sng" dirty="0">
                <a:hlinkClick r:id="rId3" tooltip="Link Amministrazione aperta (Questo link aprirà una nuova finestra)"/>
              </a:rPr>
              <a:t>Amministrazione </a:t>
            </a:r>
            <a:r>
              <a:rPr lang="it-IT" b="1" u="sng" dirty="0" smtClean="0">
                <a:hlinkClick r:id="rId3" tooltip="Link Amministrazione aperta (Questo link aprirà una nuova finestra)"/>
              </a:rPr>
              <a:t>aperta</a:t>
            </a:r>
            <a:r>
              <a:rPr lang="it-IT" b="1" u="sng" dirty="0" smtClean="0"/>
              <a:t>  </a:t>
            </a:r>
          </a:p>
          <a:p>
            <a:pPr indent="19050">
              <a:buFont typeface="+mj-lt"/>
              <a:buAutoNum type="arabicPeriod"/>
              <a:tabLst>
                <a:tab pos="542925" algn="l"/>
              </a:tabLst>
            </a:pPr>
            <a:r>
              <a:rPr lang="it-IT" b="1" u="sng" dirty="0">
                <a:hlinkClick r:id="rId4" tooltip="Link per inserire bandi di gara e contratti e relativi provvedimenti - NUOVO SISTEMA (Questo link aprirà una nuova finestra)"/>
              </a:rPr>
              <a:t> </a:t>
            </a:r>
            <a:r>
              <a:rPr lang="it-IT" b="1" u="sng" dirty="0" smtClean="0">
                <a:hlinkClick r:id="rId4" tooltip="Link per inserire bandi di gara e contratti e relativi provvedimenti - NUOVO SISTEMA (Questo link aprirà una nuova finestra)"/>
              </a:rPr>
              <a:t>Link </a:t>
            </a:r>
            <a:r>
              <a:rPr lang="it-IT" b="1" u="sng" dirty="0">
                <a:hlinkClick r:id="rId4" tooltip="Link per inserire bandi di gara e contratti e relativi provvedimenti - NUOVO SISTEMA (Questo link aprirà una nuova finestra)"/>
              </a:rPr>
              <a:t>per inserire bandi di gara e contratti e relativi provvedimenti - NUOVO SISTEMA</a:t>
            </a:r>
            <a:endParaRPr lang="it-IT" b="1" dirty="0"/>
          </a:p>
          <a:p>
            <a:r>
              <a:rPr lang="it-IT" dirty="0" smtClean="0"/>
              <a:t>Con il primo Link si accede alla procedura già in uso per caricare tutti i provvedimenti e i dati da pubblicare nelle varie sottosezioni di Amministrazione Trasparente e, </a:t>
            </a:r>
            <a:r>
              <a:rPr lang="it-IT" u="sng" dirty="0" smtClean="0"/>
              <a:t>con questa procedura, è ancora possibile aggiornare i contratti e i bandi non ancora conclusi al 31/12/2017</a:t>
            </a:r>
            <a:r>
              <a:rPr lang="it-IT" dirty="0" smtClean="0"/>
              <a:t>. </a:t>
            </a:r>
          </a:p>
          <a:p>
            <a:r>
              <a:rPr lang="it-IT" u="sng" dirty="0" smtClean="0"/>
              <a:t>La seconda</a:t>
            </a:r>
            <a:r>
              <a:rPr lang="it-IT" dirty="0" smtClean="0"/>
              <a:t>, invece, è in uso a partire dal 1 gennaio 2018 e </a:t>
            </a:r>
            <a:r>
              <a:rPr lang="it-IT" u="sng" dirty="0" smtClean="0"/>
              <a:t>deve essere utilizzata  per caricare tutti </a:t>
            </a:r>
            <a:r>
              <a:rPr lang="it-IT" u="sng" dirty="0"/>
              <a:t>i dati relativi ai bandi di gara e </a:t>
            </a:r>
            <a:r>
              <a:rPr lang="it-IT" u="sng" dirty="0" smtClean="0"/>
              <a:t>contratti, a partire dall’anno 2018</a:t>
            </a:r>
            <a:r>
              <a:rPr lang="it-IT" dirty="0" smtClean="0"/>
              <a:t>, </a:t>
            </a:r>
            <a:r>
              <a:rPr lang="it-IT" u="sng" dirty="0" smtClean="0"/>
              <a:t>compresi i provvedimenti ad essi collegati.</a:t>
            </a:r>
            <a:endParaRPr lang="it-IT" u="sng" dirty="0" smtClean="0">
              <a:solidFill>
                <a:srgbClr val="0000FF"/>
              </a:solidFill>
            </a:endParaRPr>
          </a:p>
          <a:p>
            <a:pPr lvl="0" algn="just"/>
            <a:r>
              <a:rPr lang="it-IT" dirty="0" smtClean="0"/>
              <a:t>Con </a:t>
            </a:r>
            <a:r>
              <a:rPr lang="it-IT" dirty="0"/>
              <a:t>riguardo ai singoli obblighi previsti dalla normativa di </a:t>
            </a:r>
            <a:r>
              <a:rPr lang="it-IT" dirty="0" smtClean="0"/>
              <a:t>settore, </a:t>
            </a:r>
            <a:r>
              <a:rPr lang="it-IT" dirty="0"/>
              <a:t>per </a:t>
            </a:r>
            <a:r>
              <a:rPr lang="it-IT" dirty="0" smtClean="0"/>
              <a:t>lo più riconducibili all’art</a:t>
            </a:r>
            <a:r>
              <a:rPr lang="it-IT" dirty="0"/>
              <a:t>. 29 del D.Lgs. 50/2016, </a:t>
            </a:r>
            <a:r>
              <a:rPr lang="it-IT" b="1" dirty="0" smtClean="0"/>
              <a:t>si </a:t>
            </a:r>
            <a:r>
              <a:rPr lang="it-IT" b="1" dirty="0"/>
              <a:t>sottolinea l’importanza di individuare già </a:t>
            </a:r>
            <a:r>
              <a:rPr lang="it-IT" b="1" dirty="0" smtClean="0"/>
              <a:t>nella stesura dei singoli provvedimenti, le modalità precise di pubblicazione.</a:t>
            </a:r>
            <a:r>
              <a:rPr lang="it-IT" dirty="0" smtClean="0"/>
              <a:t> </a:t>
            </a:r>
            <a:r>
              <a:rPr lang="it-IT" u="sng" dirty="0"/>
              <a:t>Gli errori rilevati più frequentemente in questa sezione, infatti, derivano dal fatto che l’operatore che registra gli atti nella sezione trasparenza, non ha la competenza per decidere se si </a:t>
            </a:r>
            <a:r>
              <a:rPr lang="it-IT" u="sng" dirty="0" smtClean="0"/>
              <a:t>tratti, ad esempio, di </a:t>
            </a:r>
            <a:r>
              <a:rPr lang="it-IT" u="sng" dirty="0"/>
              <a:t>una </a:t>
            </a:r>
            <a:r>
              <a:rPr lang="it-IT" i="1" u="sng" dirty="0"/>
              <a:t>Determina a contrarre </a:t>
            </a:r>
            <a:r>
              <a:rPr lang="it-IT" i="1" u="sng" dirty="0" smtClean="0"/>
              <a:t>o di </a:t>
            </a:r>
            <a:r>
              <a:rPr lang="it-IT" i="1" u="sng" dirty="0"/>
              <a:t>un Provvedimento per la scelta del contraente</a:t>
            </a:r>
            <a:r>
              <a:rPr lang="it-IT" i="1" dirty="0" smtClean="0"/>
              <a:t>;</a:t>
            </a:r>
          </a:p>
          <a:p>
            <a:pPr algn="just"/>
            <a:r>
              <a:rPr lang="it-IT" dirty="0"/>
              <a:t>Si </a:t>
            </a:r>
            <a:r>
              <a:rPr lang="it-IT" dirty="0" smtClean="0"/>
              <a:t>evidenzia </a:t>
            </a:r>
            <a:r>
              <a:rPr lang="it-IT" dirty="0"/>
              <a:t>che </a:t>
            </a:r>
            <a:r>
              <a:rPr lang="it-IT" b="1" dirty="0"/>
              <a:t>alcuni Provvedimenti vanno pubblicati entro 2 giorni dalla loro adozione </a:t>
            </a:r>
            <a:r>
              <a:rPr lang="it-IT" dirty="0"/>
              <a:t>e che dalla data di pubblicazione decorrono i termini per l’impugnativa</a:t>
            </a:r>
            <a:r>
              <a:rPr lang="it-IT" dirty="0" smtClean="0"/>
              <a:t>.</a:t>
            </a:r>
          </a:p>
          <a:p>
            <a:pPr algn="just"/>
            <a:r>
              <a:rPr lang="it-IT" dirty="0" smtClean="0">
                <a:solidFill>
                  <a:srgbClr val="0000FF"/>
                </a:solidFill>
              </a:rPr>
              <a:t>La procedura richiede l’aggiornamento continuo dei dati e restituisce la </a:t>
            </a:r>
            <a:r>
              <a:rPr lang="it-IT" u="sng" dirty="0" smtClean="0">
                <a:solidFill>
                  <a:srgbClr val="0000FF"/>
                </a:solidFill>
              </a:rPr>
              <a:t>fotografia completa dell’intera vita del contratto</a:t>
            </a:r>
            <a:r>
              <a:rPr lang="it-IT" dirty="0" smtClean="0">
                <a:solidFill>
                  <a:srgbClr val="0000FF"/>
                </a:solidFill>
              </a:rPr>
              <a:t>, sia che esso derivi da un avviso o da un bando , sia che derivi da una procedura negoziata o semplificata di affidamento diretto.</a:t>
            </a:r>
          </a:p>
          <a:p>
            <a:pPr algn="just"/>
            <a:r>
              <a:rPr lang="it-IT" dirty="0" smtClean="0"/>
              <a:t>La procedura è ancora in evoluzione e sarà perfezionata anche su segnalazione o richiesta degli operatori regionali.</a:t>
            </a:r>
          </a:p>
          <a:p>
            <a:pPr algn="just"/>
            <a:endParaRPr lang="it-IT" dirty="0"/>
          </a:p>
          <a:p>
            <a:pPr lvl="0" algn="just"/>
            <a:endParaRPr lang="it-IT" i="1" dirty="0"/>
          </a:p>
          <a:p>
            <a:pPr lvl="0" algn="just"/>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50</a:t>
            </a:fld>
            <a:endParaRPr lang="en-US" dirty="0"/>
          </a:p>
        </p:txBody>
      </p:sp>
    </p:spTree>
    <p:extLst>
      <p:ext uri="{BB962C8B-B14F-4D97-AF65-F5344CB8AC3E}">
        <p14:creationId xmlns:p14="http://schemas.microsoft.com/office/powerpoint/2010/main" val="352724312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heel(1)">
                                      <p:cBhvr>
                                        <p:cTn id="11" dur="2000"/>
                                        <p:tgtEl>
                                          <p:spTgt spid="3">
                                            <p:txEl>
                                              <p:pRg st="1" end="1"/>
                                            </p:txEl>
                                          </p:spTgt>
                                        </p:tgtEl>
                                      </p:cBhvr>
                                    </p:animEffect>
                                  </p:childTnLst>
                                </p:cTn>
                              </p:par>
                            </p:childTnLst>
                          </p:cTn>
                        </p:par>
                        <p:par>
                          <p:cTn id="12" fill="hold">
                            <p:stCondLst>
                              <p:cond delay="4000"/>
                            </p:stCondLst>
                            <p:childTnLst>
                              <p:par>
                                <p:cTn id="13" presetID="21" presetClass="entr" presetSubtype="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heel(1)">
                                      <p:cBhvr>
                                        <p:cTn id="15" dur="2000"/>
                                        <p:tgtEl>
                                          <p:spTgt spid="3">
                                            <p:txEl>
                                              <p:pRg st="2" end="2"/>
                                            </p:txEl>
                                          </p:spTgt>
                                        </p:tgtEl>
                                      </p:cBhvr>
                                    </p:animEffect>
                                  </p:childTnLst>
                                </p:cTn>
                              </p:par>
                            </p:childTnLst>
                          </p:cTn>
                        </p:par>
                        <p:par>
                          <p:cTn id="16" fill="hold">
                            <p:stCondLst>
                              <p:cond delay="6000"/>
                            </p:stCondLst>
                            <p:childTnLst>
                              <p:par>
                                <p:cTn id="17" presetID="21" presetClass="entr" presetSubtype="1"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heel(1)">
                                      <p:cBhvr>
                                        <p:cTn id="19" dur="2000"/>
                                        <p:tgtEl>
                                          <p:spTgt spid="3">
                                            <p:txEl>
                                              <p:pRg st="3" end="3"/>
                                            </p:txEl>
                                          </p:spTgt>
                                        </p:tgtEl>
                                      </p:cBhvr>
                                    </p:animEffect>
                                  </p:childTnLst>
                                </p:cTn>
                              </p:par>
                            </p:childTnLst>
                          </p:cTn>
                        </p:par>
                        <p:par>
                          <p:cTn id="20" fill="hold">
                            <p:stCondLst>
                              <p:cond delay="8000"/>
                            </p:stCondLst>
                            <p:childTnLst>
                              <p:par>
                                <p:cTn id="21" presetID="21" presetClass="entr" presetSubtype="1"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heel(1)">
                                      <p:cBhvr>
                                        <p:cTn id="23" dur="2000"/>
                                        <p:tgtEl>
                                          <p:spTgt spid="3">
                                            <p:txEl>
                                              <p:pRg st="4" end="4"/>
                                            </p:txEl>
                                          </p:spTgt>
                                        </p:tgtEl>
                                      </p:cBhvr>
                                    </p:animEffect>
                                  </p:childTnLst>
                                </p:cTn>
                              </p:par>
                            </p:childTnLst>
                          </p:cTn>
                        </p:par>
                        <p:par>
                          <p:cTn id="24" fill="hold">
                            <p:stCondLst>
                              <p:cond delay="10000"/>
                            </p:stCondLst>
                            <p:childTnLst>
                              <p:par>
                                <p:cTn id="25" presetID="21" presetClass="entr" presetSubtype="1"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heel(1)">
                                      <p:cBhvr>
                                        <p:cTn id="27" dur="2000"/>
                                        <p:tgtEl>
                                          <p:spTgt spid="3">
                                            <p:txEl>
                                              <p:pRg st="5" end="5"/>
                                            </p:txEl>
                                          </p:spTgt>
                                        </p:tgtEl>
                                      </p:cBhvr>
                                    </p:animEffect>
                                  </p:childTnLst>
                                </p:cTn>
                              </p:par>
                            </p:childTnLst>
                          </p:cTn>
                        </p:par>
                        <p:par>
                          <p:cTn id="28" fill="hold">
                            <p:stCondLst>
                              <p:cond delay="12000"/>
                            </p:stCondLst>
                            <p:childTnLst>
                              <p:par>
                                <p:cTn id="29" presetID="21" presetClass="entr" presetSubtype="1"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heel(1)">
                                      <p:cBhvr>
                                        <p:cTn id="31" dur="20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1" presetClass="entr" presetSubtype="1" fill="hold" grpId="0"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wheel(1)">
                                      <p:cBhvr>
                                        <p:cTn id="36" dur="2000"/>
                                        <p:tgtEl>
                                          <p:spTgt spid="3">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1" presetClass="entr" presetSubtype="1" fill="hold" grpId="0"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wheel(1)">
                                      <p:cBhvr>
                                        <p:cTn id="41" dur="2000"/>
                                        <p:tgtEl>
                                          <p:spTgt spid="3">
                                            <p:txEl>
                                              <p:pRg st="8" end="8"/>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1" presetClass="entr" presetSubtype="1" fill="hold" grpId="0" nodeType="clickEffect">
                                  <p:stCondLst>
                                    <p:cond delay="0"/>
                                  </p:stCondLst>
                                  <p:childTnLst>
                                    <p:set>
                                      <p:cBhvr>
                                        <p:cTn id="45" dur="1" fill="hold">
                                          <p:stCondLst>
                                            <p:cond delay="0"/>
                                          </p:stCondLst>
                                        </p:cTn>
                                        <p:tgtEl>
                                          <p:spTgt spid="3">
                                            <p:txEl>
                                              <p:pRg st="9" end="9"/>
                                            </p:txEl>
                                          </p:spTgt>
                                        </p:tgtEl>
                                        <p:attrNameLst>
                                          <p:attrName>style.visibility</p:attrName>
                                        </p:attrNameLst>
                                      </p:cBhvr>
                                      <p:to>
                                        <p:strVal val="visible"/>
                                      </p:to>
                                    </p:set>
                                    <p:animEffect transition="in" filter="wheel(1)">
                                      <p:cBhvr>
                                        <p:cTn id="46"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9CD8E0"/>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585262" y="379561"/>
            <a:ext cx="10317192" cy="1535503"/>
          </a:xfrm>
        </p:spPr>
        <p:txBody>
          <a:bodyPr>
            <a:normAutofit/>
          </a:bodyPr>
          <a:lstStyle/>
          <a:p>
            <a:pPr algn="ctr"/>
            <a:r>
              <a:rPr lang="it-IT" altLang="it-IT" sz="2800" b="1" dirty="0" smtClean="0">
                <a:solidFill>
                  <a:srgbClr val="3333CC"/>
                </a:solidFill>
              </a:rPr>
              <a:t/>
            </a:r>
            <a:br>
              <a:rPr lang="it-IT" altLang="it-IT" sz="2800" b="1" dirty="0" smtClean="0">
                <a:solidFill>
                  <a:srgbClr val="3333CC"/>
                </a:solidFill>
              </a:rPr>
            </a:br>
            <a:endParaRPr lang="it-IT" sz="2800" b="1" dirty="0">
              <a:solidFill>
                <a:srgbClr val="3333CC"/>
              </a:solidFill>
            </a:endParaRPr>
          </a:p>
        </p:txBody>
      </p:sp>
      <p:sp>
        <p:nvSpPr>
          <p:cNvPr id="3" name="Segnaposto contenuto 2"/>
          <p:cNvSpPr>
            <a:spLocks noGrp="1"/>
          </p:cNvSpPr>
          <p:nvPr>
            <p:ph idx="1"/>
          </p:nvPr>
        </p:nvSpPr>
        <p:spPr>
          <a:xfrm>
            <a:off x="1171852" y="1284764"/>
            <a:ext cx="10118136" cy="5573236"/>
          </a:xfrm>
        </p:spPr>
        <p:txBody>
          <a:bodyPr>
            <a:normAutofit fontScale="85000" lnSpcReduction="10000"/>
          </a:bodyPr>
          <a:lstStyle/>
          <a:p>
            <a:pPr algn="just"/>
            <a:r>
              <a:rPr lang="it-IT" dirty="0" smtClean="0">
                <a:solidFill>
                  <a:schemeClr val="tx1"/>
                </a:solidFill>
              </a:rPr>
              <a:t>Anche Nel </a:t>
            </a:r>
            <a:r>
              <a:rPr lang="it-IT" dirty="0">
                <a:solidFill>
                  <a:schemeClr val="tx1"/>
                </a:solidFill>
              </a:rPr>
              <a:t>2018 verrà attivata dal RPCT, una specifica attività di monitoraggio sull’adempimento di tutti gli obblighi di </a:t>
            </a:r>
            <a:r>
              <a:rPr lang="it-IT" dirty="0" smtClean="0">
                <a:solidFill>
                  <a:schemeClr val="tx1"/>
                </a:solidFill>
              </a:rPr>
              <a:t>pubblicazione nonché dell’attuazione delle misure di prevenzione della corruzione.</a:t>
            </a:r>
            <a:endParaRPr lang="it-IT" dirty="0">
              <a:solidFill>
                <a:schemeClr val="tx1"/>
              </a:solidFill>
            </a:endParaRPr>
          </a:p>
          <a:p>
            <a:pPr algn="just"/>
            <a:r>
              <a:rPr lang="it-IT" dirty="0" smtClean="0">
                <a:solidFill>
                  <a:schemeClr val="tx1"/>
                </a:solidFill>
              </a:rPr>
              <a:t>Per gli obblighi di pubblicazione sono </a:t>
            </a:r>
            <a:r>
              <a:rPr lang="it-IT" dirty="0">
                <a:solidFill>
                  <a:schemeClr val="tx1"/>
                </a:solidFill>
              </a:rPr>
              <a:t>previsti </a:t>
            </a:r>
            <a:r>
              <a:rPr lang="it-IT" b="1" dirty="0">
                <a:solidFill>
                  <a:srgbClr val="FF0000"/>
                </a:solidFill>
              </a:rPr>
              <a:t>due monitoraggi semestrali </a:t>
            </a:r>
            <a:r>
              <a:rPr lang="it-IT" dirty="0">
                <a:solidFill>
                  <a:schemeClr val="tx1"/>
                </a:solidFill>
              </a:rPr>
              <a:t>da attuare con l’invio da parte delle Strutture al RPCT dei prospetti </a:t>
            </a:r>
            <a:r>
              <a:rPr lang="it-IT" b="1" dirty="0">
                <a:solidFill>
                  <a:srgbClr val="FF0000"/>
                </a:solidFill>
              </a:rPr>
              <a:t>Allegato 1ter trasparenza </a:t>
            </a:r>
            <a:r>
              <a:rPr lang="it-IT" dirty="0">
                <a:solidFill>
                  <a:schemeClr val="tx1"/>
                </a:solidFill>
              </a:rPr>
              <a:t>e </a:t>
            </a:r>
            <a:r>
              <a:rPr lang="it-IT" b="1" dirty="0">
                <a:solidFill>
                  <a:srgbClr val="FF0000"/>
                </a:solidFill>
              </a:rPr>
              <a:t>dell’Allegato E</a:t>
            </a:r>
            <a:r>
              <a:rPr lang="it-IT" b="1" dirty="0">
                <a:solidFill>
                  <a:schemeClr val="tx1"/>
                </a:solidFill>
              </a:rPr>
              <a:t> </a:t>
            </a:r>
            <a:r>
              <a:rPr lang="it-IT" dirty="0">
                <a:solidFill>
                  <a:schemeClr val="tx1"/>
                </a:solidFill>
              </a:rPr>
              <a:t>(accessi civici). </a:t>
            </a:r>
            <a:r>
              <a:rPr lang="it-IT" b="1" dirty="0">
                <a:solidFill>
                  <a:schemeClr val="tx1"/>
                </a:solidFill>
              </a:rPr>
              <a:t>Entro il 15 luglio 2018</a:t>
            </a:r>
            <a:r>
              <a:rPr lang="it-IT" dirty="0">
                <a:solidFill>
                  <a:schemeClr val="tx1"/>
                </a:solidFill>
              </a:rPr>
              <a:t>, per gli adempimenti e gli accessi relativi al </a:t>
            </a:r>
            <a:r>
              <a:rPr lang="it-IT" b="1" dirty="0">
                <a:solidFill>
                  <a:schemeClr val="tx1"/>
                </a:solidFill>
              </a:rPr>
              <a:t>1° semestre </a:t>
            </a:r>
            <a:r>
              <a:rPr lang="it-IT" dirty="0">
                <a:solidFill>
                  <a:schemeClr val="tx1"/>
                </a:solidFill>
              </a:rPr>
              <a:t>e </a:t>
            </a:r>
            <a:r>
              <a:rPr lang="it-IT" b="1" dirty="0">
                <a:solidFill>
                  <a:schemeClr val="tx1"/>
                </a:solidFill>
              </a:rPr>
              <a:t>entro il 15 gennaio 2019</a:t>
            </a:r>
            <a:r>
              <a:rPr lang="it-IT" dirty="0">
                <a:solidFill>
                  <a:schemeClr val="tx1"/>
                </a:solidFill>
              </a:rPr>
              <a:t>, per gli adempimenti e gli accessi relativi al 2</a:t>
            </a:r>
            <a:r>
              <a:rPr lang="it-IT" b="1" dirty="0">
                <a:solidFill>
                  <a:schemeClr val="tx1"/>
                </a:solidFill>
              </a:rPr>
              <a:t>° semestre 2018.</a:t>
            </a:r>
          </a:p>
          <a:p>
            <a:pPr algn="just"/>
            <a:r>
              <a:rPr lang="it-IT" dirty="0">
                <a:solidFill>
                  <a:schemeClr val="tx1"/>
                </a:solidFill>
              </a:rPr>
              <a:t>In </a:t>
            </a:r>
            <a:r>
              <a:rPr lang="it-IT" dirty="0" smtClean="0">
                <a:solidFill>
                  <a:schemeClr val="tx1"/>
                </a:solidFill>
              </a:rPr>
              <a:t>osservanza </a:t>
            </a:r>
            <a:r>
              <a:rPr lang="it-IT" dirty="0">
                <a:solidFill>
                  <a:schemeClr val="tx1"/>
                </a:solidFill>
              </a:rPr>
              <a:t>dell’art. 14, co.4, lettera g) del D.Lgs. 150/2009, </a:t>
            </a:r>
            <a:r>
              <a:rPr lang="it-IT" dirty="0" smtClean="0">
                <a:solidFill>
                  <a:schemeClr val="tx1"/>
                </a:solidFill>
              </a:rPr>
              <a:t>anche </a:t>
            </a:r>
            <a:r>
              <a:rPr lang="it-IT" b="1" dirty="0" smtClean="0">
                <a:solidFill>
                  <a:srgbClr val="FF0000"/>
                </a:solidFill>
              </a:rPr>
              <a:t>L’OIV</a:t>
            </a:r>
            <a:r>
              <a:rPr lang="it-IT" dirty="0" smtClean="0">
                <a:solidFill>
                  <a:srgbClr val="FF0000"/>
                </a:solidFill>
              </a:rPr>
              <a:t> </a:t>
            </a:r>
            <a:r>
              <a:rPr lang="it-IT" b="1" dirty="0">
                <a:solidFill>
                  <a:srgbClr val="FF0000"/>
                </a:solidFill>
              </a:rPr>
              <a:t>è chiamato a svolgere ulteriore monitoraggio sugli adempimenti di pubblicazione, per specifici obblighi individuati dall’ANAC nella griglia annuale di controllo</a:t>
            </a:r>
            <a:r>
              <a:rPr lang="it-IT" dirty="0">
                <a:solidFill>
                  <a:schemeClr val="tx1"/>
                </a:solidFill>
              </a:rPr>
              <a:t>. </a:t>
            </a:r>
            <a:r>
              <a:rPr lang="it-IT" b="1" dirty="0">
                <a:solidFill>
                  <a:schemeClr val="tx1"/>
                </a:solidFill>
              </a:rPr>
              <a:t>Per il 2018, detti controlli sono stabiliti con Delibera ANAC n. 141 del 21/02/2018 e l’OIV è tenuto ad attestare gli adempimenti entro il 30/04/2018, con riferimento al 31/03/2018</a:t>
            </a:r>
            <a:r>
              <a:rPr lang="it-IT" dirty="0">
                <a:solidFill>
                  <a:schemeClr val="tx1"/>
                </a:solidFill>
              </a:rPr>
              <a:t>. </a:t>
            </a:r>
            <a:endParaRPr lang="it-IT" dirty="0" smtClean="0">
              <a:solidFill>
                <a:schemeClr val="tx1"/>
              </a:solidFill>
            </a:endParaRPr>
          </a:p>
          <a:p>
            <a:r>
              <a:rPr lang="it-IT" b="1" dirty="0" smtClean="0"/>
              <a:t>Il risultato di detto controllo è reso noto mediante pubblicazione, sul sito istituzionale “Amministrazione Trasparente”, sottosezione </a:t>
            </a:r>
            <a:r>
              <a:rPr lang="it-IT" b="1" dirty="0" smtClean="0">
                <a:solidFill>
                  <a:srgbClr val="FF0000"/>
                </a:solidFill>
              </a:rPr>
              <a:t>Controlli e Rilievi sull’Amministrazione </a:t>
            </a:r>
            <a:r>
              <a:rPr lang="it-IT" b="1" dirty="0" smtClean="0"/>
              <a:t>- </a:t>
            </a:r>
            <a:r>
              <a:rPr lang="it-IT" b="1" dirty="0" smtClean="0">
                <a:solidFill>
                  <a:srgbClr val="FF0000"/>
                </a:solidFill>
              </a:rPr>
              <a:t>OIV </a:t>
            </a:r>
            <a:r>
              <a:rPr lang="it-IT" b="1" dirty="0">
                <a:solidFill>
                  <a:srgbClr val="FF0000"/>
                </a:solidFill>
              </a:rPr>
              <a:t>- Organismi indipendenti di valutazione, nuclei di valutazione o altri organismi con funzioni </a:t>
            </a:r>
            <a:r>
              <a:rPr lang="it-IT" b="1" dirty="0" smtClean="0">
                <a:solidFill>
                  <a:srgbClr val="FF0000"/>
                </a:solidFill>
              </a:rPr>
              <a:t>analoghe, alle voci </a:t>
            </a:r>
            <a:r>
              <a:rPr lang="it-IT" b="1" dirty="0" smtClean="0"/>
              <a:t>“Attestazioni OIV”, del “Documento di Attestazione”, della “Griglia di Rilevazione” e della “Scheda</a:t>
            </a:r>
            <a:r>
              <a:rPr lang="it-IT" dirty="0" smtClean="0"/>
              <a:t> </a:t>
            </a:r>
            <a:r>
              <a:rPr lang="it-IT" b="1" dirty="0" smtClean="0"/>
              <a:t>di sintesi»</a:t>
            </a:r>
            <a:endParaRPr lang="it-IT" b="1" dirty="0" smtClean="0">
              <a:solidFill>
                <a:schemeClr val="tx1"/>
              </a:solidFill>
            </a:endParaRPr>
          </a:p>
          <a:p>
            <a:pPr algn="just"/>
            <a:r>
              <a:rPr lang="it-IT" b="1" dirty="0" smtClean="0">
                <a:solidFill>
                  <a:srgbClr val="3333CC"/>
                </a:solidFill>
              </a:rPr>
              <a:t>L’Organismo </a:t>
            </a:r>
            <a:r>
              <a:rPr lang="it-IT" b="1" dirty="0">
                <a:solidFill>
                  <a:srgbClr val="3333CC"/>
                </a:solidFill>
              </a:rPr>
              <a:t>Indipendente di Valutazione</a:t>
            </a:r>
            <a:r>
              <a:rPr lang="it-IT" dirty="0">
                <a:solidFill>
                  <a:srgbClr val="3333CC"/>
                </a:solidFill>
              </a:rPr>
              <a:t> </a:t>
            </a:r>
            <a:r>
              <a:rPr lang="it-IT" b="1" dirty="0">
                <a:solidFill>
                  <a:srgbClr val="3333CC"/>
                </a:solidFill>
              </a:rPr>
              <a:t>(OIV),</a:t>
            </a:r>
            <a:r>
              <a:rPr lang="it-IT" b="1" dirty="0">
                <a:solidFill>
                  <a:prstClr val="black"/>
                </a:solidFill>
              </a:rPr>
              <a:t> </a:t>
            </a:r>
            <a:r>
              <a:rPr lang="it-IT" dirty="0">
                <a:solidFill>
                  <a:prstClr val="black"/>
                </a:solidFill>
              </a:rPr>
              <a:t>come previsto </a:t>
            </a:r>
            <a:r>
              <a:rPr lang="it-IT" b="1" dirty="0">
                <a:solidFill>
                  <a:srgbClr val="0000FF"/>
                </a:solidFill>
              </a:rPr>
              <a:t>dall’art.44 del D.Lgs. n. 33/2013</a:t>
            </a:r>
            <a:r>
              <a:rPr lang="it-IT" b="1" dirty="0">
                <a:solidFill>
                  <a:prstClr val="black"/>
                </a:solidFill>
              </a:rPr>
              <a:t>, </a:t>
            </a:r>
            <a:r>
              <a:rPr lang="it-IT" dirty="0" smtClean="0">
                <a:solidFill>
                  <a:prstClr val="black"/>
                </a:solidFill>
              </a:rPr>
              <a:t>utilizza </a:t>
            </a:r>
            <a:r>
              <a:rPr lang="it-IT" dirty="0">
                <a:solidFill>
                  <a:prstClr val="black"/>
                </a:solidFill>
              </a:rPr>
              <a:t>le informazioni e i dati relativi all'attuazione degli obblighi di trasparenza, fra cui quelli derivanti dai  m</a:t>
            </a:r>
            <a:r>
              <a:rPr lang="it-IT" dirty="0">
                <a:solidFill>
                  <a:schemeClr val="tx1"/>
                </a:solidFill>
              </a:rPr>
              <a:t>onitoraggi semestrali  del RPCT, </a:t>
            </a:r>
            <a:r>
              <a:rPr lang="it-IT" b="1" dirty="0">
                <a:solidFill>
                  <a:srgbClr val="3333CC"/>
                </a:solidFill>
              </a:rPr>
              <a:t>ai fini della misurazione e valutazione delle performance,</a:t>
            </a:r>
            <a:r>
              <a:rPr lang="it-IT" dirty="0">
                <a:solidFill>
                  <a:srgbClr val="3333CC"/>
                </a:solidFill>
              </a:rPr>
              <a:t> </a:t>
            </a:r>
            <a:r>
              <a:rPr lang="it-IT" b="1" dirty="0">
                <a:solidFill>
                  <a:srgbClr val="3333CC"/>
                </a:solidFill>
              </a:rPr>
              <a:t>sia organizzativa, sia individuale</a:t>
            </a:r>
            <a:r>
              <a:rPr lang="it-IT" dirty="0">
                <a:solidFill>
                  <a:srgbClr val="3333CC"/>
                </a:solidFill>
              </a:rPr>
              <a:t>, </a:t>
            </a:r>
            <a:r>
              <a:rPr lang="it-IT" b="1" dirty="0">
                <a:solidFill>
                  <a:srgbClr val="3333CC"/>
                </a:solidFill>
              </a:rPr>
              <a:t>dei </a:t>
            </a:r>
            <a:r>
              <a:rPr lang="it-IT" b="1" dirty="0" smtClean="0">
                <a:solidFill>
                  <a:srgbClr val="3333CC"/>
                </a:solidFill>
              </a:rPr>
              <a:t>Direttori o Dirigenti  responsabili </a:t>
            </a:r>
            <a:r>
              <a:rPr lang="it-IT" b="1" dirty="0">
                <a:solidFill>
                  <a:srgbClr val="3333CC"/>
                </a:solidFill>
              </a:rPr>
              <a:t>della trasmissione dei </a:t>
            </a:r>
            <a:r>
              <a:rPr lang="it-IT" b="1" dirty="0" smtClean="0">
                <a:solidFill>
                  <a:srgbClr val="3333CC"/>
                </a:solidFill>
              </a:rPr>
              <a:t>dati </a:t>
            </a:r>
          </a:p>
          <a:p>
            <a:pPr algn="just"/>
            <a:r>
              <a:rPr lang="it-IT" dirty="0" smtClean="0">
                <a:solidFill>
                  <a:srgbClr val="262626"/>
                </a:solidFill>
              </a:rPr>
              <a:t>A </a:t>
            </a:r>
            <a:r>
              <a:rPr lang="it-IT" dirty="0">
                <a:solidFill>
                  <a:srgbClr val="262626"/>
                </a:solidFill>
              </a:rPr>
              <a:t>tal fine </a:t>
            </a:r>
            <a:r>
              <a:rPr lang="it-IT" b="1" dirty="0">
                <a:solidFill>
                  <a:srgbClr val="262626"/>
                </a:solidFill>
              </a:rPr>
              <a:t>l’OIV può chiedere al RPCT </a:t>
            </a:r>
            <a:r>
              <a:rPr lang="it-IT" b="1" dirty="0" smtClean="0">
                <a:solidFill>
                  <a:srgbClr val="262626"/>
                </a:solidFill>
              </a:rPr>
              <a:t>ulteriori </a:t>
            </a:r>
            <a:r>
              <a:rPr lang="it-IT" b="1" dirty="0">
                <a:solidFill>
                  <a:srgbClr val="262626"/>
                </a:solidFill>
              </a:rPr>
              <a:t>informazioni </a:t>
            </a:r>
            <a:r>
              <a:rPr lang="it-IT" dirty="0" smtClean="0">
                <a:solidFill>
                  <a:srgbClr val="262626"/>
                </a:solidFill>
              </a:rPr>
              <a:t>e </a:t>
            </a:r>
            <a:r>
              <a:rPr lang="it-IT" dirty="0">
                <a:solidFill>
                  <a:srgbClr val="262626"/>
                </a:solidFill>
              </a:rPr>
              <a:t>può effettuare audizioni di dipendenti</a:t>
            </a:r>
            <a:r>
              <a:rPr lang="it-IT" b="1" dirty="0">
                <a:solidFill>
                  <a:srgbClr val="262626"/>
                </a:solidFill>
              </a:rPr>
              <a:t>. L’OIV stesso riferisce all’ANAC sullo stato di attuazione delle misure di prevenzione della corruzione e della trasparenza </a:t>
            </a:r>
            <a:r>
              <a:rPr lang="it-IT" dirty="0">
                <a:solidFill>
                  <a:srgbClr val="262626"/>
                </a:solidFill>
              </a:rPr>
              <a:t>(art. 1, co. 8 bis della L. 190/2012</a:t>
            </a:r>
            <a:endParaRPr lang="it-IT" b="1" dirty="0">
              <a:solidFill>
                <a:srgbClr val="262626"/>
              </a:solidFill>
            </a:endParaRPr>
          </a:p>
          <a:p>
            <a:pPr lvl="0" algn="just"/>
            <a:endParaRPr lang="it-IT" dirty="0">
              <a:solidFill>
                <a:prstClr val="black"/>
              </a:solidFill>
            </a:endParaRPr>
          </a:p>
          <a:p>
            <a:pPr algn="just"/>
            <a:endParaRPr lang="it-IT" dirty="0">
              <a:solidFill>
                <a:schemeClr val="tx1"/>
              </a:solidFill>
            </a:endParaRP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51</a:t>
            </a:fld>
            <a:endParaRPr lang="en-US" dirty="0"/>
          </a:p>
        </p:txBody>
      </p:sp>
      <p:sp>
        <p:nvSpPr>
          <p:cNvPr id="4" name="Rettangolo 3"/>
          <p:cNvSpPr/>
          <p:nvPr/>
        </p:nvSpPr>
        <p:spPr>
          <a:xfrm>
            <a:off x="1514168" y="416664"/>
            <a:ext cx="10175315" cy="830997"/>
          </a:xfrm>
          <a:prstGeom prst="rect">
            <a:avLst/>
          </a:prstGeom>
        </p:spPr>
        <p:txBody>
          <a:bodyPr wrap="square">
            <a:spAutoFit/>
          </a:bodyPr>
          <a:lstStyle/>
          <a:p>
            <a:pPr algn="ctr"/>
            <a:r>
              <a:rPr lang="it-IT" sz="2400" b="1" dirty="0">
                <a:solidFill>
                  <a:srgbClr val="0000FF"/>
                </a:solidFill>
              </a:rPr>
              <a:t>10 -</a:t>
            </a:r>
            <a:r>
              <a:rPr lang="it-IT" sz="2400" b="1" dirty="0">
                <a:solidFill>
                  <a:srgbClr val="FF0000"/>
                </a:solidFill>
              </a:rPr>
              <a:t> </a:t>
            </a:r>
            <a:r>
              <a:rPr lang="it-IT" sz="2400" b="1" dirty="0">
                <a:solidFill>
                  <a:srgbClr val="7030A0"/>
                </a:solidFill>
              </a:rPr>
              <a:t>Misure di Monitoraggio e vigilanza sull’attuazione </a:t>
            </a:r>
            <a:br>
              <a:rPr lang="it-IT" sz="2400" b="1" dirty="0">
                <a:solidFill>
                  <a:srgbClr val="7030A0"/>
                </a:solidFill>
              </a:rPr>
            </a:br>
            <a:r>
              <a:rPr lang="it-IT" sz="2400" b="1" dirty="0">
                <a:solidFill>
                  <a:srgbClr val="7030A0"/>
                </a:solidFill>
              </a:rPr>
              <a:t>degli obblighi di pubblicazione</a:t>
            </a:r>
            <a:r>
              <a:rPr lang="it-IT" sz="2400" b="1" dirty="0" smtClean="0">
                <a:solidFill>
                  <a:srgbClr val="7030A0"/>
                </a:solidFill>
              </a:rPr>
              <a:t>.</a:t>
            </a:r>
            <a:endParaRPr lang="it-IT" sz="2400" dirty="0">
              <a:solidFill>
                <a:srgbClr val="7030A0"/>
              </a:solidFill>
            </a:endParaRPr>
          </a:p>
        </p:txBody>
      </p:sp>
    </p:spTree>
    <p:extLst>
      <p:ext uri="{BB962C8B-B14F-4D97-AF65-F5344CB8AC3E}">
        <p14:creationId xmlns:p14="http://schemas.microsoft.com/office/powerpoint/2010/main" val="2459263515"/>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2000"/>
                                        <p:tgtEl>
                                          <p:spTgt spid="3">
                                            <p:txEl>
                                              <p:pRg st="0" end="0"/>
                                            </p:txEl>
                                          </p:spTgt>
                                        </p:tgtEl>
                                      </p:cBhvr>
                                    </p:animEffect>
                                  </p:childTnLst>
                                </p:cTn>
                              </p:par>
                            </p:childTnLst>
                          </p:cTn>
                        </p:par>
                        <p:par>
                          <p:cTn id="10" fill="hold">
                            <p:stCondLst>
                              <p:cond delay="2000"/>
                            </p:stCondLst>
                            <p:childTnLst>
                              <p:par>
                                <p:cTn id="11" presetID="53" presetClass="entr" presetSubtype="16"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2000"/>
                                        <p:tgtEl>
                                          <p:spTgt spid="3">
                                            <p:txEl>
                                              <p:pRg st="1" end="1"/>
                                            </p:txEl>
                                          </p:spTgt>
                                        </p:tgtEl>
                                      </p:cBhvr>
                                    </p:animEffect>
                                  </p:childTnLst>
                                </p:cTn>
                              </p:par>
                            </p:childTnLst>
                          </p:cTn>
                        </p:par>
                        <p:par>
                          <p:cTn id="16" fill="hold">
                            <p:stCondLst>
                              <p:cond delay="4000"/>
                            </p:stCondLst>
                            <p:childTnLst>
                              <p:par>
                                <p:cTn id="17" presetID="53" presetClass="entr" presetSubtype="16"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2000"/>
                                        <p:tgtEl>
                                          <p:spTgt spid="3">
                                            <p:txEl>
                                              <p:pRg st="2" end="2"/>
                                            </p:txEl>
                                          </p:spTgt>
                                        </p:tgtEl>
                                      </p:cBhvr>
                                    </p:animEffect>
                                  </p:childTnLst>
                                </p:cTn>
                              </p:par>
                            </p:childTnLst>
                          </p:cTn>
                        </p:par>
                        <p:par>
                          <p:cTn id="22" fill="hold">
                            <p:stCondLst>
                              <p:cond delay="6000"/>
                            </p:stCondLst>
                            <p:childTnLst>
                              <p:par>
                                <p:cTn id="23" presetID="53" presetClass="entr" presetSubtype="16"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2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7" dur="2000"/>
                                        <p:tgtEl>
                                          <p:spTgt spid="3">
                                            <p:txEl>
                                              <p:pRg st="3" end="3"/>
                                            </p:txEl>
                                          </p:spTgt>
                                        </p:tgtEl>
                                      </p:cBhvr>
                                    </p:animEffect>
                                  </p:childTnLst>
                                </p:cTn>
                              </p:par>
                            </p:childTnLst>
                          </p:cTn>
                        </p:par>
                        <p:par>
                          <p:cTn id="28" fill="hold">
                            <p:stCondLst>
                              <p:cond delay="8000"/>
                            </p:stCondLst>
                            <p:childTnLst>
                              <p:par>
                                <p:cTn id="29" presetID="53" presetClass="entr" presetSubtype="16"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2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3" dur="2000"/>
                                        <p:tgtEl>
                                          <p:spTgt spid="3">
                                            <p:txEl>
                                              <p:pRg st="4" end="4"/>
                                            </p:txEl>
                                          </p:spTgt>
                                        </p:tgtEl>
                                      </p:cBhvr>
                                    </p:animEffect>
                                  </p:childTnLst>
                                </p:cTn>
                              </p:par>
                            </p:childTnLst>
                          </p:cTn>
                        </p:par>
                        <p:par>
                          <p:cTn id="34" fill="hold">
                            <p:stCondLst>
                              <p:cond delay="10000"/>
                            </p:stCondLst>
                            <p:childTnLst>
                              <p:par>
                                <p:cTn id="35" presetID="53" presetClass="entr" presetSubtype="16"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2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20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9"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9CD8E0"/>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189608" y="452762"/>
            <a:ext cx="10147176" cy="6405238"/>
          </a:xfrm>
        </p:spPr>
        <p:txBody>
          <a:bodyPr>
            <a:normAutofit lnSpcReduction="10000"/>
          </a:bodyPr>
          <a:lstStyle/>
          <a:p>
            <a:pPr algn="just"/>
            <a:r>
              <a:rPr lang="it-IT" sz="2100" dirty="0">
                <a:solidFill>
                  <a:schemeClr val="tx1"/>
                </a:solidFill>
              </a:rPr>
              <a:t>Il monitoraggio degli adempimenti costituisce momento sempre più rilevante, in quanto le ultime disposizioni normative hanno affiancato alle funzioni di controllo già attribuite al RPCT e all’OIV, un sistema sanzionatorio a carico dell’ANAC</a:t>
            </a:r>
          </a:p>
          <a:p>
            <a:pPr algn="just"/>
            <a:r>
              <a:rPr lang="it-IT" sz="2100" dirty="0">
                <a:solidFill>
                  <a:schemeClr val="tx1"/>
                </a:solidFill>
              </a:rPr>
              <a:t>In merito si </a:t>
            </a:r>
            <a:r>
              <a:rPr lang="it-IT" sz="2100" dirty="0" smtClean="0">
                <a:solidFill>
                  <a:schemeClr val="tx1"/>
                </a:solidFill>
              </a:rPr>
              <a:t>richiama:</a:t>
            </a:r>
          </a:p>
          <a:p>
            <a:pPr lvl="1" indent="-342900" algn="just">
              <a:buFont typeface="Wingdings" panose="05000000000000000000" pitchFamily="2" charset="2"/>
              <a:buChar char="Ø"/>
            </a:pPr>
            <a:r>
              <a:rPr lang="it-IT" sz="1900" b="1" dirty="0" smtClean="0">
                <a:solidFill>
                  <a:schemeClr val="tx1"/>
                </a:solidFill>
              </a:rPr>
              <a:t>l’art</a:t>
            </a:r>
            <a:r>
              <a:rPr lang="it-IT" sz="1900" b="1" dirty="0">
                <a:solidFill>
                  <a:schemeClr val="tx1"/>
                </a:solidFill>
              </a:rPr>
              <a:t>. 47 del D.Lgs. 33/2013 </a:t>
            </a:r>
            <a:r>
              <a:rPr lang="it-IT" sz="1900" dirty="0">
                <a:solidFill>
                  <a:schemeClr val="tx1"/>
                </a:solidFill>
              </a:rPr>
              <a:t>che prevede, </a:t>
            </a:r>
            <a:r>
              <a:rPr lang="it-IT" sz="1900" b="1" dirty="0">
                <a:solidFill>
                  <a:schemeClr val="tx1"/>
                </a:solidFill>
              </a:rPr>
              <a:t>sanzioni da 500 a 10.000 euro, irrogate </a:t>
            </a:r>
            <a:r>
              <a:rPr lang="it-IT" sz="1900" b="1" dirty="0" smtClean="0">
                <a:solidFill>
                  <a:schemeClr val="tx1"/>
                </a:solidFill>
              </a:rPr>
              <a:t>dal</a:t>
            </a:r>
            <a:r>
              <a:rPr lang="it-IT" sz="1900" b="1" dirty="0" smtClean="0">
                <a:solidFill>
                  <a:srgbClr val="262626"/>
                </a:solidFill>
              </a:rPr>
              <a:t>l’ANAC;</a:t>
            </a:r>
          </a:p>
          <a:p>
            <a:pPr lvl="1" indent="-342900" algn="just">
              <a:buFont typeface="Wingdings" panose="05000000000000000000" pitchFamily="2" charset="2"/>
              <a:buChar char="Ø"/>
            </a:pPr>
            <a:r>
              <a:rPr lang="it-IT" sz="1900" b="1" dirty="0" smtClean="0">
                <a:solidFill>
                  <a:srgbClr val="262626"/>
                </a:solidFill>
              </a:rPr>
              <a:t>il </a:t>
            </a:r>
            <a:r>
              <a:rPr lang="it-IT" sz="1900" b="1" dirty="0">
                <a:solidFill>
                  <a:srgbClr val="262626"/>
                </a:solidFill>
              </a:rPr>
              <a:t>«Regolamento in materia di esercizio del potere sanzionatorio ai sensi dell’art. 47 del D.lgs. 14 marzo 2013, n. 33, come modificato dal D.lgs.  25 maggio 2016, n. 97</a:t>
            </a:r>
            <a:r>
              <a:rPr lang="it-IT" sz="1900" b="1" dirty="0" smtClean="0">
                <a:solidFill>
                  <a:srgbClr val="262626"/>
                </a:solidFill>
              </a:rPr>
              <a:t>» adottato dall’ANAC </a:t>
            </a:r>
            <a:r>
              <a:rPr lang="it-IT" sz="1900" b="1" dirty="0" smtClean="0">
                <a:solidFill>
                  <a:srgbClr val="262626"/>
                </a:solidFill>
                <a:effectLst>
                  <a:outerShdw blurRad="38100" dist="38100" dir="2700000" algn="tl">
                    <a:srgbClr val="000000">
                      <a:alpha val="43137"/>
                    </a:srgbClr>
                  </a:outerShdw>
                </a:effectLst>
              </a:rPr>
              <a:t>in data 16/11/2016</a:t>
            </a:r>
            <a:r>
              <a:rPr lang="it-IT" sz="1900" dirty="0">
                <a:solidFill>
                  <a:srgbClr val="262626"/>
                </a:solidFill>
              </a:rPr>
              <a:t>In attuazione del </a:t>
            </a:r>
            <a:r>
              <a:rPr lang="it-IT" sz="1900" dirty="0" smtClean="0">
                <a:solidFill>
                  <a:srgbClr val="262626"/>
                </a:solidFill>
              </a:rPr>
              <a:t>medesimo </a:t>
            </a:r>
            <a:r>
              <a:rPr lang="it-IT" sz="1900" b="1" dirty="0">
                <a:solidFill>
                  <a:srgbClr val="262626"/>
                </a:solidFill>
              </a:rPr>
              <a:t>art. </a:t>
            </a:r>
            <a:r>
              <a:rPr lang="it-IT" sz="1900" b="1" dirty="0" smtClean="0">
                <a:solidFill>
                  <a:srgbClr val="262626"/>
                </a:solidFill>
              </a:rPr>
              <a:t>47;</a:t>
            </a:r>
            <a:endParaRPr lang="it-IT" sz="1900" b="1" dirty="0">
              <a:solidFill>
                <a:srgbClr val="262626"/>
              </a:solidFill>
            </a:endParaRPr>
          </a:p>
          <a:p>
            <a:pPr algn="just"/>
            <a:r>
              <a:rPr lang="it-IT" sz="2000" dirty="0" smtClean="0">
                <a:solidFill>
                  <a:schemeClr val="tx1"/>
                </a:solidFill>
              </a:rPr>
              <a:t>Si </a:t>
            </a:r>
            <a:r>
              <a:rPr lang="it-IT" sz="2000" dirty="0">
                <a:solidFill>
                  <a:schemeClr val="tx1"/>
                </a:solidFill>
              </a:rPr>
              <a:t>richiamano, </a:t>
            </a:r>
            <a:r>
              <a:rPr lang="it-IT" sz="2000" dirty="0" smtClean="0">
                <a:solidFill>
                  <a:schemeClr val="tx1"/>
                </a:solidFill>
              </a:rPr>
              <a:t>anche gli </a:t>
            </a:r>
            <a:r>
              <a:rPr lang="it-IT" sz="2000" b="1" dirty="0" smtClean="0">
                <a:solidFill>
                  <a:schemeClr val="tx1"/>
                </a:solidFill>
              </a:rPr>
              <a:t>articoli </a:t>
            </a:r>
            <a:r>
              <a:rPr lang="it-IT" sz="2000" b="1" dirty="0">
                <a:solidFill>
                  <a:schemeClr val="tx1"/>
                </a:solidFill>
              </a:rPr>
              <a:t>43 e 45 del decreto 33/2013 </a:t>
            </a:r>
            <a:r>
              <a:rPr lang="it-IT" sz="2000" dirty="0">
                <a:solidFill>
                  <a:schemeClr val="tx1"/>
                </a:solidFill>
              </a:rPr>
              <a:t>che prevedono, rispettivamente, a carico del RPCT e dell’ANAC, l’onere di segnalazione delle inadempienze relative agli obblighi di pubblicazione, ai fini </a:t>
            </a:r>
            <a:r>
              <a:rPr lang="it-IT" sz="2000" b="1" dirty="0">
                <a:solidFill>
                  <a:schemeClr val="tx1"/>
                </a:solidFill>
              </a:rPr>
              <a:t>dell’attivazione di procedure disciplinari  e/o delle altre forme di responsabilità, </a:t>
            </a:r>
            <a:r>
              <a:rPr lang="it-IT" sz="2000" b="1" dirty="0" smtClean="0">
                <a:solidFill>
                  <a:schemeClr val="tx1"/>
                </a:solidFill>
              </a:rPr>
              <a:t>che possono portare  anche alla </a:t>
            </a:r>
            <a:r>
              <a:rPr lang="it-IT" sz="2000" b="1" dirty="0">
                <a:solidFill>
                  <a:schemeClr val="tx1"/>
                </a:solidFill>
              </a:rPr>
              <a:t>segnalazione alla competente sezione della Corte dei Conti</a:t>
            </a:r>
            <a:r>
              <a:rPr lang="it-IT" sz="2000" b="1" dirty="0" smtClean="0">
                <a:solidFill>
                  <a:schemeClr val="tx1"/>
                </a:solidFill>
              </a:rPr>
              <a:t>.</a:t>
            </a:r>
            <a:r>
              <a:rPr lang="it-IT" sz="2000" dirty="0">
                <a:solidFill>
                  <a:schemeClr val="tx1"/>
                </a:solidFill>
              </a:rPr>
              <a:t> </a:t>
            </a:r>
            <a:endParaRPr lang="it-IT" sz="2000" dirty="0" smtClean="0">
              <a:solidFill>
                <a:schemeClr val="tx1"/>
              </a:solidFill>
            </a:endParaRPr>
          </a:p>
          <a:p>
            <a:pPr algn="just"/>
            <a:r>
              <a:rPr lang="it-IT" sz="2000" dirty="0" smtClean="0">
                <a:solidFill>
                  <a:schemeClr val="tx1"/>
                </a:solidFill>
              </a:rPr>
              <a:t>Nello </a:t>
            </a:r>
            <a:r>
              <a:rPr lang="it-IT" sz="2000" dirty="0">
                <a:solidFill>
                  <a:schemeClr val="tx1"/>
                </a:solidFill>
              </a:rPr>
              <a:t>svolgimento dei compiti di vigilanza sul rispetto degli obblighi di pubblicazione, l’ANAC potrà avvalersi della Guardia di Finanza.</a:t>
            </a:r>
            <a:endParaRPr lang="it-IT" sz="2000" b="1" i="1" dirty="0">
              <a:solidFill>
                <a:schemeClr val="tx1"/>
              </a:solidFill>
            </a:endParaRPr>
          </a:p>
          <a:p>
            <a:pPr lvl="0" algn="just"/>
            <a:endParaRPr lang="it-IT" sz="2000" b="1" dirty="0">
              <a:solidFill>
                <a:schemeClr val="tx1"/>
              </a:solidFill>
            </a:endParaRP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52</a:t>
            </a:fld>
            <a:endParaRPr lang="en-US" dirty="0"/>
          </a:p>
        </p:txBody>
      </p:sp>
    </p:spTree>
    <p:extLst>
      <p:ext uri="{BB962C8B-B14F-4D97-AF65-F5344CB8AC3E}">
        <p14:creationId xmlns:p14="http://schemas.microsoft.com/office/powerpoint/2010/main" val="1990044815"/>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2000"/>
                                        <p:tgtEl>
                                          <p:spTgt spid="3">
                                            <p:txEl>
                                              <p:pRg st="0" end="0"/>
                                            </p:txEl>
                                          </p:spTgt>
                                        </p:tgtEl>
                                      </p:cBhvr>
                                    </p:animEffect>
                                  </p:childTnLst>
                                </p:cTn>
                              </p:par>
                            </p:childTnLst>
                          </p:cTn>
                        </p:par>
                        <p:par>
                          <p:cTn id="10" fill="hold">
                            <p:stCondLst>
                              <p:cond delay="2000"/>
                            </p:stCondLst>
                            <p:childTnLst>
                              <p:par>
                                <p:cTn id="11" presetID="53" presetClass="entr" presetSubtype="16"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2000"/>
                                        <p:tgtEl>
                                          <p:spTgt spid="3">
                                            <p:txEl>
                                              <p:pRg st="1" end="1"/>
                                            </p:txEl>
                                          </p:spTgt>
                                        </p:tgtEl>
                                      </p:cBhvr>
                                    </p:animEffect>
                                  </p:childTnLst>
                                </p:cTn>
                              </p:par>
                            </p:childTnLst>
                          </p:cTn>
                        </p:par>
                        <p:par>
                          <p:cTn id="16" fill="hold">
                            <p:stCondLst>
                              <p:cond delay="4000"/>
                            </p:stCondLst>
                            <p:childTnLst>
                              <p:par>
                                <p:cTn id="17" presetID="53" presetClass="entr" presetSubtype="16"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2000"/>
                                        <p:tgtEl>
                                          <p:spTgt spid="3">
                                            <p:txEl>
                                              <p:pRg st="2" end="2"/>
                                            </p:txEl>
                                          </p:spTgt>
                                        </p:tgtEl>
                                      </p:cBhvr>
                                    </p:animEffect>
                                  </p:childTnLst>
                                </p:cTn>
                              </p:par>
                            </p:childTnLst>
                          </p:cTn>
                        </p:par>
                        <p:par>
                          <p:cTn id="22" fill="hold">
                            <p:stCondLst>
                              <p:cond delay="6000"/>
                            </p:stCondLst>
                            <p:childTnLst>
                              <p:par>
                                <p:cTn id="23" presetID="53" presetClass="entr" presetSubtype="16"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2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7" dur="2000"/>
                                        <p:tgtEl>
                                          <p:spTgt spid="3">
                                            <p:txEl>
                                              <p:pRg st="3" end="3"/>
                                            </p:txEl>
                                          </p:spTgt>
                                        </p:tgtEl>
                                      </p:cBhvr>
                                    </p:animEffect>
                                  </p:childTnLst>
                                </p:cTn>
                              </p:par>
                            </p:childTnLst>
                          </p:cTn>
                        </p:par>
                        <p:par>
                          <p:cTn id="28" fill="hold">
                            <p:stCondLst>
                              <p:cond delay="8000"/>
                            </p:stCondLst>
                            <p:childTnLst>
                              <p:par>
                                <p:cTn id="29" presetID="53" presetClass="entr" presetSubtype="16"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2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3" dur="2000"/>
                                        <p:tgtEl>
                                          <p:spTgt spid="3">
                                            <p:txEl>
                                              <p:pRg st="4" end="4"/>
                                            </p:txEl>
                                          </p:spTgt>
                                        </p:tgtEl>
                                      </p:cBhvr>
                                    </p:animEffect>
                                  </p:childTnLst>
                                </p:cTn>
                              </p:par>
                            </p:childTnLst>
                          </p:cTn>
                        </p:par>
                        <p:par>
                          <p:cTn id="34" fill="hold">
                            <p:stCondLst>
                              <p:cond delay="10000"/>
                            </p:stCondLst>
                            <p:childTnLst>
                              <p:par>
                                <p:cTn id="35" presetID="53" presetClass="entr" presetSubtype="16"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2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20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9"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9CD8E0"/>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189608" y="0"/>
            <a:ext cx="10022889" cy="665826"/>
          </a:xfrm>
        </p:spPr>
        <p:txBody>
          <a:bodyPr>
            <a:normAutofit fontScale="90000"/>
          </a:bodyPr>
          <a:lstStyle/>
          <a:p>
            <a:pPr algn="ctr"/>
            <a:r>
              <a:rPr lang="it-IT" altLang="it-IT" sz="2800" b="1" dirty="0" smtClean="0">
                <a:solidFill>
                  <a:srgbClr val="FF0000"/>
                </a:solidFill>
              </a:rPr>
              <a:t>11.</a:t>
            </a:r>
            <a:r>
              <a:rPr lang="it-IT" altLang="it-IT" sz="2800" b="1" dirty="0" smtClean="0">
                <a:solidFill>
                  <a:srgbClr val="3333CC"/>
                </a:solidFill>
              </a:rPr>
              <a:t> </a:t>
            </a:r>
            <a:r>
              <a:rPr lang="it-IT" altLang="it-IT" sz="2800" b="1" dirty="0" smtClean="0">
                <a:solidFill>
                  <a:schemeClr val="accent1">
                    <a:lumMod val="75000"/>
                  </a:schemeClr>
                </a:solidFill>
              </a:rPr>
              <a:t>Cenni all’Istituto dell’Accesso Civico </a:t>
            </a:r>
            <a:r>
              <a:rPr lang="it-IT" altLang="it-IT" sz="2800" b="1" dirty="0">
                <a:solidFill>
                  <a:schemeClr val="accent1">
                    <a:lumMod val="75000"/>
                  </a:schemeClr>
                </a:solidFill>
              </a:rPr>
              <a:t/>
            </a:r>
            <a:br>
              <a:rPr lang="it-IT" altLang="it-IT" sz="2800" b="1" dirty="0">
                <a:solidFill>
                  <a:schemeClr val="accent1">
                    <a:lumMod val="75000"/>
                  </a:schemeClr>
                </a:solidFill>
              </a:rPr>
            </a:br>
            <a:endParaRPr lang="it-IT" sz="2000" b="1" dirty="0">
              <a:solidFill>
                <a:schemeClr val="accent1">
                  <a:lumMod val="75000"/>
                </a:schemeClr>
              </a:solidFill>
            </a:endParaRPr>
          </a:p>
        </p:txBody>
      </p:sp>
      <p:sp>
        <p:nvSpPr>
          <p:cNvPr id="3" name="Segnaposto contenuto 2"/>
          <p:cNvSpPr>
            <a:spLocks noGrp="1"/>
          </p:cNvSpPr>
          <p:nvPr>
            <p:ph idx="1"/>
          </p:nvPr>
        </p:nvSpPr>
        <p:spPr>
          <a:xfrm>
            <a:off x="1495887" y="661386"/>
            <a:ext cx="10262588" cy="6196614"/>
          </a:xfrm>
        </p:spPr>
        <p:txBody>
          <a:bodyPr>
            <a:normAutofit fontScale="92500"/>
          </a:bodyPr>
          <a:lstStyle/>
          <a:p>
            <a:pPr algn="just"/>
            <a:r>
              <a:rPr lang="it-IT" altLang="it-IT" dirty="0" smtClean="0">
                <a:solidFill>
                  <a:schemeClr val="tx1"/>
                </a:solidFill>
              </a:rPr>
              <a:t>L’argomento già è stato trattato nelle precedenti giornate formative, tuttavia ritiene utile un ulteriore approfondimento in quanto c’è ancora un po’ di confusione in materia</a:t>
            </a:r>
          </a:p>
          <a:p>
            <a:pPr algn="just"/>
            <a:r>
              <a:rPr lang="it-IT" altLang="it-IT" b="1" dirty="0" smtClean="0">
                <a:solidFill>
                  <a:schemeClr val="tx1"/>
                </a:solidFill>
              </a:rPr>
              <a:t>Nell’Allegato 1bis Trasparenza, sottosezione Altri Contenuti – Accesso Civico</a:t>
            </a:r>
            <a:r>
              <a:rPr lang="it-IT" altLang="it-IT" dirty="0" smtClean="0">
                <a:solidFill>
                  <a:schemeClr val="tx1"/>
                </a:solidFill>
              </a:rPr>
              <a:t>, sono riportati </a:t>
            </a:r>
            <a:r>
              <a:rPr lang="it-IT" altLang="it-IT" b="1" dirty="0" smtClean="0">
                <a:solidFill>
                  <a:schemeClr val="tx1"/>
                </a:solidFill>
              </a:rPr>
              <a:t>tre obblighi di pubblicazione </a:t>
            </a:r>
            <a:r>
              <a:rPr lang="it-IT" altLang="it-IT" dirty="0" smtClean="0">
                <a:solidFill>
                  <a:schemeClr val="tx1"/>
                </a:solidFill>
              </a:rPr>
              <a:t>che sono posti </a:t>
            </a:r>
            <a:r>
              <a:rPr lang="it-IT" altLang="it-IT" b="1" dirty="0" smtClean="0">
                <a:solidFill>
                  <a:schemeClr val="tx1"/>
                </a:solidFill>
              </a:rPr>
              <a:t>tutti a carico del RPCT</a:t>
            </a:r>
            <a:r>
              <a:rPr lang="it-IT" altLang="it-IT" dirty="0" smtClean="0">
                <a:solidFill>
                  <a:schemeClr val="tx1"/>
                </a:solidFill>
              </a:rPr>
              <a:t>.</a:t>
            </a:r>
          </a:p>
          <a:p>
            <a:pPr algn="just"/>
            <a:r>
              <a:rPr lang="it-IT" altLang="it-IT" b="1" dirty="0" smtClean="0">
                <a:solidFill>
                  <a:schemeClr val="tx1"/>
                </a:solidFill>
              </a:rPr>
              <a:t>Si evidenzia, </a:t>
            </a:r>
            <a:r>
              <a:rPr lang="it-IT" altLang="it-IT" dirty="0" smtClean="0">
                <a:solidFill>
                  <a:schemeClr val="tx1"/>
                </a:solidFill>
              </a:rPr>
              <a:t>fra essi, </a:t>
            </a:r>
            <a:r>
              <a:rPr lang="it-IT" altLang="it-IT" b="1" dirty="0" smtClean="0">
                <a:solidFill>
                  <a:schemeClr val="tx1"/>
                </a:solidFill>
              </a:rPr>
              <a:t>l’obbligo di pubblicazione del </a:t>
            </a:r>
            <a:r>
              <a:rPr lang="it-IT" altLang="it-IT" b="1" dirty="0" smtClean="0">
                <a:solidFill>
                  <a:srgbClr val="0000FF"/>
                </a:solidFill>
              </a:rPr>
              <a:t>Registro degli Accessi </a:t>
            </a:r>
            <a:r>
              <a:rPr lang="it-IT" altLang="it-IT" dirty="0" smtClean="0">
                <a:solidFill>
                  <a:schemeClr val="tx1"/>
                </a:solidFill>
              </a:rPr>
              <a:t>il cui primo adempimento è stato effettuato nell’anno 2017. </a:t>
            </a:r>
          </a:p>
          <a:p>
            <a:pPr algn="just"/>
            <a:r>
              <a:rPr lang="it-IT" altLang="it-IT" b="1" dirty="0" smtClean="0">
                <a:solidFill>
                  <a:schemeClr val="tx1"/>
                </a:solidFill>
              </a:rPr>
              <a:t>Il Registro è </a:t>
            </a:r>
            <a:r>
              <a:rPr lang="it-IT" altLang="it-IT" b="1" dirty="0">
                <a:solidFill>
                  <a:schemeClr val="tx1"/>
                </a:solidFill>
              </a:rPr>
              <a:t>f</a:t>
            </a:r>
            <a:r>
              <a:rPr lang="it-IT" altLang="it-IT" b="1" dirty="0" smtClean="0">
                <a:solidFill>
                  <a:schemeClr val="tx1"/>
                </a:solidFill>
              </a:rPr>
              <a:t>ruibile </a:t>
            </a:r>
            <a:r>
              <a:rPr lang="it-IT" altLang="it-IT" dirty="0" smtClean="0">
                <a:solidFill>
                  <a:schemeClr val="tx1"/>
                </a:solidFill>
              </a:rPr>
              <a:t>nella sottosezione </a:t>
            </a:r>
            <a:r>
              <a:rPr lang="it-IT" altLang="it-IT" b="1" dirty="0" smtClean="0">
                <a:solidFill>
                  <a:schemeClr val="tx1"/>
                </a:solidFill>
              </a:rPr>
              <a:t>Altri Contenuti –Accesso Civico di Amministrazione Trasparente</a:t>
            </a:r>
            <a:r>
              <a:rPr lang="it-IT" altLang="it-IT" dirty="0" smtClean="0">
                <a:solidFill>
                  <a:schemeClr val="tx1"/>
                </a:solidFill>
              </a:rPr>
              <a:t>, e </a:t>
            </a:r>
            <a:r>
              <a:rPr lang="it-IT" altLang="it-IT" b="1" dirty="0" smtClean="0">
                <a:solidFill>
                  <a:schemeClr val="tx1"/>
                </a:solidFill>
              </a:rPr>
              <a:t>viene aggiornato dal RPCT con cadenza semestrale</a:t>
            </a:r>
            <a:r>
              <a:rPr lang="it-IT" altLang="it-IT" dirty="0" smtClean="0">
                <a:solidFill>
                  <a:schemeClr val="tx1"/>
                </a:solidFill>
              </a:rPr>
              <a:t>. </a:t>
            </a:r>
            <a:r>
              <a:rPr lang="it-IT" altLang="it-IT" u="sng" dirty="0" smtClean="0">
                <a:solidFill>
                  <a:schemeClr val="tx1"/>
                </a:solidFill>
              </a:rPr>
              <a:t>Per questa ragione tutte le Strutture sono chiamate a comunicare semestralmente, al RPCT, il numero delle istanze di accesso ricevute nel periodo di riferimento.</a:t>
            </a:r>
          </a:p>
          <a:p>
            <a:pPr algn="just"/>
            <a:r>
              <a:rPr lang="it-IT" altLang="it-IT" b="1" u="sng" dirty="0" smtClean="0">
                <a:solidFill>
                  <a:srgbClr val="0000FF"/>
                </a:solidFill>
              </a:rPr>
              <a:t>L’accesso civico è disciplinato nell’art</a:t>
            </a:r>
            <a:r>
              <a:rPr lang="it-IT" altLang="it-IT" b="1" u="sng" dirty="0">
                <a:solidFill>
                  <a:srgbClr val="0000FF"/>
                </a:solidFill>
              </a:rPr>
              <a:t>. 5, </a:t>
            </a:r>
            <a:r>
              <a:rPr lang="it-IT" altLang="it-IT" b="1" u="sng" dirty="0" smtClean="0">
                <a:solidFill>
                  <a:srgbClr val="0000FF"/>
                </a:solidFill>
              </a:rPr>
              <a:t>del </a:t>
            </a:r>
            <a:r>
              <a:rPr lang="it-IT" altLang="it-IT" b="1" u="sng" dirty="0">
                <a:solidFill>
                  <a:srgbClr val="0000FF"/>
                </a:solidFill>
              </a:rPr>
              <a:t>decreto </a:t>
            </a:r>
            <a:r>
              <a:rPr lang="it-IT" altLang="it-IT" b="1" u="sng" dirty="0" smtClean="0">
                <a:solidFill>
                  <a:srgbClr val="0000FF"/>
                </a:solidFill>
              </a:rPr>
              <a:t>legislativo 33/2013</a:t>
            </a:r>
            <a:r>
              <a:rPr lang="it-IT" altLang="it-IT" b="1" dirty="0" smtClean="0">
                <a:solidFill>
                  <a:srgbClr val="0000FF"/>
                </a:solidFill>
              </a:rPr>
              <a:t> </a:t>
            </a:r>
            <a:r>
              <a:rPr lang="it-IT" altLang="it-IT" dirty="0" smtClean="0">
                <a:solidFill>
                  <a:schemeClr val="tx1"/>
                </a:solidFill>
              </a:rPr>
              <a:t>ed </a:t>
            </a:r>
            <a:r>
              <a:rPr lang="it-IT" altLang="it-IT" dirty="0">
                <a:solidFill>
                  <a:schemeClr val="tx1"/>
                </a:solidFill>
              </a:rPr>
              <a:t>è volto a </a:t>
            </a:r>
            <a:r>
              <a:rPr lang="it-IT" altLang="it-IT" i="1" dirty="0">
                <a:solidFill>
                  <a:schemeClr val="tx1"/>
                </a:solidFill>
              </a:rPr>
              <a:t>favorire forme </a:t>
            </a:r>
            <a:r>
              <a:rPr lang="it-IT" altLang="it-IT" dirty="0">
                <a:solidFill>
                  <a:schemeClr val="tx1"/>
                </a:solidFill>
              </a:rPr>
              <a:t>diffuse di controllo sul perseguimento delle funzioni </a:t>
            </a:r>
            <a:r>
              <a:rPr lang="it-IT" altLang="it-IT" dirty="0" smtClean="0">
                <a:solidFill>
                  <a:schemeClr val="tx1"/>
                </a:solidFill>
              </a:rPr>
              <a:t>istituzionali e </a:t>
            </a:r>
            <a:r>
              <a:rPr lang="it-IT" altLang="it-IT" dirty="0">
                <a:solidFill>
                  <a:schemeClr val="tx1"/>
                </a:solidFill>
              </a:rPr>
              <a:t>sull’utilizzo delle risorse pubbliche </a:t>
            </a:r>
            <a:r>
              <a:rPr lang="it-IT" altLang="it-IT" dirty="0" smtClean="0">
                <a:solidFill>
                  <a:schemeClr val="tx1"/>
                </a:solidFill>
              </a:rPr>
              <a:t>nonché </a:t>
            </a:r>
            <a:r>
              <a:rPr lang="it-IT" altLang="it-IT" dirty="0">
                <a:solidFill>
                  <a:schemeClr val="tx1"/>
                </a:solidFill>
              </a:rPr>
              <a:t>di promuovere la partecipazione al dibattito </a:t>
            </a:r>
            <a:r>
              <a:rPr lang="it-IT" altLang="it-IT" dirty="0" smtClean="0">
                <a:solidFill>
                  <a:schemeClr val="tx1"/>
                </a:solidFill>
              </a:rPr>
              <a:t>pubblico.</a:t>
            </a:r>
          </a:p>
          <a:p>
            <a:pPr algn="just"/>
            <a:r>
              <a:rPr lang="it-IT" altLang="it-IT" dirty="0" smtClean="0">
                <a:solidFill>
                  <a:schemeClr val="tx1"/>
                </a:solidFill>
              </a:rPr>
              <a:t>Esso costituisce uno degli strumenti previsti dal legislatore per ottenere la trasparenza dell’azione amministrativa, anche al fine di ridurre o prevenire la mala-</a:t>
            </a:r>
            <a:r>
              <a:rPr lang="it-IT" altLang="it-IT" dirty="0" err="1" smtClean="0">
                <a:solidFill>
                  <a:schemeClr val="tx1"/>
                </a:solidFill>
              </a:rPr>
              <a:t>gestio</a:t>
            </a:r>
            <a:r>
              <a:rPr lang="it-IT" altLang="it-IT" dirty="0" smtClean="0">
                <a:solidFill>
                  <a:schemeClr val="tx1"/>
                </a:solidFill>
              </a:rPr>
              <a:t> e la corruzione.</a:t>
            </a:r>
          </a:p>
          <a:p>
            <a:pPr algn="just"/>
            <a:r>
              <a:rPr lang="it-IT" b="1" dirty="0" smtClean="0">
                <a:solidFill>
                  <a:srgbClr val="FF0000"/>
                </a:solidFill>
              </a:rPr>
              <a:t>Il comma 1 dell’art</a:t>
            </a:r>
            <a:r>
              <a:rPr lang="it-IT" b="1" dirty="0">
                <a:solidFill>
                  <a:srgbClr val="FF0000"/>
                </a:solidFill>
              </a:rPr>
              <a:t>. </a:t>
            </a:r>
            <a:r>
              <a:rPr lang="it-IT" b="1" dirty="0" smtClean="0">
                <a:solidFill>
                  <a:srgbClr val="FF0000"/>
                </a:solidFill>
              </a:rPr>
              <a:t>1 del D.Lgs. n. 33/2013, recita</a:t>
            </a:r>
            <a:r>
              <a:rPr lang="it-IT" b="1" dirty="0" smtClean="0"/>
              <a:t>: </a:t>
            </a:r>
            <a:r>
              <a:rPr lang="it-IT" b="1" i="1" dirty="0" smtClean="0">
                <a:solidFill>
                  <a:srgbClr val="0000FF"/>
                </a:solidFill>
              </a:rPr>
              <a:t>«</a:t>
            </a:r>
            <a:r>
              <a:rPr lang="it-IT" i="1" dirty="0">
                <a:solidFill>
                  <a:srgbClr val="0000FF"/>
                </a:solidFill>
              </a:rPr>
              <a:t>La trasparenza è intesa come </a:t>
            </a:r>
            <a:r>
              <a:rPr lang="it-IT" b="1" i="1" dirty="0">
                <a:solidFill>
                  <a:srgbClr val="0000FF"/>
                </a:solidFill>
              </a:rPr>
              <a:t>accessibilità totale dei dati e documenti detenuti dalle pubbliche amministrazioni</a:t>
            </a:r>
            <a:r>
              <a:rPr lang="it-IT" i="1" dirty="0">
                <a:solidFill>
                  <a:srgbClr val="0000FF"/>
                </a:solidFill>
              </a:rPr>
              <a:t>, allo scopo di </a:t>
            </a:r>
            <a:r>
              <a:rPr lang="it-IT" b="1" i="1" dirty="0">
                <a:solidFill>
                  <a:srgbClr val="0000FF"/>
                </a:solidFill>
              </a:rPr>
              <a:t>tutelare i diritti dei cittadini</a:t>
            </a:r>
            <a:r>
              <a:rPr lang="it-IT" i="1" dirty="0">
                <a:solidFill>
                  <a:srgbClr val="0000FF"/>
                </a:solidFill>
              </a:rPr>
              <a:t>, promuovere la partecipazione degli interessati all'attività amministrativa </a:t>
            </a:r>
            <a:r>
              <a:rPr lang="it-IT" b="1" i="1" dirty="0">
                <a:solidFill>
                  <a:srgbClr val="0000FF"/>
                </a:solidFill>
              </a:rPr>
              <a:t>e favorire forme diffuse di controllo sul perseguimento delle </a:t>
            </a:r>
            <a:r>
              <a:rPr lang="it-IT" b="1" dirty="0"/>
              <a:t>funzioni</a:t>
            </a:r>
            <a:r>
              <a:rPr lang="it-IT" b="1" i="1" dirty="0">
                <a:solidFill>
                  <a:srgbClr val="0000FF"/>
                </a:solidFill>
              </a:rPr>
              <a:t> istituzionali e sull'utilizzo delle risorse pubbliche</a:t>
            </a:r>
            <a:r>
              <a:rPr lang="it-IT" i="1" dirty="0" smtClean="0">
                <a:solidFill>
                  <a:srgbClr val="0000FF"/>
                </a:solidFill>
              </a:rPr>
              <a:t>.»</a:t>
            </a:r>
            <a:endParaRPr lang="it-IT" altLang="it-IT" i="1" dirty="0">
              <a:solidFill>
                <a:srgbClr val="0000FF"/>
              </a:solidFill>
            </a:endParaRPr>
          </a:p>
          <a:p>
            <a:pPr marL="0" indent="0" algn="just">
              <a:buNone/>
            </a:pPr>
            <a:endParaRPr lang="it-IT" altLang="it-IT" dirty="0">
              <a:solidFill>
                <a:schemeClr val="tx1"/>
              </a:solidFill>
            </a:endParaRPr>
          </a:p>
          <a:p>
            <a:pPr algn="just"/>
            <a:endParaRPr lang="it-IT" altLang="it-IT" i="1" u="sng" dirty="0">
              <a:solidFill>
                <a:schemeClr val="tx1"/>
              </a:solidFill>
            </a:endParaRPr>
          </a:p>
          <a:p>
            <a:pPr algn="just"/>
            <a:endParaRPr lang="it-IT" altLang="it-IT" i="1" u="sng" dirty="0" smtClean="0">
              <a:solidFill>
                <a:schemeClr val="tx1"/>
              </a:solidFill>
            </a:endParaRPr>
          </a:p>
          <a:p>
            <a:pPr algn="just"/>
            <a:endParaRPr lang="it-IT" altLang="it-IT" i="1" u="sng" dirty="0">
              <a:solidFill>
                <a:schemeClr val="tx1"/>
              </a:solidFill>
            </a:endParaRP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53</a:t>
            </a:fld>
            <a:endParaRPr lang="en-US" dirty="0"/>
          </a:p>
        </p:txBody>
      </p:sp>
    </p:spTree>
    <p:extLst>
      <p:ext uri="{BB962C8B-B14F-4D97-AF65-F5344CB8AC3E}">
        <p14:creationId xmlns:p14="http://schemas.microsoft.com/office/powerpoint/2010/main" val="3526563521"/>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2000"/>
                                        <p:tgtEl>
                                          <p:spTgt spid="3">
                                            <p:txEl>
                                              <p:pRg st="0" end="0"/>
                                            </p:txEl>
                                          </p:spTgt>
                                        </p:tgtEl>
                                      </p:cBhvr>
                                    </p:animEffect>
                                  </p:childTnLst>
                                </p:cTn>
                              </p:par>
                            </p:childTnLst>
                          </p:cTn>
                        </p:par>
                        <p:par>
                          <p:cTn id="10" fill="hold">
                            <p:stCondLst>
                              <p:cond delay="2000"/>
                            </p:stCondLst>
                            <p:childTnLst>
                              <p:par>
                                <p:cTn id="11" presetID="53" presetClass="entr" presetSubtype="16"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2000"/>
                                        <p:tgtEl>
                                          <p:spTgt spid="3">
                                            <p:txEl>
                                              <p:pRg st="1" end="1"/>
                                            </p:txEl>
                                          </p:spTgt>
                                        </p:tgtEl>
                                      </p:cBhvr>
                                    </p:animEffect>
                                  </p:childTnLst>
                                </p:cTn>
                              </p:par>
                            </p:childTnLst>
                          </p:cTn>
                        </p:par>
                        <p:par>
                          <p:cTn id="16" fill="hold">
                            <p:stCondLst>
                              <p:cond delay="4000"/>
                            </p:stCondLst>
                            <p:childTnLst>
                              <p:par>
                                <p:cTn id="17" presetID="53" presetClass="entr" presetSubtype="16"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2000"/>
                                        <p:tgtEl>
                                          <p:spTgt spid="3">
                                            <p:txEl>
                                              <p:pRg st="2" end="2"/>
                                            </p:txEl>
                                          </p:spTgt>
                                        </p:tgtEl>
                                      </p:cBhvr>
                                    </p:animEffect>
                                  </p:childTnLst>
                                </p:cTn>
                              </p:par>
                            </p:childTnLst>
                          </p:cTn>
                        </p:par>
                        <p:par>
                          <p:cTn id="22" fill="hold">
                            <p:stCondLst>
                              <p:cond delay="6000"/>
                            </p:stCondLst>
                            <p:childTnLst>
                              <p:par>
                                <p:cTn id="23" presetID="53" presetClass="entr" presetSubtype="16"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2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7" dur="2000"/>
                                        <p:tgtEl>
                                          <p:spTgt spid="3">
                                            <p:txEl>
                                              <p:pRg st="3" end="3"/>
                                            </p:txEl>
                                          </p:spTgt>
                                        </p:tgtEl>
                                      </p:cBhvr>
                                    </p:animEffect>
                                  </p:childTnLst>
                                </p:cTn>
                              </p:par>
                            </p:childTnLst>
                          </p:cTn>
                        </p:par>
                        <p:par>
                          <p:cTn id="28" fill="hold">
                            <p:stCondLst>
                              <p:cond delay="8000"/>
                            </p:stCondLst>
                            <p:childTnLst>
                              <p:par>
                                <p:cTn id="29" presetID="53" presetClass="entr" presetSubtype="16"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2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3" dur="2000"/>
                                        <p:tgtEl>
                                          <p:spTgt spid="3">
                                            <p:txEl>
                                              <p:pRg st="4" end="4"/>
                                            </p:txEl>
                                          </p:spTgt>
                                        </p:tgtEl>
                                      </p:cBhvr>
                                    </p:animEffect>
                                  </p:childTnLst>
                                </p:cTn>
                              </p:par>
                            </p:childTnLst>
                          </p:cTn>
                        </p:par>
                        <p:par>
                          <p:cTn id="34" fill="hold">
                            <p:stCondLst>
                              <p:cond delay="10000"/>
                            </p:stCondLst>
                            <p:childTnLst>
                              <p:par>
                                <p:cTn id="35" presetID="53" presetClass="entr" presetSubtype="16"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2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20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9" dur="2000"/>
                                        <p:tgtEl>
                                          <p:spTgt spid="3">
                                            <p:txEl>
                                              <p:pRg st="5" end="5"/>
                                            </p:txEl>
                                          </p:spTgt>
                                        </p:tgtEl>
                                      </p:cBhvr>
                                    </p:animEffect>
                                  </p:childTnLst>
                                </p:cTn>
                              </p:par>
                            </p:childTnLst>
                          </p:cTn>
                        </p:par>
                        <p:par>
                          <p:cTn id="40" fill="hold">
                            <p:stCondLst>
                              <p:cond delay="12000"/>
                            </p:stCondLst>
                            <p:childTnLst>
                              <p:par>
                                <p:cTn id="41" presetID="53" presetClass="entr" presetSubtype="16"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2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20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5"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9CD8E0"/>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621766" y="0"/>
            <a:ext cx="9590731" cy="914401"/>
          </a:xfrm>
        </p:spPr>
        <p:txBody>
          <a:bodyPr>
            <a:normAutofit fontScale="90000"/>
          </a:bodyPr>
          <a:lstStyle/>
          <a:p>
            <a:pPr algn="ctr"/>
            <a:r>
              <a:rPr lang="it-IT" altLang="it-IT" sz="2800" b="1" dirty="0" smtClean="0">
                <a:solidFill>
                  <a:srgbClr val="FF0000"/>
                </a:solidFill>
              </a:rPr>
              <a:t>11.1- </a:t>
            </a:r>
            <a:r>
              <a:rPr lang="it-IT" altLang="it-IT" sz="2400" b="1" dirty="0" smtClean="0">
                <a:solidFill>
                  <a:schemeClr val="accent1">
                    <a:lumMod val="75000"/>
                  </a:schemeClr>
                </a:solidFill>
              </a:rPr>
              <a:t>Tipologie di accesso a seguito delle modifiche apportate </a:t>
            </a:r>
            <a:br>
              <a:rPr lang="it-IT" altLang="it-IT" sz="2400" b="1" dirty="0" smtClean="0">
                <a:solidFill>
                  <a:schemeClr val="accent1">
                    <a:lumMod val="75000"/>
                  </a:schemeClr>
                </a:solidFill>
              </a:rPr>
            </a:br>
            <a:r>
              <a:rPr lang="it-IT" altLang="it-IT" sz="2400" b="1" dirty="0" smtClean="0">
                <a:solidFill>
                  <a:schemeClr val="accent1">
                    <a:lumMod val="75000"/>
                  </a:schemeClr>
                </a:solidFill>
              </a:rPr>
              <a:t>al D.Lgs. 33/2013 dal D</a:t>
            </a:r>
            <a:r>
              <a:rPr lang="it-IT" altLang="it-IT" sz="2400" b="1" dirty="0">
                <a:solidFill>
                  <a:schemeClr val="accent1">
                    <a:lumMod val="75000"/>
                  </a:schemeClr>
                </a:solidFill>
              </a:rPr>
              <a:t>. </a:t>
            </a:r>
            <a:r>
              <a:rPr lang="it-IT" altLang="it-IT" sz="2400" b="1" dirty="0" err="1">
                <a:solidFill>
                  <a:schemeClr val="accent1">
                    <a:lumMod val="75000"/>
                  </a:schemeClr>
                </a:solidFill>
              </a:rPr>
              <a:t>Lgs</a:t>
            </a:r>
            <a:r>
              <a:rPr lang="it-IT" altLang="it-IT" sz="2400" b="1" dirty="0">
                <a:solidFill>
                  <a:schemeClr val="accent1">
                    <a:lumMod val="75000"/>
                  </a:schemeClr>
                </a:solidFill>
              </a:rPr>
              <a:t>. 25/05/2016, </a:t>
            </a:r>
            <a:r>
              <a:rPr lang="it-IT" altLang="it-IT" sz="2400" b="1" dirty="0" smtClean="0">
                <a:solidFill>
                  <a:schemeClr val="accent1">
                    <a:lumMod val="75000"/>
                  </a:schemeClr>
                </a:solidFill>
              </a:rPr>
              <a:t>n.97</a:t>
            </a:r>
            <a:r>
              <a:rPr lang="it-IT" altLang="it-IT" sz="2400" b="1" dirty="0" smtClean="0">
                <a:solidFill>
                  <a:srgbClr val="3333CC"/>
                </a:solidFill>
              </a:rPr>
              <a:t/>
            </a:r>
            <a:br>
              <a:rPr lang="it-IT" altLang="it-IT" sz="2400" b="1" dirty="0" smtClean="0">
                <a:solidFill>
                  <a:srgbClr val="3333CC"/>
                </a:solidFill>
              </a:rPr>
            </a:br>
            <a:endParaRPr lang="it-IT" sz="2400" b="1" dirty="0">
              <a:solidFill>
                <a:srgbClr val="3333CC"/>
              </a:solidFill>
            </a:endParaRPr>
          </a:p>
        </p:txBody>
      </p:sp>
      <p:sp>
        <p:nvSpPr>
          <p:cNvPr id="3" name="Segnaposto contenuto 2"/>
          <p:cNvSpPr>
            <a:spLocks noGrp="1"/>
          </p:cNvSpPr>
          <p:nvPr>
            <p:ph idx="1"/>
          </p:nvPr>
        </p:nvSpPr>
        <p:spPr>
          <a:xfrm>
            <a:off x="1435395" y="787782"/>
            <a:ext cx="9930809" cy="6070219"/>
          </a:xfrm>
        </p:spPr>
        <p:txBody>
          <a:bodyPr>
            <a:normAutofit fontScale="92500" lnSpcReduction="20000"/>
          </a:bodyPr>
          <a:lstStyle/>
          <a:p>
            <a:pPr algn="just"/>
            <a:r>
              <a:rPr lang="it-IT" altLang="it-IT" sz="1700" b="1" dirty="0">
                <a:solidFill>
                  <a:srgbClr val="FF0000"/>
                </a:solidFill>
              </a:rPr>
              <a:t>L’art. 5, </a:t>
            </a:r>
            <a:r>
              <a:rPr lang="it-IT" altLang="it-IT" sz="1700" b="1" u="sng" dirty="0">
                <a:solidFill>
                  <a:srgbClr val="FF0000"/>
                </a:solidFill>
              </a:rPr>
              <a:t>co. </a:t>
            </a:r>
            <a:r>
              <a:rPr lang="it-IT" altLang="it-IT" sz="1700" b="1" u="sng" dirty="0" smtClean="0">
                <a:solidFill>
                  <a:srgbClr val="FF0000"/>
                </a:solidFill>
              </a:rPr>
              <a:t>1 </a:t>
            </a:r>
            <a:r>
              <a:rPr lang="it-IT" altLang="it-IT" sz="1700" b="1" dirty="0">
                <a:solidFill>
                  <a:srgbClr val="FF0000"/>
                </a:solidFill>
              </a:rPr>
              <a:t>del decreto </a:t>
            </a:r>
            <a:r>
              <a:rPr lang="it-IT" altLang="it-IT" sz="1700" b="1" dirty="0" smtClean="0">
                <a:solidFill>
                  <a:srgbClr val="FF0000"/>
                </a:solidFill>
              </a:rPr>
              <a:t>33/2013 recita</a:t>
            </a:r>
            <a:r>
              <a:rPr lang="it-IT" altLang="it-IT" sz="1700" b="1" dirty="0" smtClean="0">
                <a:solidFill>
                  <a:schemeClr val="tx1"/>
                </a:solidFill>
              </a:rPr>
              <a:t>: </a:t>
            </a:r>
            <a:r>
              <a:rPr lang="it-IT" altLang="it-IT" sz="1700" b="1" dirty="0" smtClean="0">
                <a:solidFill>
                  <a:srgbClr val="7030A0"/>
                </a:solidFill>
              </a:rPr>
              <a:t>«</a:t>
            </a:r>
            <a:r>
              <a:rPr lang="it-IT" sz="1700" b="1" dirty="0">
                <a:solidFill>
                  <a:srgbClr val="7030A0"/>
                </a:solidFill>
              </a:rPr>
              <a:t>L'obbligo previsto dalla normativa vigente in capo alle pubbliche amministrazioni di pubblicare </a:t>
            </a:r>
            <a:r>
              <a:rPr lang="it-IT" sz="1700" b="1" dirty="0" smtClean="0">
                <a:solidFill>
                  <a:srgbClr val="7030A0"/>
                </a:solidFill>
              </a:rPr>
              <a:t>documenti, informazioni </a:t>
            </a:r>
            <a:r>
              <a:rPr lang="it-IT" sz="1700" b="1" dirty="0">
                <a:solidFill>
                  <a:srgbClr val="7030A0"/>
                </a:solidFill>
              </a:rPr>
              <a:t>o dati comporta il diritto di chiunque di richiedere i medesimi, </a:t>
            </a:r>
            <a:r>
              <a:rPr lang="it-IT" sz="1700" b="1" u="sng" dirty="0">
                <a:solidFill>
                  <a:srgbClr val="7030A0"/>
                </a:solidFill>
              </a:rPr>
              <a:t>nei casi in cui sia stata </a:t>
            </a:r>
            <a:r>
              <a:rPr lang="it-IT" sz="1700" b="1" u="sng" dirty="0" smtClean="0">
                <a:solidFill>
                  <a:srgbClr val="7030A0"/>
                </a:solidFill>
              </a:rPr>
              <a:t>omessa la </a:t>
            </a:r>
            <a:r>
              <a:rPr lang="it-IT" sz="1700" b="1" u="sng" dirty="0">
                <a:solidFill>
                  <a:srgbClr val="7030A0"/>
                </a:solidFill>
              </a:rPr>
              <a:t>loro </a:t>
            </a:r>
            <a:r>
              <a:rPr lang="it-IT" sz="1700" b="1" u="sng" dirty="0" smtClean="0">
                <a:solidFill>
                  <a:srgbClr val="7030A0"/>
                </a:solidFill>
              </a:rPr>
              <a:t>pubblicazione</a:t>
            </a:r>
            <a:r>
              <a:rPr lang="it-IT" sz="1700" b="1" i="1" dirty="0" smtClean="0">
                <a:solidFill>
                  <a:srgbClr val="7030A0"/>
                </a:solidFill>
              </a:rPr>
              <a:t>».</a:t>
            </a:r>
            <a:endParaRPr lang="it-IT" altLang="it-IT" sz="1700" b="1" i="1" dirty="0">
              <a:solidFill>
                <a:srgbClr val="7030A0"/>
              </a:solidFill>
            </a:endParaRPr>
          </a:p>
          <a:p>
            <a:pPr algn="just"/>
            <a:r>
              <a:rPr lang="it-IT" altLang="it-IT" sz="1700" b="1" dirty="0" smtClean="0">
                <a:solidFill>
                  <a:srgbClr val="FF0000"/>
                </a:solidFill>
              </a:rPr>
              <a:t>L’art</a:t>
            </a:r>
            <a:r>
              <a:rPr lang="it-IT" altLang="it-IT" sz="1700" b="1" dirty="0">
                <a:solidFill>
                  <a:srgbClr val="FF0000"/>
                </a:solidFill>
              </a:rPr>
              <a:t>. 5, </a:t>
            </a:r>
            <a:r>
              <a:rPr lang="it-IT" altLang="it-IT" sz="1700" b="1" u="sng" dirty="0">
                <a:solidFill>
                  <a:srgbClr val="FF0000"/>
                </a:solidFill>
              </a:rPr>
              <a:t>co. 2 </a:t>
            </a:r>
            <a:r>
              <a:rPr lang="it-IT" altLang="it-IT" sz="1700" b="1" dirty="0">
                <a:solidFill>
                  <a:srgbClr val="FF0000"/>
                </a:solidFill>
              </a:rPr>
              <a:t>del decreto 33/2013 recita</a:t>
            </a:r>
            <a:r>
              <a:rPr lang="it-IT" altLang="it-IT" sz="1700" dirty="0">
                <a:solidFill>
                  <a:schemeClr val="tx1"/>
                </a:solidFill>
              </a:rPr>
              <a:t>: </a:t>
            </a:r>
            <a:r>
              <a:rPr lang="it-IT" altLang="it-IT" sz="1700" b="1" dirty="0">
                <a:solidFill>
                  <a:srgbClr val="7030A0"/>
                </a:solidFill>
              </a:rPr>
              <a:t>«</a:t>
            </a:r>
            <a:r>
              <a:rPr lang="it-IT" altLang="it-IT" sz="1700" b="1" i="1" u="sng" dirty="0">
                <a:solidFill>
                  <a:srgbClr val="7030A0"/>
                </a:solidFill>
              </a:rPr>
              <a:t>chiunque ha diritto di accedere ai dati e ai documenti detenuti dalle pubbliche amministrazioni, ulteriori rispetto a quelli oggetto di pubblicazione ai sensi del presente decreto</a:t>
            </a:r>
            <a:r>
              <a:rPr lang="it-IT" altLang="it-IT" sz="1700" b="1" i="1" dirty="0">
                <a:solidFill>
                  <a:srgbClr val="7030A0"/>
                </a:solidFill>
              </a:rPr>
              <a:t>, nel rispetto dei limiti relativi alla tutela di interessi pubblici e privati giuridicamente rilevanti, secondo quanto previsto dall’art. 5-bis» </a:t>
            </a:r>
            <a:endParaRPr lang="it-IT" altLang="it-IT" sz="1700" dirty="0">
              <a:solidFill>
                <a:srgbClr val="0000FF"/>
              </a:solidFill>
            </a:endParaRPr>
          </a:p>
          <a:p>
            <a:pPr algn="just"/>
            <a:r>
              <a:rPr lang="it-IT" altLang="it-IT" sz="1700" b="1" dirty="0" smtClean="0">
                <a:solidFill>
                  <a:srgbClr val="0000FF"/>
                </a:solidFill>
              </a:rPr>
              <a:t>Dalla norma si evince che il legislatore riconosce al cittadino due tipologie di diritti:</a:t>
            </a:r>
          </a:p>
          <a:p>
            <a:pPr marL="719138" lvl="1" algn="just">
              <a:buFont typeface="Wingdings" panose="05000000000000000000" pitchFamily="2" charset="2"/>
              <a:buChar char="Ø"/>
            </a:pPr>
            <a:r>
              <a:rPr lang="it-IT" altLang="it-IT" sz="1700" u="sng" dirty="0" smtClean="0">
                <a:solidFill>
                  <a:srgbClr val="0000FF"/>
                </a:solidFill>
              </a:rPr>
              <a:t>il </a:t>
            </a:r>
            <a:r>
              <a:rPr lang="it-IT" altLang="it-IT" sz="1700" b="1" u="sng" dirty="0" smtClean="0">
                <a:solidFill>
                  <a:srgbClr val="FF0000"/>
                </a:solidFill>
              </a:rPr>
              <a:t>comma 1</a:t>
            </a:r>
            <a:r>
              <a:rPr lang="it-IT" altLang="it-IT" sz="1700" b="1" u="sng" dirty="0" smtClean="0">
                <a:solidFill>
                  <a:srgbClr val="0000FF"/>
                </a:solidFill>
              </a:rPr>
              <a:t> </a:t>
            </a:r>
            <a:r>
              <a:rPr lang="it-IT" altLang="it-IT" sz="1700" u="sng" dirty="0" smtClean="0">
                <a:solidFill>
                  <a:srgbClr val="0000FF"/>
                </a:solidFill>
              </a:rPr>
              <a:t>riguarda il diritto ad accedere a documenti e dati della P.A. già destinati ad essere pubblici </a:t>
            </a:r>
            <a:r>
              <a:rPr lang="it-IT" altLang="it-IT" sz="1700" dirty="0" smtClean="0">
                <a:solidFill>
                  <a:srgbClr val="0000FF"/>
                </a:solidFill>
              </a:rPr>
              <a:t>(soggetti ad obbligo di pubblicazione) e che il cittadino, 	non trovando pubblicati, reclama </a:t>
            </a:r>
            <a:r>
              <a:rPr lang="it-IT" altLang="it-IT" sz="1700" b="1" dirty="0" smtClean="0">
                <a:solidFill>
                  <a:srgbClr val="0000FF"/>
                </a:solidFill>
              </a:rPr>
              <a:t>al RPCT </a:t>
            </a:r>
            <a:r>
              <a:rPr lang="it-IT" altLang="it-IT" sz="1700" dirty="0" smtClean="0">
                <a:solidFill>
                  <a:srgbClr val="0000FF"/>
                </a:solidFill>
              </a:rPr>
              <a:t>che provvede a farli pubblicare. </a:t>
            </a:r>
            <a:r>
              <a:rPr lang="it-IT" altLang="it-IT" sz="1700" b="1" dirty="0" smtClean="0">
                <a:solidFill>
                  <a:srgbClr val="FF0000"/>
                </a:solidFill>
              </a:rPr>
              <a:t>QUESTO E’ </a:t>
            </a:r>
            <a:r>
              <a:rPr lang="it-IT" altLang="it-IT" sz="1700" b="1" u="sng" dirty="0" smtClean="0">
                <a:solidFill>
                  <a:srgbClr val="FF0000"/>
                </a:solidFill>
              </a:rPr>
              <a:t>L’ACCESSO CIVICO SEMPLICE</a:t>
            </a:r>
            <a:r>
              <a:rPr lang="it-IT" altLang="it-IT" sz="1700" u="sng" dirty="0" smtClean="0">
                <a:solidFill>
                  <a:srgbClr val="FF0000"/>
                </a:solidFill>
              </a:rPr>
              <a:t>;</a:t>
            </a:r>
            <a:r>
              <a:rPr lang="it-IT" sz="1700" dirty="0" smtClean="0">
                <a:solidFill>
                  <a:srgbClr val="FF0000"/>
                </a:solidFill>
              </a:rPr>
              <a:t>  </a:t>
            </a:r>
          </a:p>
          <a:p>
            <a:pPr lvl="1" algn="just">
              <a:buFont typeface="Wingdings" panose="05000000000000000000" pitchFamily="2" charset="2"/>
              <a:buChar char="Ø"/>
            </a:pPr>
            <a:r>
              <a:rPr lang="it-IT" altLang="it-IT" sz="1700" u="sng" dirty="0" smtClean="0">
                <a:solidFill>
                  <a:srgbClr val="0000FF"/>
                </a:solidFill>
              </a:rPr>
              <a:t>il </a:t>
            </a:r>
            <a:r>
              <a:rPr lang="it-IT" altLang="it-IT" sz="1700" b="1" u="sng" dirty="0" smtClean="0">
                <a:solidFill>
                  <a:srgbClr val="FF0000"/>
                </a:solidFill>
              </a:rPr>
              <a:t>comma 2</a:t>
            </a:r>
            <a:r>
              <a:rPr lang="it-IT" altLang="it-IT" sz="1700" u="sng" dirty="0" smtClean="0">
                <a:solidFill>
                  <a:srgbClr val="0000FF"/>
                </a:solidFill>
              </a:rPr>
              <a:t> riguarda il diritto di accedere a documenti e dati detenuti </a:t>
            </a:r>
            <a:r>
              <a:rPr lang="it-IT" altLang="it-IT" sz="1700" u="sng" dirty="0">
                <a:solidFill>
                  <a:srgbClr val="0000FF"/>
                </a:solidFill>
              </a:rPr>
              <a:t>dalla P.A., non </a:t>
            </a:r>
            <a:r>
              <a:rPr lang="it-IT" altLang="it-IT" sz="1700" u="sng" dirty="0" smtClean="0">
                <a:solidFill>
                  <a:srgbClr val="0000FF"/>
                </a:solidFill>
              </a:rPr>
              <a:t>soggetti </a:t>
            </a:r>
            <a:r>
              <a:rPr lang="it-IT" altLang="it-IT" sz="1700" u="sng" dirty="0">
                <a:solidFill>
                  <a:srgbClr val="0000FF"/>
                </a:solidFill>
              </a:rPr>
              <a:t>a pubblicazione e </a:t>
            </a:r>
            <a:r>
              <a:rPr lang="it-IT" altLang="it-IT" sz="1700" u="sng" dirty="0" smtClean="0">
                <a:solidFill>
                  <a:srgbClr val="0000FF"/>
                </a:solidFill>
              </a:rPr>
              <a:t>quindi (altrimenti) </a:t>
            </a:r>
            <a:r>
              <a:rPr lang="it-IT" altLang="it-IT" sz="1700" u="sng" dirty="0">
                <a:solidFill>
                  <a:srgbClr val="0000FF"/>
                </a:solidFill>
              </a:rPr>
              <a:t>destinati a rimanere </a:t>
            </a:r>
            <a:r>
              <a:rPr lang="it-IT" altLang="it-IT" sz="1700" u="sng" dirty="0" smtClean="0">
                <a:solidFill>
                  <a:srgbClr val="0000FF"/>
                </a:solidFill>
              </a:rPr>
              <a:t>segreti.</a:t>
            </a:r>
            <a:r>
              <a:rPr lang="it-IT" altLang="it-IT" sz="1700" b="1" dirty="0">
                <a:solidFill>
                  <a:srgbClr val="FF0000"/>
                </a:solidFill>
              </a:rPr>
              <a:t> QUESTO E’</a:t>
            </a:r>
            <a:r>
              <a:rPr lang="it-IT" altLang="it-IT" sz="1700" u="sng" dirty="0">
                <a:solidFill>
                  <a:srgbClr val="FF0000"/>
                </a:solidFill>
              </a:rPr>
              <a:t> </a:t>
            </a:r>
            <a:r>
              <a:rPr lang="it-IT" altLang="it-IT" sz="1700" b="1" u="sng" dirty="0">
                <a:solidFill>
                  <a:srgbClr val="FF0000"/>
                </a:solidFill>
              </a:rPr>
              <a:t>L’ACCESSO CIVICO GENERALIZZATO</a:t>
            </a:r>
            <a:r>
              <a:rPr lang="it-IT" altLang="it-IT" sz="1700" b="1" dirty="0">
                <a:solidFill>
                  <a:srgbClr val="FF0000"/>
                </a:solidFill>
              </a:rPr>
              <a:t>. </a:t>
            </a:r>
            <a:endParaRPr lang="it-IT" altLang="it-IT" sz="1700" u="sng" dirty="0" smtClean="0">
              <a:solidFill>
                <a:srgbClr val="0000FF"/>
              </a:solidFill>
            </a:endParaRPr>
          </a:p>
          <a:p>
            <a:pPr marL="719138" lvl="1" indent="0" algn="just">
              <a:buNone/>
            </a:pPr>
            <a:r>
              <a:rPr lang="it-IT" altLang="it-IT" sz="1700" b="1" u="sng" dirty="0" smtClean="0">
                <a:solidFill>
                  <a:srgbClr val="0000FF"/>
                </a:solidFill>
              </a:rPr>
              <a:t>L’accesso civico generalizzato, quindi, è un diritto non condizionato dalla titolarità di situazioni giuridicamente rilevanti</a:t>
            </a:r>
            <a:r>
              <a:rPr lang="it-IT" altLang="it-IT" sz="1700" u="sng" dirty="0" smtClean="0">
                <a:solidFill>
                  <a:srgbClr val="0000FF"/>
                </a:solidFill>
              </a:rPr>
              <a:t> ed </a:t>
            </a:r>
            <a:r>
              <a:rPr lang="it-IT" altLang="it-IT" sz="1700" u="sng" dirty="0">
                <a:solidFill>
                  <a:srgbClr val="0000FF"/>
                </a:solidFill>
              </a:rPr>
              <a:t>avente ad  oggetto tutti i dati e i documenti e informazioni detenuti </a:t>
            </a:r>
            <a:r>
              <a:rPr lang="it-IT" altLang="it-IT" sz="1700" u="sng" dirty="0" smtClean="0">
                <a:solidFill>
                  <a:srgbClr val="0000FF"/>
                </a:solidFill>
              </a:rPr>
              <a:t>dalle </a:t>
            </a:r>
            <a:r>
              <a:rPr lang="it-IT" altLang="it-IT" sz="1700" u="sng" dirty="0">
                <a:solidFill>
                  <a:srgbClr val="0000FF"/>
                </a:solidFill>
              </a:rPr>
              <a:t>pubbliche amministrazioni, con le sole eccezioni previste nell’art. 5 bis del   medesimo decreto 33/2013 </a:t>
            </a:r>
            <a:endParaRPr lang="it-IT" altLang="it-IT" sz="1700" dirty="0" smtClean="0">
              <a:solidFill>
                <a:srgbClr val="0000FF"/>
              </a:solidFill>
            </a:endParaRPr>
          </a:p>
          <a:p>
            <a:pPr marL="719138" lvl="1" indent="0" algn="just">
              <a:buNone/>
            </a:pPr>
            <a:r>
              <a:rPr lang="it-IT" altLang="it-IT" sz="1700" dirty="0" smtClean="0">
                <a:solidFill>
                  <a:srgbClr val="0000FF"/>
                </a:solidFill>
              </a:rPr>
              <a:t>C’è da precisare che anche prima dell’entrata in vigore di questa norma il cittadino aveva</a:t>
            </a:r>
          </a:p>
          <a:p>
            <a:pPr marL="719138" lvl="1" indent="0" algn="just">
              <a:buNone/>
            </a:pPr>
            <a:r>
              <a:rPr lang="it-IT" altLang="it-IT" sz="1700" dirty="0" smtClean="0">
                <a:solidFill>
                  <a:srgbClr val="0000FF"/>
                </a:solidFill>
              </a:rPr>
              <a:t>il diritto di richiedere l’accesso ai documenti della P.A., ai sensi della legge 241/90,</a:t>
            </a:r>
          </a:p>
          <a:p>
            <a:pPr marL="719138" lvl="1" indent="0" algn="just">
              <a:buNone/>
            </a:pPr>
            <a:r>
              <a:rPr lang="it-IT" altLang="it-IT" sz="1700" dirty="0" smtClean="0">
                <a:solidFill>
                  <a:srgbClr val="0000FF"/>
                </a:solidFill>
              </a:rPr>
              <a:t>MA DOVEVA DIMOSTRARE DI AVERNE 	TITOLO. </a:t>
            </a:r>
          </a:p>
          <a:p>
            <a:pPr marL="719138" lvl="1" indent="0" algn="just">
              <a:buNone/>
            </a:pPr>
            <a:r>
              <a:rPr lang="it-IT" altLang="it-IT" sz="1700" dirty="0" smtClean="0">
                <a:solidFill>
                  <a:srgbClr val="0000FF"/>
                </a:solidFill>
              </a:rPr>
              <a:t>Il comma 2, invece, attribuisce a </a:t>
            </a:r>
            <a:r>
              <a:rPr lang="it-IT" altLang="it-IT" sz="1700" dirty="0" smtClean="0">
                <a:solidFill>
                  <a:srgbClr val="0000FF"/>
                </a:solidFill>
              </a:rPr>
              <a:t>CHIUNQUE il diritto di accesso, senza dover </a:t>
            </a:r>
            <a:r>
              <a:rPr lang="it-IT" altLang="it-IT" sz="1700" dirty="0" smtClean="0">
                <a:solidFill>
                  <a:srgbClr val="0000FF"/>
                </a:solidFill>
              </a:rPr>
              <a:t>dimostrare nessun </a:t>
            </a:r>
            <a:r>
              <a:rPr lang="it-IT" altLang="it-IT" sz="1700" dirty="0" smtClean="0">
                <a:solidFill>
                  <a:srgbClr val="0000FF"/>
                </a:solidFill>
              </a:rPr>
              <a:t>interesse specifico. </a:t>
            </a:r>
            <a:r>
              <a:rPr lang="it-IT" altLang="it-IT" sz="1700" b="1" dirty="0">
                <a:solidFill>
                  <a:srgbClr val="FF0000"/>
                </a:solidFill>
              </a:rPr>
              <a:t>	</a:t>
            </a:r>
            <a:endParaRPr lang="it-IT" altLang="it-IT" sz="1700" b="1" dirty="0" smtClean="0">
              <a:solidFill>
                <a:srgbClr val="FF0000"/>
              </a:solidFill>
            </a:endParaRPr>
          </a:p>
          <a:p>
            <a:pPr algn="just"/>
            <a:endParaRPr lang="it-IT" b="1" i="1" u="sng" dirty="0">
              <a:solidFill>
                <a:srgbClr val="0000FF"/>
              </a:solidFill>
            </a:endParaRPr>
          </a:p>
          <a:p>
            <a:pPr marL="554038" indent="0" algn="just">
              <a:buNone/>
            </a:pPr>
            <a:endParaRPr lang="it-IT" altLang="it-IT" dirty="0" smtClean="0">
              <a:solidFill>
                <a:srgbClr val="0000FF"/>
              </a:solidFill>
            </a:endParaRP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54</a:t>
            </a:fld>
            <a:endParaRPr lang="en-US" dirty="0"/>
          </a:p>
        </p:txBody>
      </p:sp>
    </p:spTree>
    <p:extLst>
      <p:ext uri="{BB962C8B-B14F-4D97-AF65-F5344CB8AC3E}">
        <p14:creationId xmlns:p14="http://schemas.microsoft.com/office/powerpoint/2010/main" val="1334189795"/>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2000"/>
                                        <p:tgtEl>
                                          <p:spTgt spid="3">
                                            <p:txEl>
                                              <p:pRg st="0" end="0"/>
                                            </p:txEl>
                                          </p:spTgt>
                                        </p:tgtEl>
                                      </p:cBhvr>
                                    </p:animEffect>
                                  </p:childTnLst>
                                </p:cTn>
                              </p:par>
                            </p:childTnLst>
                          </p:cTn>
                        </p:par>
                        <p:par>
                          <p:cTn id="10" fill="hold">
                            <p:stCondLst>
                              <p:cond delay="2000"/>
                            </p:stCondLst>
                            <p:childTnLst>
                              <p:par>
                                <p:cTn id="11" presetID="53" presetClass="entr" presetSubtype="16"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2000"/>
                                        <p:tgtEl>
                                          <p:spTgt spid="3">
                                            <p:txEl>
                                              <p:pRg st="1" end="1"/>
                                            </p:txEl>
                                          </p:spTgt>
                                        </p:tgtEl>
                                      </p:cBhvr>
                                    </p:animEffect>
                                  </p:childTnLst>
                                </p:cTn>
                              </p:par>
                            </p:childTnLst>
                          </p:cTn>
                        </p:par>
                        <p:par>
                          <p:cTn id="16" fill="hold">
                            <p:stCondLst>
                              <p:cond delay="4000"/>
                            </p:stCondLst>
                            <p:childTnLst>
                              <p:par>
                                <p:cTn id="17" presetID="53" presetClass="entr" presetSubtype="16"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2000"/>
                                        <p:tgtEl>
                                          <p:spTgt spid="3">
                                            <p:txEl>
                                              <p:pRg st="2" end="2"/>
                                            </p:txEl>
                                          </p:spTgt>
                                        </p:tgtEl>
                                      </p:cBhvr>
                                    </p:animEffect>
                                  </p:childTnLst>
                                </p:cTn>
                              </p:par>
                            </p:childTnLst>
                          </p:cTn>
                        </p:par>
                        <p:par>
                          <p:cTn id="22" fill="hold">
                            <p:stCondLst>
                              <p:cond delay="6000"/>
                            </p:stCondLst>
                            <p:childTnLst>
                              <p:par>
                                <p:cTn id="23" presetID="53" presetClass="entr" presetSubtype="16"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2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7" dur="2000"/>
                                        <p:tgtEl>
                                          <p:spTgt spid="3">
                                            <p:txEl>
                                              <p:pRg st="3" end="3"/>
                                            </p:txEl>
                                          </p:spTgt>
                                        </p:tgtEl>
                                      </p:cBhvr>
                                    </p:animEffect>
                                  </p:childTnLst>
                                </p:cTn>
                              </p:par>
                            </p:childTnLst>
                          </p:cTn>
                        </p:par>
                        <p:par>
                          <p:cTn id="28" fill="hold">
                            <p:stCondLst>
                              <p:cond delay="8000"/>
                            </p:stCondLst>
                            <p:childTnLst>
                              <p:par>
                                <p:cTn id="29" presetID="53" presetClass="entr" presetSubtype="16"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2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3" dur="2000"/>
                                        <p:tgtEl>
                                          <p:spTgt spid="3">
                                            <p:txEl>
                                              <p:pRg st="4" end="4"/>
                                            </p:txEl>
                                          </p:spTgt>
                                        </p:tgtEl>
                                      </p:cBhvr>
                                    </p:animEffect>
                                  </p:childTnLst>
                                </p:cTn>
                              </p:par>
                            </p:childTnLst>
                          </p:cTn>
                        </p:par>
                        <p:par>
                          <p:cTn id="34" fill="hold">
                            <p:stCondLst>
                              <p:cond delay="10000"/>
                            </p:stCondLst>
                            <p:childTnLst>
                              <p:par>
                                <p:cTn id="35" presetID="53" presetClass="entr" presetSubtype="16"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2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20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9" dur="2000"/>
                                        <p:tgtEl>
                                          <p:spTgt spid="3">
                                            <p:txEl>
                                              <p:pRg st="5" end="5"/>
                                            </p:txEl>
                                          </p:spTgt>
                                        </p:tgtEl>
                                      </p:cBhvr>
                                    </p:animEffect>
                                  </p:childTnLst>
                                </p:cTn>
                              </p:par>
                            </p:childTnLst>
                          </p:cTn>
                        </p:par>
                        <p:par>
                          <p:cTn id="40" fill="hold">
                            <p:stCondLst>
                              <p:cond delay="12000"/>
                            </p:stCondLst>
                            <p:childTnLst>
                              <p:par>
                                <p:cTn id="41" presetID="53" presetClass="entr" presetSubtype="16"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2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20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5" dur="2000"/>
                                        <p:tgtEl>
                                          <p:spTgt spid="3">
                                            <p:txEl>
                                              <p:pRg st="6" end="6"/>
                                            </p:txEl>
                                          </p:spTgt>
                                        </p:tgtEl>
                                      </p:cBhvr>
                                    </p:animEffect>
                                  </p:childTnLst>
                                </p:cTn>
                              </p:par>
                            </p:childTnLst>
                          </p:cTn>
                        </p:par>
                        <p:par>
                          <p:cTn id="46" fill="hold">
                            <p:stCondLst>
                              <p:cond delay="14000"/>
                            </p:stCondLst>
                            <p:childTnLst>
                              <p:par>
                                <p:cTn id="47" presetID="53" presetClass="entr" presetSubtype="16" fill="hold" grpId="0" nodeType="after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2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20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1" dur="2000"/>
                                        <p:tgtEl>
                                          <p:spTgt spid="3">
                                            <p:txEl>
                                              <p:pRg st="7" end="7"/>
                                            </p:txEl>
                                          </p:spTgt>
                                        </p:tgtEl>
                                      </p:cBhvr>
                                    </p:animEffect>
                                  </p:childTnLst>
                                </p:cTn>
                              </p:par>
                            </p:childTnLst>
                          </p:cTn>
                        </p:par>
                        <p:par>
                          <p:cTn id="52" fill="hold">
                            <p:stCondLst>
                              <p:cond delay="16000"/>
                            </p:stCondLst>
                            <p:childTnLst>
                              <p:par>
                                <p:cTn id="53" presetID="53" presetClass="entr" presetSubtype="16" fill="hold" grpId="0" nodeType="after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2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6" dur="20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7" dur="2000"/>
                                        <p:tgtEl>
                                          <p:spTgt spid="3">
                                            <p:txEl>
                                              <p:pRg st="8" end="8"/>
                                            </p:txEl>
                                          </p:spTgt>
                                        </p:tgtEl>
                                      </p:cBhvr>
                                    </p:animEffect>
                                  </p:childTnLst>
                                </p:cTn>
                              </p:par>
                            </p:childTnLst>
                          </p:cTn>
                        </p:par>
                        <p:par>
                          <p:cTn id="58" fill="hold">
                            <p:stCondLst>
                              <p:cond delay="18000"/>
                            </p:stCondLst>
                            <p:childTnLst>
                              <p:par>
                                <p:cTn id="59" presetID="53" presetClass="entr" presetSubtype="16" fill="hold" grpId="0" nodeType="after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p:cTn id="61" dur="2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2" dur="20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63"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9CD8E0"/>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544128" y="60386"/>
            <a:ext cx="9854800" cy="727396"/>
          </a:xfrm>
        </p:spPr>
        <p:txBody>
          <a:bodyPr>
            <a:normAutofit fontScale="90000"/>
          </a:bodyPr>
          <a:lstStyle/>
          <a:p>
            <a:pPr algn="ctr"/>
            <a:r>
              <a:rPr lang="it-IT" sz="2800" b="1" dirty="0" smtClean="0">
                <a:solidFill>
                  <a:srgbClr val="FF0000"/>
                </a:solidFill>
              </a:rPr>
              <a:t>11.2 -</a:t>
            </a:r>
            <a:r>
              <a:rPr lang="it-IT" sz="2800" dirty="0" smtClean="0">
                <a:solidFill>
                  <a:srgbClr val="3333CC"/>
                </a:solidFill>
              </a:rPr>
              <a:t> </a:t>
            </a:r>
            <a:r>
              <a:rPr lang="it-IT" sz="2400" b="1" dirty="0" smtClean="0">
                <a:solidFill>
                  <a:schemeClr val="accent1">
                    <a:lumMod val="75000"/>
                  </a:schemeClr>
                </a:solidFill>
              </a:rPr>
              <a:t>Esercizio </a:t>
            </a:r>
            <a:r>
              <a:rPr lang="it-IT" sz="2400" b="1" dirty="0">
                <a:solidFill>
                  <a:schemeClr val="accent1">
                    <a:lumMod val="75000"/>
                  </a:schemeClr>
                </a:solidFill>
              </a:rPr>
              <a:t>del </a:t>
            </a:r>
            <a:r>
              <a:rPr lang="it-IT" sz="2400" b="1" dirty="0" smtClean="0">
                <a:solidFill>
                  <a:schemeClr val="accent1">
                    <a:lumMod val="75000"/>
                  </a:schemeClr>
                </a:solidFill>
              </a:rPr>
              <a:t>diritto di accesso - </a:t>
            </a:r>
            <a:r>
              <a:rPr lang="it-IT" sz="2400" b="1" u="sng" dirty="0" smtClean="0">
                <a:solidFill>
                  <a:schemeClr val="accent1">
                    <a:lumMod val="75000"/>
                  </a:schemeClr>
                </a:solidFill>
              </a:rPr>
              <a:t>A chi va presentata l’istanza?</a:t>
            </a:r>
            <a:r>
              <a:rPr lang="it-IT" sz="2400" b="1" u="sng" dirty="0" smtClean="0">
                <a:solidFill>
                  <a:srgbClr val="3333CC"/>
                </a:solidFill>
              </a:rPr>
              <a:t/>
            </a:r>
            <a:br>
              <a:rPr lang="it-IT" sz="2400" b="1" u="sng" dirty="0" smtClean="0">
                <a:solidFill>
                  <a:srgbClr val="3333CC"/>
                </a:solidFill>
              </a:rPr>
            </a:br>
            <a:endParaRPr lang="it-IT" sz="2400" b="1" u="sng" dirty="0">
              <a:solidFill>
                <a:srgbClr val="3333CC"/>
              </a:solidFill>
            </a:endParaRPr>
          </a:p>
        </p:txBody>
      </p:sp>
      <p:sp>
        <p:nvSpPr>
          <p:cNvPr id="3" name="Segnaposto contenuto 2"/>
          <p:cNvSpPr>
            <a:spLocks noGrp="1"/>
          </p:cNvSpPr>
          <p:nvPr>
            <p:ph idx="1"/>
          </p:nvPr>
        </p:nvSpPr>
        <p:spPr>
          <a:xfrm>
            <a:off x="1544128" y="852256"/>
            <a:ext cx="9783779" cy="6005744"/>
          </a:xfrm>
        </p:spPr>
        <p:txBody>
          <a:bodyPr>
            <a:normAutofit/>
          </a:bodyPr>
          <a:lstStyle/>
          <a:p>
            <a:pPr marL="0" indent="0" algn="just">
              <a:buNone/>
            </a:pPr>
            <a:r>
              <a:rPr lang="it-IT" dirty="0" smtClean="0">
                <a:solidFill>
                  <a:schemeClr val="tx1"/>
                </a:solidFill>
              </a:rPr>
              <a:t>Occorre </a:t>
            </a:r>
            <a:r>
              <a:rPr lang="it-IT" dirty="0" smtClean="0">
                <a:solidFill>
                  <a:schemeClr val="tx1"/>
                </a:solidFill>
              </a:rPr>
              <a:t>precisare, infine, </a:t>
            </a:r>
            <a:r>
              <a:rPr lang="it-IT" dirty="0" smtClean="0">
                <a:solidFill>
                  <a:schemeClr val="tx1"/>
                </a:solidFill>
              </a:rPr>
              <a:t>che </a:t>
            </a:r>
            <a:r>
              <a:rPr lang="it-IT" b="1" u="sng" dirty="0" smtClean="0">
                <a:solidFill>
                  <a:srgbClr val="0000FF"/>
                </a:solidFill>
              </a:rPr>
              <a:t>l’Accesso Civico Semplice</a:t>
            </a:r>
            <a:r>
              <a:rPr lang="it-IT" b="1" dirty="0" smtClean="0">
                <a:solidFill>
                  <a:srgbClr val="0000FF"/>
                </a:solidFill>
              </a:rPr>
              <a:t>, </a:t>
            </a:r>
            <a:r>
              <a:rPr lang="it-IT" b="1" dirty="0" smtClean="0"/>
              <a:t>e</a:t>
            </a:r>
            <a:r>
              <a:rPr lang="it-IT" dirty="0" smtClean="0"/>
              <a:t> </a:t>
            </a:r>
            <a:r>
              <a:rPr lang="it-IT" b="1" i="1" u="sng" dirty="0" smtClean="0">
                <a:solidFill>
                  <a:srgbClr val="0000FF"/>
                </a:solidFill>
              </a:rPr>
              <a:t>l’Accesso Civico Generalizzato</a:t>
            </a:r>
            <a:r>
              <a:rPr lang="it-IT" b="1" i="1" dirty="0" smtClean="0">
                <a:solidFill>
                  <a:srgbClr val="3333CC"/>
                </a:solidFill>
              </a:rPr>
              <a:t>, </a:t>
            </a:r>
            <a:r>
              <a:rPr lang="it-IT" b="1" i="1" u="sng" dirty="0" smtClean="0">
                <a:solidFill>
                  <a:srgbClr val="FF0000"/>
                </a:solidFill>
              </a:rPr>
              <a:t>non hanno sostituito né eliminato </a:t>
            </a:r>
            <a:r>
              <a:rPr lang="it-IT" dirty="0">
                <a:solidFill>
                  <a:srgbClr val="FF0000"/>
                </a:solidFill>
              </a:rPr>
              <a:t> </a:t>
            </a:r>
            <a:r>
              <a:rPr lang="it-IT" b="1" dirty="0" smtClean="0">
                <a:solidFill>
                  <a:srgbClr val="FF0000"/>
                </a:solidFill>
              </a:rPr>
              <a:t>l’accesso </a:t>
            </a:r>
            <a:r>
              <a:rPr lang="it-IT" b="1" dirty="0">
                <a:solidFill>
                  <a:srgbClr val="FF0000"/>
                </a:solidFill>
              </a:rPr>
              <a:t>ai documenti amministrativi di cui agli articoli 22 e seguenti della legge 7 agosto 1990, n. </a:t>
            </a:r>
            <a:r>
              <a:rPr lang="it-IT" b="1" dirty="0" smtClean="0">
                <a:solidFill>
                  <a:srgbClr val="FF0000"/>
                </a:solidFill>
              </a:rPr>
              <a:t>241, </a:t>
            </a:r>
            <a:r>
              <a:rPr lang="it-IT" dirty="0" smtClean="0">
                <a:solidFill>
                  <a:srgbClr val="0000FF"/>
                </a:solidFill>
              </a:rPr>
              <a:t>cosiddetto </a:t>
            </a:r>
            <a:r>
              <a:rPr lang="it-IT" b="1" u="sng" dirty="0" smtClean="0">
                <a:solidFill>
                  <a:srgbClr val="0000FF"/>
                </a:solidFill>
              </a:rPr>
              <a:t>Accesso Documentale</a:t>
            </a:r>
            <a:r>
              <a:rPr lang="it-IT" dirty="0" smtClean="0">
                <a:solidFill>
                  <a:srgbClr val="FF0000"/>
                </a:solidFill>
              </a:rPr>
              <a:t> </a:t>
            </a:r>
            <a:r>
              <a:rPr lang="it-IT" dirty="0"/>
              <a:t>l</a:t>
            </a:r>
            <a:r>
              <a:rPr lang="it-IT" dirty="0" smtClean="0"/>
              <a:t>a cui </a:t>
            </a:r>
            <a:r>
              <a:rPr lang="it-IT" dirty="0"/>
              <a:t>finalità </a:t>
            </a:r>
            <a:r>
              <a:rPr lang="it-IT" dirty="0" smtClean="0"/>
              <a:t>è </a:t>
            </a:r>
            <a:r>
              <a:rPr lang="it-IT" dirty="0"/>
              <a:t>quella di porre i soggetti interessati in grado di esercitare al meglio le facoltà - partecipative e/o oppositive e difensive che l'ordinamento attribuisce loro </a:t>
            </a:r>
            <a:r>
              <a:rPr lang="it-IT" b="1" dirty="0"/>
              <a:t>a tutela delle posizioni giuridiche qualificate di cui sono </a:t>
            </a:r>
            <a:r>
              <a:rPr lang="it-IT" b="1" dirty="0" smtClean="0"/>
              <a:t>titolari</a:t>
            </a:r>
            <a:endParaRPr lang="it-IT" b="1" dirty="0">
              <a:solidFill>
                <a:schemeClr val="tx1"/>
              </a:solidFill>
            </a:endParaRPr>
          </a:p>
          <a:p>
            <a:pPr marL="0" indent="0" algn="ctr">
              <a:buNone/>
            </a:pPr>
            <a:r>
              <a:rPr lang="it-IT" b="1" u="sng" dirty="0">
                <a:solidFill>
                  <a:schemeClr val="accent1">
                    <a:lumMod val="75000"/>
                  </a:schemeClr>
                </a:solidFill>
              </a:rPr>
              <a:t>A chi </a:t>
            </a:r>
            <a:r>
              <a:rPr lang="it-IT" b="1" u="sng" dirty="0" smtClean="0">
                <a:solidFill>
                  <a:schemeClr val="accent1">
                    <a:lumMod val="75000"/>
                  </a:schemeClr>
                </a:solidFill>
              </a:rPr>
              <a:t>vanno presentate le varie tipologie di istanze?</a:t>
            </a:r>
            <a:endParaRPr lang="it-IT" b="1" dirty="0" smtClean="0">
              <a:solidFill>
                <a:schemeClr val="accent1">
                  <a:lumMod val="75000"/>
                </a:schemeClr>
              </a:solidFill>
            </a:endParaRPr>
          </a:p>
          <a:p>
            <a:pPr algn="just"/>
            <a:r>
              <a:rPr lang="it-IT" b="1" dirty="0" smtClean="0">
                <a:solidFill>
                  <a:srgbClr val="FF0000"/>
                </a:solidFill>
              </a:rPr>
              <a:t>L’art. 5, co. 3 del </a:t>
            </a:r>
            <a:r>
              <a:rPr lang="it-IT" b="1" dirty="0" err="1" smtClean="0">
                <a:solidFill>
                  <a:srgbClr val="FF0000"/>
                </a:solidFill>
              </a:rPr>
              <a:t>D.Lgs.</a:t>
            </a:r>
            <a:r>
              <a:rPr lang="it-IT" b="1" dirty="0" smtClean="0">
                <a:solidFill>
                  <a:srgbClr val="FF0000"/>
                </a:solidFill>
              </a:rPr>
              <a:t> 33/2013</a:t>
            </a:r>
            <a:r>
              <a:rPr lang="it-IT" dirty="0" smtClean="0">
                <a:solidFill>
                  <a:srgbClr val="FF0000"/>
                </a:solidFill>
              </a:rPr>
              <a:t>, </a:t>
            </a:r>
            <a:r>
              <a:rPr lang="it-IT" u="sng" dirty="0" smtClean="0">
                <a:solidFill>
                  <a:srgbClr val="FF0000"/>
                </a:solidFill>
              </a:rPr>
              <a:t>definisce le modalità di inoltro dell’istanza di accesso civico</a:t>
            </a:r>
            <a:r>
              <a:rPr lang="it-IT" u="sng" dirty="0"/>
              <a:t>:</a:t>
            </a:r>
            <a:r>
              <a:rPr lang="it-IT" u="sng" dirty="0" smtClean="0"/>
              <a:t> </a:t>
            </a:r>
          </a:p>
          <a:p>
            <a:pPr marL="630238" algn="just">
              <a:buFont typeface="Wingdings" panose="05000000000000000000" pitchFamily="2" charset="2"/>
              <a:buChar char="Ø"/>
            </a:pPr>
            <a:r>
              <a:rPr lang="it-IT" dirty="0" smtClean="0"/>
              <a:t>Per </a:t>
            </a:r>
            <a:r>
              <a:rPr lang="it-IT" b="1" i="1" u="sng" dirty="0">
                <a:solidFill>
                  <a:srgbClr val="0000FF"/>
                </a:solidFill>
              </a:rPr>
              <a:t>l’ACCESSO GENERALIZZATO</a:t>
            </a:r>
            <a:r>
              <a:rPr lang="it-IT" dirty="0" smtClean="0"/>
              <a:t>: l’istanza va indirizzata </a:t>
            </a:r>
            <a:r>
              <a:rPr lang="it-IT" b="1" dirty="0" smtClean="0"/>
              <a:t>all'ufficio </a:t>
            </a:r>
            <a:r>
              <a:rPr lang="it-IT" b="1" dirty="0"/>
              <a:t>che detiene i dati, le informazioni o i </a:t>
            </a:r>
            <a:r>
              <a:rPr lang="it-IT" b="1" dirty="0" smtClean="0"/>
              <a:t>documenti</a:t>
            </a:r>
            <a:r>
              <a:rPr lang="it-IT" dirty="0" smtClean="0"/>
              <a:t>, o all'Ufficio Relazioni </a:t>
            </a:r>
            <a:r>
              <a:rPr lang="it-IT" dirty="0"/>
              <a:t>con il </a:t>
            </a:r>
            <a:r>
              <a:rPr lang="it-IT" dirty="0" smtClean="0"/>
              <a:t>Pubblico </a:t>
            </a:r>
            <a:r>
              <a:rPr lang="it-IT" b="1" dirty="0" smtClean="0"/>
              <a:t>(URP)</a:t>
            </a:r>
            <a:r>
              <a:rPr lang="it-IT" dirty="0" smtClean="0"/>
              <a:t>che supporterà il cittadino nell’individuazione della Struttura competente; </a:t>
            </a:r>
            <a:endParaRPr lang="it-IT" dirty="0"/>
          </a:p>
          <a:p>
            <a:pPr marL="630238" algn="just">
              <a:buFont typeface="Wingdings" panose="05000000000000000000" pitchFamily="2" charset="2"/>
              <a:buChar char="Ø"/>
            </a:pPr>
            <a:r>
              <a:rPr lang="it-IT" dirty="0" smtClean="0"/>
              <a:t>Per </a:t>
            </a:r>
            <a:r>
              <a:rPr lang="it-IT" b="1" u="sng" dirty="0">
                <a:solidFill>
                  <a:srgbClr val="C00000"/>
                </a:solidFill>
              </a:rPr>
              <a:t>l’ACCESSO CIVICO SEMPLICE: </a:t>
            </a:r>
            <a:r>
              <a:rPr lang="it-IT" dirty="0" smtClean="0"/>
              <a:t>l’istanza va indirizzata </a:t>
            </a:r>
            <a:r>
              <a:rPr lang="it-IT" b="1" dirty="0" smtClean="0"/>
              <a:t>al Responsabile della Prevenzione della Corruzione  e della Trasparenza (RPCT) </a:t>
            </a:r>
            <a:r>
              <a:rPr lang="it-IT" dirty="0" smtClean="0"/>
              <a:t>responsabile della corretta pubblicazione dei dati nella sezione Amministrazione Trasparente;</a:t>
            </a:r>
            <a:endParaRPr lang="it-IT" b="1" dirty="0"/>
          </a:p>
          <a:p>
            <a:pPr marL="630238" algn="just">
              <a:buFont typeface="Wingdings" panose="05000000000000000000" pitchFamily="2" charset="2"/>
              <a:buChar char="Ø"/>
            </a:pPr>
            <a:r>
              <a:rPr lang="it-IT" dirty="0" smtClean="0"/>
              <a:t>Per </a:t>
            </a:r>
            <a:r>
              <a:rPr lang="it-IT" b="1" u="sng" dirty="0">
                <a:solidFill>
                  <a:srgbClr val="009442"/>
                </a:solidFill>
              </a:rPr>
              <a:t>l’ACCESSO DOCUMENTALE  ex L. 241/90</a:t>
            </a:r>
            <a:r>
              <a:rPr lang="it-IT" b="1" dirty="0" smtClean="0"/>
              <a:t>: </a:t>
            </a:r>
            <a:r>
              <a:rPr lang="it-IT" dirty="0"/>
              <a:t>l’istanza va indirizzata </a:t>
            </a:r>
            <a:r>
              <a:rPr lang="it-IT" b="1" dirty="0"/>
              <a:t>all'ufficio che detiene i dati, le informazioni o i documenti</a:t>
            </a:r>
            <a:r>
              <a:rPr lang="it-IT" dirty="0"/>
              <a:t>, </a:t>
            </a:r>
            <a:r>
              <a:rPr lang="it-IT" dirty="0" smtClean="0"/>
              <a:t>del quale il cittadino ha avuto notizia al momento della comunicazione dell’inizio del procedimento.</a:t>
            </a: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55</a:t>
            </a:fld>
            <a:endParaRPr lang="en-US" dirty="0"/>
          </a:p>
        </p:txBody>
      </p:sp>
    </p:spTree>
    <p:extLst>
      <p:ext uri="{BB962C8B-B14F-4D97-AF65-F5344CB8AC3E}">
        <p14:creationId xmlns:p14="http://schemas.microsoft.com/office/powerpoint/2010/main" val="29179825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2000"/>
                                        <p:tgtEl>
                                          <p:spTgt spid="3">
                                            <p:txEl>
                                              <p:pRg st="0" end="0"/>
                                            </p:txEl>
                                          </p:spTgt>
                                        </p:tgtEl>
                                      </p:cBhvr>
                                    </p:animEffect>
                                  </p:childTnLst>
                                </p:cTn>
                              </p:par>
                            </p:childTnLst>
                          </p:cTn>
                        </p:par>
                        <p:par>
                          <p:cTn id="10" fill="hold">
                            <p:stCondLst>
                              <p:cond delay="2000"/>
                            </p:stCondLst>
                            <p:childTnLst>
                              <p:par>
                                <p:cTn id="11" presetID="53" presetClass="entr" presetSubtype="16"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2000"/>
                                        <p:tgtEl>
                                          <p:spTgt spid="3">
                                            <p:txEl>
                                              <p:pRg st="1" end="1"/>
                                            </p:txEl>
                                          </p:spTgt>
                                        </p:tgtEl>
                                      </p:cBhvr>
                                    </p:animEffect>
                                  </p:childTnLst>
                                </p:cTn>
                              </p:par>
                            </p:childTnLst>
                          </p:cTn>
                        </p:par>
                        <p:par>
                          <p:cTn id="16" fill="hold">
                            <p:stCondLst>
                              <p:cond delay="4000"/>
                            </p:stCondLst>
                            <p:childTnLst>
                              <p:par>
                                <p:cTn id="17" presetID="53" presetClass="entr" presetSubtype="16"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2000"/>
                                        <p:tgtEl>
                                          <p:spTgt spid="3">
                                            <p:txEl>
                                              <p:pRg st="2" end="2"/>
                                            </p:txEl>
                                          </p:spTgt>
                                        </p:tgtEl>
                                      </p:cBhvr>
                                    </p:animEffect>
                                  </p:childTnLst>
                                </p:cTn>
                              </p:par>
                            </p:childTnLst>
                          </p:cTn>
                        </p:par>
                        <p:par>
                          <p:cTn id="22" fill="hold">
                            <p:stCondLst>
                              <p:cond delay="6000"/>
                            </p:stCondLst>
                            <p:childTnLst>
                              <p:par>
                                <p:cTn id="23" presetID="53" presetClass="entr" presetSubtype="16"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2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7" dur="2000"/>
                                        <p:tgtEl>
                                          <p:spTgt spid="3">
                                            <p:txEl>
                                              <p:pRg st="3" end="3"/>
                                            </p:txEl>
                                          </p:spTgt>
                                        </p:tgtEl>
                                      </p:cBhvr>
                                    </p:animEffect>
                                  </p:childTnLst>
                                </p:cTn>
                              </p:par>
                            </p:childTnLst>
                          </p:cTn>
                        </p:par>
                        <p:par>
                          <p:cTn id="28" fill="hold">
                            <p:stCondLst>
                              <p:cond delay="8000"/>
                            </p:stCondLst>
                            <p:childTnLst>
                              <p:par>
                                <p:cTn id="29" presetID="53" presetClass="entr" presetSubtype="16"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2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3" dur="2000"/>
                                        <p:tgtEl>
                                          <p:spTgt spid="3">
                                            <p:txEl>
                                              <p:pRg st="4" end="4"/>
                                            </p:txEl>
                                          </p:spTgt>
                                        </p:tgtEl>
                                      </p:cBhvr>
                                    </p:animEffect>
                                  </p:childTnLst>
                                </p:cTn>
                              </p:par>
                            </p:childTnLst>
                          </p:cTn>
                        </p:par>
                        <p:par>
                          <p:cTn id="34" fill="hold">
                            <p:stCondLst>
                              <p:cond delay="10000"/>
                            </p:stCondLst>
                            <p:childTnLst>
                              <p:par>
                                <p:cTn id="35" presetID="53" presetClass="entr" presetSubtype="16"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2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20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9"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9CD8E0"/>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400661" y="115410"/>
            <a:ext cx="10173809" cy="854934"/>
          </a:xfrm>
        </p:spPr>
        <p:txBody>
          <a:bodyPr>
            <a:normAutofit fontScale="90000"/>
          </a:bodyPr>
          <a:lstStyle/>
          <a:p>
            <a:pPr algn="ctr"/>
            <a:r>
              <a:rPr lang="it-IT" altLang="it-IT" sz="2800" b="1" dirty="0" smtClean="0">
                <a:solidFill>
                  <a:srgbClr val="FF0000"/>
                </a:solidFill>
              </a:rPr>
              <a:t>11.3 -</a:t>
            </a:r>
            <a:r>
              <a:rPr lang="it-IT" altLang="it-IT" sz="2800" dirty="0" smtClean="0">
                <a:solidFill>
                  <a:srgbClr val="3333CC"/>
                </a:solidFill>
              </a:rPr>
              <a:t> </a:t>
            </a:r>
            <a:r>
              <a:rPr lang="it-IT" altLang="it-IT" sz="2700" b="1" dirty="0" smtClean="0">
                <a:solidFill>
                  <a:schemeClr val="accent1">
                    <a:lumMod val="75000"/>
                  </a:schemeClr>
                </a:solidFill>
              </a:rPr>
              <a:t>Accesso civico -  </a:t>
            </a:r>
            <a:r>
              <a:rPr lang="it-IT" altLang="it-IT" sz="2700" b="1" dirty="0">
                <a:solidFill>
                  <a:schemeClr val="accent1">
                    <a:lumMod val="75000"/>
                  </a:schemeClr>
                </a:solidFill>
              </a:rPr>
              <a:t>Motivi di </a:t>
            </a:r>
            <a:r>
              <a:rPr lang="it-IT" altLang="it-IT" sz="2700" b="1" dirty="0" smtClean="0">
                <a:solidFill>
                  <a:schemeClr val="accent1">
                    <a:lumMod val="75000"/>
                  </a:schemeClr>
                </a:solidFill>
              </a:rPr>
              <a:t>rigetto dell’istanza</a:t>
            </a:r>
            <a:br>
              <a:rPr lang="it-IT" altLang="it-IT" sz="2700" b="1" dirty="0" smtClean="0">
                <a:solidFill>
                  <a:schemeClr val="accent1">
                    <a:lumMod val="75000"/>
                  </a:schemeClr>
                </a:solidFill>
              </a:rPr>
            </a:br>
            <a:r>
              <a:rPr lang="it-IT" altLang="it-IT" sz="2400" b="1" dirty="0" smtClean="0">
                <a:solidFill>
                  <a:schemeClr val="accent1">
                    <a:lumMod val="75000"/>
                  </a:schemeClr>
                </a:solidFill>
              </a:rPr>
              <a:t>(</a:t>
            </a:r>
            <a:r>
              <a:rPr lang="it-IT" altLang="it-IT" sz="2400" b="1" dirty="0">
                <a:solidFill>
                  <a:schemeClr val="accent1">
                    <a:lumMod val="75000"/>
                  </a:schemeClr>
                </a:solidFill>
              </a:rPr>
              <a:t>art. 5 e 5-bis D. </a:t>
            </a:r>
            <a:r>
              <a:rPr lang="it-IT" altLang="it-IT" sz="2400" b="1" dirty="0" err="1">
                <a:solidFill>
                  <a:schemeClr val="accent1">
                    <a:lumMod val="75000"/>
                  </a:schemeClr>
                </a:solidFill>
              </a:rPr>
              <a:t>Lgs</a:t>
            </a:r>
            <a:r>
              <a:rPr lang="it-IT" altLang="it-IT" sz="2400" b="1" dirty="0">
                <a:solidFill>
                  <a:schemeClr val="accent1">
                    <a:lumMod val="75000"/>
                  </a:schemeClr>
                </a:solidFill>
              </a:rPr>
              <a:t> </a:t>
            </a:r>
            <a:r>
              <a:rPr lang="it-IT" altLang="it-IT" sz="2400" b="1" dirty="0" smtClean="0">
                <a:solidFill>
                  <a:schemeClr val="accent1">
                    <a:lumMod val="75000"/>
                  </a:schemeClr>
                </a:solidFill>
              </a:rPr>
              <a:t>3</a:t>
            </a:r>
            <a:r>
              <a:rPr lang="it-IT" altLang="it-IT" sz="2400" b="1" dirty="0">
                <a:solidFill>
                  <a:schemeClr val="accent1">
                    <a:lumMod val="75000"/>
                  </a:schemeClr>
                </a:solidFill>
              </a:rPr>
              <a:t>3/201</a:t>
            </a:r>
            <a:r>
              <a:rPr lang="it-IT" altLang="it-IT" sz="2400" b="1" dirty="0" smtClean="0">
                <a:solidFill>
                  <a:schemeClr val="accent1">
                    <a:lumMod val="75000"/>
                  </a:schemeClr>
                </a:solidFill>
              </a:rPr>
              <a:t>3</a:t>
            </a:r>
            <a:r>
              <a:rPr lang="it-IT" sz="2000" dirty="0"/>
              <a:t> </a:t>
            </a:r>
            <a:r>
              <a:rPr lang="it-IT" sz="2400" b="1" dirty="0">
                <a:solidFill>
                  <a:schemeClr val="accent1">
                    <a:lumMod val="75000"/>
                  </a:schemeClr>
                </a:solidFill>
              </a:rPr>
              <a:t>e delibera ANAC n. 1309 del 28/12/2016 </a:t>
            </a:r>
            <a:r>
              <a:rPr lang="it-IT" altLang="it-IT" sz="2400" b="1" dirty="0" smtClean="0">
                <a:solidFill>
                  <a:schemeClr val="accent1">
                    <a:lumMod val="75000"/>
                  </a:schemeClr>
                </a:solidFill>
              </a:rPr>
              <a:t>)</a:t>
            </a:r>
            <a:r>
              <a:rPr lang="it-IT" altLang="it-IT" sz="2400" b="1" dirty="0">
                <a:solidFill>
                  <a:schemeClr val="accent1">
                    <a:lumMod val="75000"/>
                  </a:schemeClr>
                </a:solidFill>
              </a:rPr>
              <a:t/>
            </a:r>
            <a:br>
              <a:rPr lang="it-IT" altLang="it-IT" sz="2400" b="1" dirty="0">
                <a:solidFill>
                  <a:schemeClr val="accent1">
                    <a:lumMod val="75000"/>
                  </a:schemeClr>
                </a:solidFill>
              </a:rPr>
            </a:br>
            <a:endParaRPr lang="it-IT" sz="2800" b="1" dirty="0">
              <a:solidFill>
                <a:schemeClr val="accent1">
                  <a:lumMod val="75000"/>
                </a:schemeClr>
              </a:solidFill>
            </a:endParaRPr>
          </a:p>
        </p:txBody>
      </p:sp>
      <p:sp>
        <p:nvSpPr>
          <p:cNvPr id="3" name="Segnaposto contenuto 2"/>
          <p:cNvSpPr>
            <a:spLocks noGrp="1"/>
          </p:cNvSpPr>
          <p:nvPr>
            <p:ph idx="1"/>
          </p:nvPr>
        </p:nvSpPr>
        <p:spPr>
          <a:xfrm>
            <a:off x="1447060" y="970344"/>
            <a:ext cx="9916357" cy="5887656"/>
          </a:xfrm>
        </p:spPr>
        <p:txBody>
          <a:bodyPr>
            <a:normAutofit/>
          </a:bodyPr>
          <a:lstStyle/>
          <a:p>
            <a:pPr algn="just"/>
            <a:r>
              <a:rPr lang="it-IT" dirty="0" smtClean="0"/>
              <a:t>Premesso che </a:t>
            </a:r>
            <a:r>
              <a:rPr lang="it-IT" u="sng" dirty="0" smtClean="0"/>
              <a:t>il problema </a:t>
            </a:r>
            <a:r>
              <a:rPr lang="it-IT" b="1" u="sng" dirty="0" smtClean="0"/>
              <a:t>non</a:t>
            </a:r>
            <a:r>
              <a:rPr lang="it-IT" u="sng" dirty="0" smtClean="0"/>
              <a:t> si pone per l’accesso civico semplice in quanto detto istituto riguarda documenti già destinati ad essere pubblici,</a:t>
            </a:r>
            <a:r>
              <a:rPr lang="it-IT" dirty="0" smtClean="0"/>
              <a:t> </a:t>
            </a:r>
            <a:r>
              <a:rPr lang="it-IT" b="1" u="sng" dirty="0" smtClean="0">
                <a:solidFill>
                  <a:srgbClr val="0000FF"/>
                </a:solidFill>
              </a:rPr>
              <a:t>la </a:t>
            </a:r>
            <a:r>
              <a:rPr lang="it-IT" b="1" u="sng" dirty="0">
                <a:solidFill>
                  <a:srgbClr val="0000FF"/>
                </a:solidFill>
              </a:rPr>
              <a:t>disciplina dell</a:t>
            </a:r>
            <a:r>
              <a:rPr lang="it-IT" u="sng" dirty="0"/>
              <a:t>’</a:t>
            </a:r>
            <a:r>
              <a:rPr lang="it-IT" b="1" i="1" u="sng" dirty="0">
                <a:solidFill>
                  <a:srgbClr val="0000FF"/>
                </a:solidFill>
              </a:rPr>
              <a:t>accesso civico generalizzato </a:t>
            </a:r>
            <a:r>
              <a:rPr lang="it-IT" b="1" u="sng" dirty="0">
                <a:solidFill>
                  <a:srgbClr val="0000FF"/>
                </a:solidFill>
              </a:rPr>
              <a:t>prevede la possibilità di rigettare l’istanza </a:t>
            </a:r>
            <a:r>
              <a:rPr lang="it-IT" dirty="0" smtClean="0"/>
              <a:t>per </a:t>
            </a:r>
            <a:r>
              <a:rPr lang="it-IT" dirty="0"/>
              <a:t>evitare un pregiudizio concreto alla tutela di uno degli interessi pubblici elencati </a:t>
            </a:r>
            <a:r>
              <a:rPr lang="it-IT" b="1" dirty="0"/>
              <a:t>nel nuovo art. 5-bis, </a:t>
            </a:r>
            <a:r>
              <a:rPr lang="it-IT" b="1" dirty="0" smtClean="0"/>
              <a:t>co.1 </a:t>
            </a:r>
            <a:r>
              <a:rPr lang="it-IT" b="1" dirty="0"/>
              <a:t>del d.lgs. n. 33/2013</a:t>
            </a:r>
            <a:r>
              <a:rPr lang="it-IT" dirty="0"/>
              <a:t>, </a:t>
            </a:r>
            <a:r>
              <a:rPr lang="it-IT" dirty="0" smtClean="0"/>
              <a:t>cui si fa  rinvio</a:t>
            </a:r>
            <a:endParaRPr lang="it-IT" dirty="0"/>
          </a:p>
          <a:p>
            <a:pPr algn="just"/>
            <a:r>
              <a:rPr lang="it-IT" dirty="0"/>
              <a:t>Oltre ai </a:t>
            </a:r>
            <a:r>
              <a:rPr lang="it-IT" dirty="0" smtClean="0"/>
              <a:t>casi individuati nel citato comma 1, che riguardano marginalmente le regioni, si evidenzia che </a:t>
            </a:r>
            <a:r>
              <a:rPr lang="it-IT" b="1" dirty="0" smtClean="0"/>
              <a:t>il comma </a:t>
            </a:r>
            <a:r>
              <a:rPr lang="it-IT" b="1" dirty="0"/>
              <a:t>2 </a:t>
            </a:r>
            <a:r>
              <a:rPr lang="it-IT" b="1" dirty="0" smtClean="0"/>
              <a:t>del medesimo art</a:t>
            </a:r>
            <a:r>
              <a:rPr lang="it-IT" b="1" dirty="0"/>
              <a:t>. 5-</a:t>
            </a:r>
            <a:r>
              <a:rPr lang="it-IT" b="1" i="1" dirty="0"/>
              <a:t>bis</a:t>
            </a:r>
            <a:r>
              <a:rPr lang="it-IT" b="1" dirty="0"/>
              <a:t>, </a:t>
            </a:r>
            <a:r>
              <a:rPr lang="it-IT" dirty="0" smtClean="0"/>
              <a:t>prevede</a:t>
            </a:r>
            <a:r>
              <a:rPr lang="it-IT" b="1" dirty="0" smtClean="0"/>
              <a:t>  </a:t>
            </a:r>
            <a:r>
              <a:rPr lang="it-IT" u="sng" dirty="0"/>
              <a:t>che l’accesso civico </a:t>
            </a:r>
            <a:r>
              <a:rPr lang="it-IT" u="sng" dirty="0" smtClean="0"/>
              <a:t>possa essere </a:t>
            </a:r>
            <a:r>
              <a:rPr lang="it-IT" u="sng" dirty="0"/>
              <a:t>rifiutato se il diniego è necessario per evitare il pregiudizio concreto alla tutela degli interessi privati specificamente indicati dalla norma e </a:t>
            </a:r>
            <a:r>
              <a:rPr lang="it-IT" u="sng" dirty="0" smtClean="0"/>
              <a:t>cioè: protezione </a:t>
            </a:r>
            <a:r>
              <a:rPr lang="it-IT" u="sng" dirty="0"/>
              <a:t>dei dati </a:t>
            </a:r>
            <a:r>
              <a:rPr lang="it-IT" u="sng" dirty="0" smtClean="0"/>
              <a:t>personali; </a:t>
            </a:r>
            <a:r>
              <a:rPr lang="it-IT" u="sng" dirty="0"/>
              <a:t>libertà e segretezza della </a:t>
            </a:r>
            <a:r>
              <a:rPr lang="it-IT" u="sng" dirty="0" smtClean="0"/>
              <a:t>corrispondenza e interessi </a:t>
            </a:r>
            <a:r>
              <a:rPr lang="it-IT" u="sng" dirty="0"/>
              <a:t>economici e commerciali di una persona fisica o giuridica, ivi compresi proprietà intellettuale, diritto d'autore e segreti </a:t>
            </a:r>
            <a:r>
              <a:rPr lang="it-IT" u="sng" dirty="0" smtClean="0"/>
              <a:t>commerciali. </a:t>
            </a:r>
          </a:p>
          <a:p>
            <a:pPr algn="just"/>
            <a:r>
              <a:rPr lang="it-IT" dirty="0" smtClean="0"/>
              <a:t>L’Accesso Civico non può essere rifiutato quando, per la tutela dei casi di cui ai commi 1 e 2 dell’ ART. 5 Bis, sia sufficiente far ricorso </a:t>
            </a:r>
            <a:r>
              <a:rPr lang="it-IT" b="1" dirty="0" smtClean="0"/>
              <a:t>all’istituto del differimento</a:t>
            </a:r>
          </a:p>
          <a:p>
            <a:pPr algn="just"/>
            <a:r>
              <a:rPr lang="it-IT" u="sng" dirty="0" smtClean="0"/>
              <a:t>Si richiama, al riguardo, la citata </a:t>
            </a:r>
            <a:r>
              <a:rPr lang="it-IT" b="1" u="sng" dirty="0" smtClean="0"/>
              <a:t>delibera ANAC n. 1309 del 28/12/2016 </a:t>
            </a:r>
            <a:r>
              <a:rPr lang="it-IT" u="sng" dirty="0" smtClean="0"/>
              <a:t>che definisce le esclusioni e i limiti all’accesso civico di cui all’art. 5, comma 2, del D.Lgs. N. 33/2013.</a:t>
            </a:r>
            <a:endParaRPr lang="it-IT" u="sng" dirty="0"/>
          </a:p>
          <a:p>
            <a:pPr marL="0" indent="0">
              <a:buNone/>
            </a:pP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56</a:t>
            </a:fld>
            <a:endParaRPr lang="en-US" dirty="0"/>
          </a:p>
        </p:txBody>
      </p:sp>
    </p:spTree>
    <p:extLst>
      <p:ext uri="{BB962C8B-B14F-4D97-AF65-F5344CB8AC3E}">
        <p14:creationId xmlns:p14="http://schemas.microsoft.com/office/powerpoint/2010/main" val="90840778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1500"/>
                                        <p:tgtEl>
                                          <p:spTgt spid="3">
                                            <p:txEl>
                                              <p:pRg st="0" end="0"/>
                                            </p:txEl>
                                          </p:spTgt>
                                        </p:tgtEl>
                                      </p:cBhvr>
                                    </p:animEffect>
                                  </p:childTnLst>
                                </p:cTn>
                              </p:par>
                            </p:childTnLst>
                          </p:cTn>
                        </p:par>
                        <p:par>
                          <p:cTn id="10" fill="hold">
                            <p:stCondLst>
                              <p:cond delay="1500"/>
                            </p:stCondLst>
                            <p:childTnLst>
                              <p:par>
                                <p:cTn id="11" presetID="53" presetClass="entr" presetSubtype="16"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1500"/>
                                        <p:tgtEl>
                                          <p:spTgt spid="3">
                                            <p:txEl>
                                              <p:pRg st="1" end="1"/>
                                            </p:txEl>
                                          </p:spTgt>
                                        </p:tgtEl>
                                      </p:cBhvr>
                                    </p:animEffect>
                                  </p:childTnLst>
                                </p:cTn>
                              </p:par>
                            </p:childTnLst>
                          </p:cTn>
                        </p:par>
                        <p:par>
                          <p:cTn id="16" fill="hold">
                            <p:stCondLst>
                              <p:cond delay="3000"/>
                            </p:stCondLst>
                            <p:childTnLst>
                              <p:par>
                                <p:cTn id="17" presetID="53" presetClass="entr" presetSubtype="16"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1500"/>
                                        <p:tgtEl>
                                          <p:spTgt spid="3">
                                            <p:txEl>
                                              <p:pRg st="2" end="2"/>
                                            </p:txEl>
                                          </p:spTgt>
                                        </p:tgtEl>
                                      </p:cBhvr>
                                    </p:animEffect>
                                  </p:childTnLst>
                                </p:cTn>
                              </p:par>
                            </p:childTnLst>
                          </p:cTn>
                        </p:par>
                        <p:par>
                          <p:cTn id="22" fill="hold">
                            <p:stCondLst>
                              <p:cond delay="4500"/>
                            </p:stCondLst>
                            <p:childTnLst>
                              <p:par>
                                <p:cTn id="23" presetID="53" presetClass="entr" presetSubtype="16"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1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7" dur="1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9CD8E0"/>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604514" y="246186"/>
            <a:ext cx="9896133" cy="970056"/>
          </a:xfrm>
        </p:spPr>
        <p:txBody>
          <a:bodyPr>
            <a:normAutofit fontScale="90000"/>
          </a:bodyPr>
          <a:lstStyle/>
          <a:p>
            <a:pPr algn="ctr"/>
            <a:r>
              <a:rPr lang="it-IT" altLang="it-IT" sz="2800" b="1" dirty="0" smtClean="0">
                <a:solidFill>
                  <a:srgbClr val="3333CC"/>
                </a:solidFill>
              </a:rPr>
              <a:t> </a:t>
            </a:r>
            <a:r>
              <a:rPr lang="it-IT" altLang="it-IT" sz="2800" b="1" dirty="0" smtClean="0">
                <a:solidFill>
                  <a:srgbClr val="FF0000"/>
                </a:solidFill>
              </a:rPr>
              <a:t>11.4 - </a:t>
            </a:r>
            <a:r>
              <a:rPr lang="it-IT" altLang="it-IT" sz="2800" b="1" dirty="0">
                <a:solidFill>
                  <a:schemeClr val="accent1">
                    <a:lumMod val="75000"/>
                  </a:schemeClr>
                </a:solidFill>
              </a:rPr>
              <a:t>Obbligo di conclusione del procedimento di accesso  e </a:t>
            </a:r>
            <a:r>
              <a:rPr lang="it-IT" altLang="it-IT" sz="2800" b="1" dirty="0" smtClean="0">
                <a:solidFill>
                  <a:schemeClr val="accent1">
                    <a:lumMod val="75000"/>
                  </a:schemeClr>
                </a:solidFill>
              </a:rPr>
              <a:t>	sanzioni </a:t>
            </a:r>
            <a:r>
              <a:rPr lang="it-IT" altLang="it-IT" sz="2800" b="1" dirty="0">
                <a:solidFill>
                  <a:schemeClr val="accent1">
                    <a:lumMod val="75000"/>
                  </a:schemeClr>
                </a:solidFill>
              </a:rPr>
              <a:t>per </a:t>
            </a:r>
            <a:r>
              <a:rPr lang="it-IT" altLang="it-IT" sz="2800" b="1" dirty="0" smtClean="0">
                <a:solidFill>
                  <a:schemeClr val="accent1">
                    <a:lumMod val="75000"/>
                  </a:schemeClr>
                </a:solidFill>
              </a:rPr>
              <a:t>inadempienze (</a:t>
            </a:r>
            <a:r>
              <a:rPr lang="it-IT" altLang="it-IT" sz="2400" b="1" dirty="0" smtClean="0">
                <a:solidFill>
                  <a:schemeClr val="accent1">
                    <a:lumMod val="75000"/>
                  </a:schemeClr>
                </a:solidFill>
              </a:rPr>
              <a:t>art. 5 e 5-bis D. </a:t>
            </a:r>
            <a:r>
              <a:rPr lang="it-IT" altLang="it-IT" sz="2400" b="1" dirty="0" err="1" smtClean="0">
                <a:solidFill>
                  <a:schemeClr val="accent1">
                    <a:lumMod val="75000"/>
                  </a:schemeClr>
                </a:solidFill>
              </a:rPr>
              <a:t>Lgs</a:t>
            </a:r>
            <a:r>
              <a:rPr lang="it-IT" altLang="it-IT" sz="2400" b="1" dirty="0" smtClean="0">
                <a:solidFill>
                  <a:schemeClr val="accent1">
                    <a:lumMod val="75000"/>
                  </a:schemeClr>
                </a:solidFill>
              </a:rPr>
              <a:t> 33/2013)</a:t>
            </a:r>
            <a:br>
              <a:rPr lang="it-IT" altLang="it-IT" sz="2400" b="1" dirty="0" smtClean="0">
                <a:solidFill>
                  <a:schemeClr val="accent1">
                    <a:lumMod val="75000"/>
                  </a:schemeClr>
                </a:solidFill>
              </a:rPr>
            </a:br>
            <a:endParaRPr lang="it-IT" sz="2800" b="1" dirty="0">
              <a:solidFill>
                <a:schemeClr val="accent1">
                  <a:lumMod val="75000"/>
                </a:schemeClr>
              </a:solidFill>
            </a:endParaRPr>
          </a:p>
        </p:txBody>
      </p:sp>
      <p:sp>
        <p:nvSpPr>
          <p:cNvPr id="3" name="Segnaposto contenuto 2"/>
          <p:cNvSpPr>
            <a:spLocks noGrp="1"/>
          </p:cNvSpPr>
          <p:nvPr>
            <p:ph idx="1"/>
          </p:nvPr>
        </p:nvSpPr>
        <p:spPr>
          <a:xfrm>
            <a:off x="1604514" y="1145944"/>
            <a:ext cx="9723393" cy="5570738"/>
          </a:xfrm>
        </p:spPr>
        <p:txBody>
          <a:bodyPr>
            <a:normAutofit/>
          </a:bodyPr>
          <a:lstStyle/>
          <a:p>
            <a:pPr algn="just"/>
            <a:r>
              <a:rPr lang="it-IT" dirty="0" smtClean="0"/>
              <a:t>Il </a:t>
            </a:r>
            <a:r>
              <a:rPr lang="it-IT" b="1" dirty="0" smtClean="0"/>
              <a:t>comma 6</a:t>
            </a:r>
            <a:r>
              <a:rPr lang="it-IT" b="1" dirty="0"/>
              <a:t> </a:t>
            </a:r>
            <a:r>
              <a:rPr lang="it-IT" b="1" dirty="0" smtClean="0"/>
              <a:t>dell’art. 5</a:t>
            </a:r>
            <a:r>
              <a:rPr lang="it-IT" dirty="0" smtClean="0"/>
              <a:t>, </a:t>
            </a:r>
            <a:r>
              <a:rPr lang="it-IT" b="1" dirty="0" smtClean="0"/>
              <a:t>del decreto legislativo 33/2013 </a:t>
            </a:r>
            <a:r>
              <a:rPr lang="it-IT" dirty="0" smtClean="0"/>
              <a:t>sancisce che </a:t>
            </a:r>
            <a:r>
              <a:rPr lang="it-IT" u="sng" dirty="0" smtClean="0"/>
              <a:t>il </a:t>
            </a:r>
            <a:r>
              <a:rPr lang="it-IT" u="sng" dirty="0"/>
              <a:t>procedimento di accesso civico deve concludersi con provvedimento espresso e motivato nel termine di trenta giorni dalla presentazione dell'istanza con la comunicazione al richiedente e agli eventuali controinteressati. </a:t>
            </a:r>
            <a:endParaRPr lang="it-IT" u="sng" dirty="0" smtClean="0"/>
          </a:p>
          <a:p>
            <a:pPr algn="just"/>
            <a:r>
              <a:rPr lang="it-IT" b="1" dirty="0" smtClean="0"/>
              <a:t>L’Art</a:t>
            </a:r>
            <a:r>
              <a:rPr lang="it-IT" b="1" dirty="0"/>
              <a:t>. </a:t>
            </a:r>
            <a:r>
              <a:rPr lang="it-IT" b="1" dirty="0" smtClean="0"/>
              <a:t>46 del medesimo decreto 33 </a:t>
            </a:r>
            <a:r>
              <a:rPr lang="it-IT" dirty="0" smtClean="0"/>
              <a:t>dispone in materia di  </a:t>
            </a:r>
            <a:r>
              <a:rPr lang="it-IT" b="1" dirty="0"/>
              <a:t>Responsabilità derivante dalla violazione delle disposizioni in materia di obblighi di pubblicazione e di accesso </a:t>
            </a:r>
            <a:r>
              <a:rPr lang="it-IT" b="1" dirty="0" smtClean="0"/>
              <a:t>civico</a:t>
            </a:r>
            <a:endParaRPr lang="it-IT" dirty="0" smtClean="0"/>
          </a:p>
          <a:p>
            <a:pPr algn="just"/>
            <a:r>
              <a:rPr lang="it-IT" b="1" dirty="0" smtClean="0"/>
              <a:t> </a:t>
            </a:r>
            <a:r>
              <a:rPr lang="it-IT" b="1" u="sng" dirty="0">
                <a:solidFill>
                  <a:srgbClr val="0000FF"/>
                </a:solidFill>
              </a:rPr>
              <a:t>L'inadempimento degli obblighi di pubblicazione </a:t>
            </a:r>
            <a:r>
              <a:rPr lang="it-IT" dirty="0">
                <a:solidFill>
                  <a:srgbClr val="0000FF"/>
                </a:solidFill>
              </a:rPr>
              <a:t>previsti dalla normativa vigente </a:t>
            </a:r>
            <a:r>
              <a:rPr lang="it-IT" b="1" u="sng" dirty="0">
                <a:solidFill>
                  <a:srgbClr val="0000FF"/>
                </a:solidFill>
              </a:rPr>
              <a:t>e</a:t>
            </a:r>
            <a:r>
              <a:rPr lang="it-IT" u="sng" dirty="0">
                <a:solidFill>
                  <a:srgbClr val="0000FF"/>
                </a:solidFill>
              </a:rPr>
              <a:t> </a:t>
            </a:r>
            <a:r>
              <a:rPr lang="it-IT" b="1" u="sng" dirty="0">
                <a:solidFill>
                  <a:srgbClr val="0000FF"/>
                </a:solidFill>
              </a:rPr>
              <a:t>il rifiuto, il differimento e la limitazione dell'accesso civico</a:t>
            </a:r>
            <a:r>
              <a:rPr lang="it-IT" dirty="0">
                <a:solidFill>
                  <a:srgbClr val="0000FF"/>
                </a:solidFill>
              </a:rPr>
              <a:t>, al di fuori delle ipotesi previste dall'articolo 5-bis, </a:t>
            </a:r>
            <a:r>
              <a:rPr lang="it-IT" b="1" u="sng" dirty="0">
                <a:solidFill>
                  <a:srgbClr val="0000FF"/>
                </a:solidFill>
              </a:rPr>
              <a:t>costituiscono elemento di valutazione della responsabilità dirigenziale,</a:t>
            </a:r>
            <a:r>
              <a:rPr lang="it-IT" u="sng" dirty="0">
                <a:solidFill>
                  <a:srgbClr val="0000FF"/>
                </a:solidFill>
              </a:rPr>
              <a:t> </a:t>
            </a:r>
            <a:r>
              <a:rPr lang="it-IT" b="1" u="sng" dirty="0" smtClean="0">
                <a:solidFill>
                  <a:srgbClr val="0000FF"/>
                </a:solidFill>
              </a:rPr>
              <a:t>ed eventuale </a:t>
            </a:r>
            <a:r>
              <a:rPr lang="it-IT" b="1" u="sng" dirty="0">
                <a:solidFill>
                  <a:srgbClr val="0000FF"/>
                </a:solidFill>
              </a:rPr>
              <a:t>causa di responsabilità per danno all'immagine dell'amministrazione </a:t>
            </a:r>
            <a:r>
              <a:rPr lang="it-IT" u="sng" dirty="0">
                <a:solidFill>
                  <a:srgbClr val="0000FF"/>
                </a:solidFill>
              </a:rPr>
              <a:t>e sono comunque valutati ai fini della corresponsione della retribuzione di risultato e del trattamento accessorio collegato alla performance individuale dei responsabili</a:t>
            </a:r>
            <a:r>
              <a:rPr lang="it-IT" u="sng" dirty="0"/>
              <a:t>. </a:t>
            </a:r>
            <a:endParaRPr lang="it-IT" u="sng" dirty="0" smtClean="0"/>
          </a:p>
          <a:p>
            <a:pPr algn="just"/>
            <a:r>
              <a:rPr lang="it-IT" b="1" dirty="0" smtClean="0"/>
              <a:t>Il </a:t>
            </a:r>
            <a:r>
              <a:rPr lang="it-IT" b="1" dirty="0"/>
              <a:t>responsabile non risponde dell'inadempimento degli obblighi di cui al comma 1 se prova che tale inadempimento è dipeso da causa a lui non imputabile</a:t>
            </a:r>
            <a:r>
              <a:rPr lang="it-IT" dirty="0"/>
              <a:t>.</a:t>
            </a:r>
          </a:p>
          <a:p>
            <a:pPr marL="0" indent="0">
              <a:buNone/>
            </a:pP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57</a:t>
            </a:fld>
            <a:endParaRPr lang="en-US" dirty="0"/>
          </a:p>
        </p:txBody>
      </p:sp>
    </p:spTree>
    <p:extLst>
      <p:ext uri="{BB962C8B-B14F-4D97-AF65-F5344CB8AC3E}">
        <p14:creationId xmlns:p14="http://schemas.microsoft.com/office/powerpoint/2010/main" val="361227051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1500"/>
                                        <p:tgtEl>
                                          <p:spTgt spid="3">
                                            <p:txEl>
                                              <p:pRg st="0" end="0"/>
                                            </p:txEl>
                                          </p:spTgt>
                                        </p:tgtEl>
                                      </p:cBhvr>
                                    </p:animEffect>
                                  </p:childTnLst>
                                </p:cTn>
                              </p:par>
                            </p:childTnLst>
                          </p:cTn>
                        </p:par>
                        <p:par>
                          <p:cTn id="16" fill="hold">
                            <p:stCondLst>
                              <p:cond delay="2000"/>
                            </p:stCondLst>
                            <p:childTnLst>
                              <p:par>
                                <p:cTn id="17" presetID="53" presetClass="entr" presetSubtype="16"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1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1500"/>
                                        <p:tgtEl>
                                          <p:spTgt spid="3">
                                            <p:txEl>
                                              <p:pRg st="1" end="1"/>
                                            </p:txEl>
                                          </p:spTgt>
                                        </p:tgtEl>
                                      </p:cBhvr>
                                    </p:animEffect>
                                  </p:childTnLst>
                                </p:cTn>
                              </p:par>
                            </p:childTnLst>
                          </p:cTn>
                        </p:par>
                        <p:par>
                          <p:cTn id="22" fill="hold">
                            <p:stCondLst>
                              <p:cond delay="3500"/>
                            </p:stCondLst>
                            <p:childTnLst>
                              <p:par>
                                <p:cTn id="23" presetID="53" presetClass="entr" presetSubtype="16"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1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6" dur="1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7" dur="1500"/>
                                        <p:tgtEl>
                                          <p:spTgt spid="3">
                                            <p:txEl>
                                              <p:pRg st="2" end="2"/>
                                            </p:txEl>
                                          </p:spTgt>
                                        </p:tgtEl>
                                      </p:cBhvr>
                                    </p:animEffect>
                                  </p:childTnLst>
                                </p:cTn>
                              </p:par>
                            </p:childTnLst>
                          </p:cTn>
                        </p:par>
                        <p:par>
                          <p:cTn id="28" fill="hold">
                            <p:stCondLst>
                              <p:cond delay="5000"/>
                            </p:stCondLst>
                            <p:childTnLst>
                              <p:par>
                                <p:cTn id="29" presetID="53" presetClass="entr" presetSubtype="16" fill="hold" grpId="0"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3" dur="1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9CD8E0"/>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457863" y="152400"/>
            <a:ext cx="10075376" cy="1000507"/>
          </a:xfrm>
        </p:spPr>
        <p:txBody>
          <a:bodyPr>
            <a:normAutofit fontScale="90000"/>
          </a:bodyPr>
          <a:lstStyle/>
          <a:p>
            <a:pPr algn="ctr"/>
            <a:r>
              <a:rPr lang="it-IT" altLang="it-IT" sz="2800" b="1" dirty="0" smtClean="0">
                <a:solidFill>
                  <a:srgbClr val="FF0000"/>
                </a:solidFill>
              </a:rPr>
              <a:t>11.5 - </a:t>
            </a:r>
            <a:r>
              <a:rPr lang="it-IT" altLang="it-IT" sz="2400" b="1" dirty="0">
                <a:solidFill>
                  <a:schemeClr val="accent1">
                    <a:lumMod val="75000"/>
                  </a:schemeClr>
                </a:solidFill>
              </a:rPr>
              <a:t>Cosa fare in caso di </a:t>
            </a:r>
            <a:r>
              <a:rPr lang="it-IT" altLang="it-IT" sz="2400" b="1" dirty="0" smtClean="0">
                <a:solidFill>
                  <a:schemeClr val="accent1">
                    <a:lumMod val="75000"/>
                  </a:schemeClr>
                </a:solidFill>
              </a:rPr>
              <a:t>diniego all’accesso</a:t>
            </a:r>
            <a:r>
              <a:rPr lang="it-IT" sz="2400" b="1" dirty="0">
                <a:solidFill>
                  <a:schemeClr val="accent1">
                    <a:lumMod val="75000"/>
                  </a:schemeClr>
                </a:solidFill>
              </a:rPr>
              <a:t/>
            </a:r>
            <a:br>
              <a:rPr lang="it-IT" sz="2400" b="1" dirty="0">
                <a:solidFill>
                  <a:schemeClr val="accent1">
                    <a:lumMod val="75000"/>
                  </a:schemeClr>
                </a:solidFill>
              </a:rPr>
            </a:br>
            <a:r>
              <a:rPr lang="it-IT" altLang="it-IT" sz="2400" b="1" dirty="0" smtClean="0">
                <a:solidFill>
                  <a:schemeClr val="accent1">
                    <a:lumMod val="75000"/>
                  </a:schemeClr>
                </a:solidFill>
              </a:rPr>
              <a:t>(</a:t>
            </a:r>
            <a:r>
              <a:rPr lang="it-IT" altLang="it-IT" sz="2400" b="1" dirty="0">
                <a:solidFill>
                  <a:schemeClr val="accent1">
                    <a:lumMod val="75000"/>
                  </a:schemeClr>
                </a:solidFill>
              </a:rPr>
              <a:t>art. 5 e 5-bis D. </a:t>
            </a:r>
            <a:r>
              <a:rPr lang="it-IT" altLang="it-IT" sz="2400" b="1" dirty="0" err="1">
                <a:solidFill>
                  <a:schemeClr val="accent1">
                    <a:lumMod val="75000"/>
                  </a:schemeClr>
                </a:solidFill>
              </a:rPr>
              <a:t>Lgs</a:t>
            </a:r>
            <a:r>
              <a:rPr lang="it-IT" altLang="it-IT" sz="2400" b="1" dirty="0">
                <a:solidFill>
                  <a:schemeClr val="accent1">
                    <a:lumMod val="75000"/>
                  </a:schemeClr>
                </a:solidFill>
              </a:rPr>
              <a:t> 33/2013)</a:t>
            </a:r>
            <a:br>
              <a:rPr lang="it-IT" altLang="it-IT" sz="2400" b="1" dirty="0">
                <a:solidFill>
                  <a:schemeClr val="accent1">
                    <a:lumMod val="75000"/>
                  </a:schemeClr>
                </a:solidFill>
              </a:rPr>
            </a:br>
            <a:endParaRPr lang="it-IT" sz="2800" b="1" dirty="0">
              <a:solidFill>
                <a:schemeClr val="accent1">
                  <a:lumMod val="75000"/>
                </a:schemeClr>
              </a:solidFill>
            </a:endParaRPr>
          </a:p>
        </p:txBody>
      </p:sp>
      <p:sp>
        <p:nvSpPr>
          <p:cNvPr id="3" name="Segnaposto contenuto 2"/>
          <p:cNvSpPr>
            <a:spLocks noGrp="1"/>
          </p:cNvSpPr>
          <p:nvPr>
            <p:ph idx="1"/>
          </p:nvPr>
        </p:nvSpPr>
        <p:spPr>
          <a:xfrm>
            <a:off x="1207363" y="1152907"/>
            <a:ext cx="10147177" cy="5549734"/>
          </a:xfrm>
        </p:spPr>
        <p:txBody>
          <a:bodyPr>
            <a:normAutofit/>
          </a:bodyPr>
          <a:lstStyle/>
          <a:p>
            <a:pPr algn="just"/>
            <a:r>
              <a:rPr lang="it-IT" b="1" dirty="0" smtClean="0">
                <a:solidFill>
                  <a:srgbClr val="FF0000"/>
                </a:solidFill>
              </a:rPr>
              <a:t>Il comma 7 dell’art. 5 del decreto 33</a:t>
            </a:r>
            <a:r>
              <a:rPr lang="it-IT" dirty="0" smtClean="0">
                <a:solidFill>
                  <a:srgbClr val="FF0000"/>
                </a:solidFill>
              </a:rPr>
              <a:t>, prevede che </a:t>
            </a:r>
            <a:r>
              <a:rPr lang="it-IT" b="1" dirty="0" smtClean="0">
                <a:solidFill>
                  <a:srgbClr val="FF0000"/>
                </a:solidFill>
              </a:rPr>
              <a:t>nei casi di diniego </a:t>
            </a:r>
            <a:r>
              <a:rPr lang="it-IT" dirty="0" smtClean="0"/>
              <a:t>totale o parziale dell'accesso o di mancata risposta entro il termine indicato al comma 6, </a:t>
            </a:r>
            <a:r>
              <a:rPr lang="it-IT" b="1" dirty="0" smtClean="0">
                <a:solidFill>
                  <a:srgbClr val="FF0000"/>
                </a:solidFill>
              </a:rPr>
              <a:t>il richiedente può presentare </a:t>
            </a:r>
            <a:r>
              <a:rPr lang="it-IT" b="1" u="sng" dirty="0" smtClean="0">
                <a:solidFill>
                  <a:srgbClr val="FF0000"/>
                </a:solidFill>
              </a:rPr>
              <a:t>richiesta di riesame </a:t>
            </a:r>
            <a:r>
              <a:rPr lang="it-IT" b="1" dirty="0" smtClean="0">
                <a:solidFill>
                  <a:srgbClr val="FF0000"/>
                </a:solidFill>
              </a:rPr>
              <a:t>al responsabile della prevenzione della corruzione e della trasparenza (RPCT)</a:t>
            </a:r>
            <a:r>
              <a:rPr lang="it-IT" dirty="0" smtClean="0">
                <a:solidFill>
                  <a:srgbClr val="FF0000"/>
                </a:solidFill>
              </a:rPr>
              <a:t>, </a:t>
            </a:r>
            <a:r>
              <a:rPr lang="it-IT" u="sng" dirty="0" smtClean="0">
                <a:solidFill>
                  <a:srgbClr val="FF0000"/>
                </a:solidFill>
              </a:rPr>
              <a:t>che decide con provvedimento motivato, entro il termine di venti giorni</a:t>
            </a:r>
          </a:p>
          <a:p>
            <a:pPr algn="just"/>
            <a:r>
              <a:rPr lang="it-IT" dirty="0" smtClean="0"/>
              <a:t>Se l'accesso è stato negato o differito a tutela degli interessi di cui all'articolo 5-bis, comma 2, lettera a), il suddetto responsabile provvede sentito il Garante per la protezione dei dati personali, il quale si pronuncia entro il termine di dieci giorni dalla richiesta. </a:t>
            </a:r>
          </a:p>
          <a:p>
            <a:pPr algn="just"/>
            <a:r>
              <a:rPr lang="it-IT" u="sng" dirty="0" smtClean="0"/>
              <a:t>Avverso </a:t>
            </a:r>
            <a:r>
              <a:rPr lang="it-IT" u="sng" dirty="0"/>
              <a:t>la decisione dell'amministrazione competente o, in caso di richiesta di riesame, avverso quella del </a:t>
            </a:r>
            <a:r>
              <a:rPr lang="it-IT" u="sng" dirty="0" smtClean="0"/>
              <a:t>Responsabile </a:t>
            </a:r>
            <a:r>
              <a:rPr lang="it-IT" u="sng" dirty="0"/>
              <a:t>della </a:t>
            </a:r>
            <a:r>
              <a:rPr lang="it-IT" u="sng" dirty="0" smtClean="0"/>
              <a:t>Prevenzione </a:t>
            </a:r>
            <a:r>
              <a:rPr lang="it-IT" u="sng" dirty="0"/>
              <a:t>della </a:t>
            </a:r>
            <a:r>
              <a:rPr lang="it-IT" u="sng" dirty="0" smtClean="0"/>
              <a:t>Corruzione </a:t>
            </a:r>
            <a:r>
              <a:rPr lang="it-IT" u="sng" dirty="0"/>
              <a:t>e della </a:t>
            </a:r>
            <a:r>
              <a:rPr lang="it-IT" u="sng" dirty="0" smtClean="0"/>
              <a:t>Trasparenza</a:t>
            </a:r>
            <a:r>
              <a:rPr lang="it-IT" u="sng" dirty="0"/>
              <a:t>, il richiedente può proporre ricorso al Tribunale </a:t>
            </a:r>
            <a:r>
              <a:rPr lang="it-IT" u="sng" dirty="0" smtClean="0"/>
              <a:t>Amministrativo </a:t>
            </a:r>
            <a:r>
              <a:rPr lang="it-IT" u="sng" dirty="0"/>
              <a:t>R</a:t>
            </a:r>
            <a:r>
              <a:rPr lang="it-IT" u="sng" dirty="0" smtClean="0"/>
              <a:t>egionale </a:t>
            </a:r>
            <a:r>
              <a:rPr lang="it-IT" u="sng" dirty="0"/>
              <a:t>ai sensi dell'articolo 116 del Codice del processo amministrativo di cui al </a:t>
            </a:r>
            <a:r>
              <a:rPr lang="it-IT" i="1" u="sng" dirty="0">
                <a:hlinkClick r:id="rId2"/>
              </a:rPr>
              <a:t>decreto legislativo 2 luglio 2010, n. 104</a:t>
            </a:r>
            <a:r>
              <a:rPr lang="it-IT" dirty="0"/>
              <a:t>.</a:t>
            </a:r>
          </a:p>
          <a:p>
            <a:pPr algn="just"/>
            <a:r>
              <a:rPr lang="it-IT" u="sng" dirty="0" smtClean="0"/>
              <a:t>Il comma 8 del medesimo </a:t>
            </a:r>
            <a:r>
              <a:rPr lang="it-IT" u="sng" dirty="0"/>
              <a:t>articolo 5-bis, </a:t>
            </a:r>
            <a:r>
              <a:rPr lang="it-IT" u="sng" dirty="0" smtClean="0"/>
              <a:t>stabilisce, fra l’altro, che, </a:t>
            </a:r>
            <a:r>
              <a:rPr lang="it-IT" i="1" u="sng" dirty="0" smtClean="0"/>
              <a:t>qualora </a:t>
            </a:r>
            <a:r>
              <a:rPr lang="it-IT" i="1" u="sng" dirty="0"/>
              <a:t>si tratti di atti delle amministrazioni delle regioni o degli enti locali, il richiedente può altresì presentare ricorso al difensore civico competente per ambito territoriale, ove costituito</a:t>
            </a:r>
            <a:r>
              <a:rPr lang="it-IT" i="1" dirty="0"/>
              <a:t>. </a:t>
            </a: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58</a:t>
            </a:fld>
            <a:endParaRPr lang="en-US" dirty="0"/>
          </a:p>
        </p:txBody>
      </p:sp>
    </p:spTree>
    <p:extLst>
      <p:ext uri="{BB962C8B-B14F-4D97-AF65-F5344CB8AC3E}">
        <p14:creationId xmlns:p14="http://schemas.microsoft.com/office/powerpoint/2010/main" val="3087048701"/>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1500"/>
                                        <p:tgtEl>
                                          <p:spTgt spid="3">
                                            <p:txEl>
                                              <p:pRg st="0" end="0"/>
                                            </p:txEl>
                                          </p:spTgt>
                                        </p:tgtEl>
                                      </p:cBhvr>
                                    </p:animEffect>
                                  </p:childTnLst>
                                </p:cTn>
                              </p:par>
                            </p:childTnLst>
                          </p:cTn>
                        </p:par>
                        <p:par>
                          <p:cTn id="10" fill="hold">
                            <p:stCondLst>
                              <p:cond delay="1500"/>
                            </p:stCondLst>
                            <p:childTnLst>
                              <p:par>
                                <p:cTn id="11" presetID="53" presetClass="entr" presetSubtype="16"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1500"/>
                                        <p:tgtEl>
                                          <p:spTgt spid="3">
                                            <p:txEl>
                                              <p:pRg st="1" end="1"/>
                                            </p:txEl>
                                          </p:spTgt>
                                        </p:tgtEl>
                                      </p:cBhvr>
                                    </p:animEffect>
                                  </p:childTnLst>
                                </p:cTn>
                              </p:par>
                            </p:childTnLst>
                          </p:cTn>
                        </p:par>
                        <p:par>
                          <p:cTn id="16" fill="hold">
                            <p:stCondLst>
                              <p:cond delay="3000"/>
                            </p:stCondLst>
                            <p:childTnLst>
                              <p:par>
                                <p:cTn id="17" presetID="53" presetClass="entr" presetSubtype="16"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1500"/>
                                        <p:tgtEl>
                                          <p:spTgt spid="3">
                                            <p:txEl>
                                              <p:pRg st="2" end="2"/>
                                            </p:txEl>
                                          </p:spTgt>
                                        </p:tgtEl>
                                      </p:cBhvr>
                                    </p:animEffect>
                                  </p:childTnLst>
                                </p:cTn>
                              </p:par>
                            </p:childTnLst>
                          </p:cTn>
                        </p:par>
                        <p:par>
                          <p:cTn id="22" fill="hold">
                            <p:stCondLst>
                              <p:cond delay="4500"/>
                            </p:stCondLst>
                            <p:childTnLst>
                              <p:par>
                                <p:cTn id="23" presetID="53" presetClass="entr" presetSubtype="16"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1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7" dur="1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9CD8E0"/>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100831" y="152400"/>
            <a:ext cx="10235953" cy="791497"/>
          </a:xfrm>
        </p:spPr>
        <p:txBody>
          <a:bodyPr>
            <a:normAutofit/>
          </a:bodyPr>
          <a:lstStyle/>
          <a:p>
            <a:pPr algn="ctr"/>
            <a:r>
              <a:rPr lang="it-IT" altLang="it-IT" sz="2800" b="1" dirty="0" smtClean="0">
                <a:solidFill>
                  <a:srgbClr val="FF0000"/>
                </a:solidFill>
              </a:rPr>
              <a:t>12 – </a:t>
            </a:r>
            <a:r>
              <a:rPr lang="it-IT" altLang="it-IT" sz="2400" b="1" dirty="0" smtClean="0">
                <a:solidFill>
                  <a:schemeClr val="accent1">
                    <a:lumMod val="75000"/>
                  </a:schemeClr>
                </a:solidFill>
              </a:rPr>
              <a:t>Sottosezione Altri Contenuti </a:t>
            </a:r>
            <a:endParaRPr lang="it-IT" sz="2800" b="1" dirty="0">
              <a:solidFill>
                <a:schemeClr val="accent1">
                  <a:lumMod val="75000"/>
                </a:schemeClr>
              </a:solidFill>
            </a:endParaRPr>
          </a:p>
        </p:txBody>
      </p:sp>
      <p:sp>
        <p:nvSpPr>
          <p:cNvPr id="3" name="Segnaposto contenuto 2"/>
          <p:cNvSpPr>
            <a:spLocks noGrp="1"/>
          </p:cNvSpPr>
          <p:nvPr>
            <p:ph idx="1"/>
          </p:nvPr>
        </p:nvSpPr>
        <p:spPr>
          <a:xfrm>
            <a:off x="1491124" y="776631"/>
            <a:ext cx="10235953" cy="5914859"/>
          </a:xfrm>
        </p:spPr>
        <p:txBody>
          <a:bodyPr>
            <a:normAutofit fontScale="92500" lnSpcReduction="20000"/>
          </a:bodyPr>
          <a:lstStyle/>
          <a:p>
            <a:pPr algn="just"/>
            <a:r>
              <a:rPr lang="it-IT" dirty="0" smtClean="0"/>
              <a:t>Ci sembra importante parlare di questa sottosezione di Amministrazione Trasparente in quanto, forse a causa della denominazione abbastanza indefinita, non si ha ben chiaro cosa essa contenga. In realtà i dati e i documenti ivi pubblicati sono di primaria importanza, tant’è che contiene anche il Piano della Prevenzione della Corruzione e della Trasparenza (PTPCT) e tutti gli altri documenti e dati correlati al Responsabile della Prevenzione della Corruzione e della Trasparenza (RPCT)</a:t>
            </a:r>
          </a:p>
          <a:p>
            <a:r>
              <a:rPr lang="it-IT" dirty="0" smtClean="0"/>
              <a:t>La sottosezione Altri Contenuti è suddivisa in 4 sottosezioni di 2° livello che sono:</a:t>
            </a:r>
          </a:p>
          <a:p>
            <a:endParaRPr lang="it-IT" dirty="0" smtClean="0"/>
          </a:p>
          <a:p>
            <a:pPr lvl="1">
              <a:buFont typeface="Wingdings" panose="05000000000000000000" pitchFamily="2" charset="2"/>
              <a:buChar char="Ø"/>
            </a:pPr>
            <a:r>
              <a:rPr lang="it-IT" b="1" dirty="0" smtClean="0"/>
              <a:t>Prevenzione della Corruzione </a:t>
            </a:r>
            <a:r>
              <a:rPr lang="it-IT" dirty="0" smtClean="0"/>
              <a:t>(dove appunto si trovano pubblicati i PTPCT dei vari trienni e i dati e documenti relativi al RPCT);</a:t>
            </a:r>
          </a:p>
          <a:p>
            <a:pPr lvl="1">
              <a:buFont typeface="Wingdings" panose="05000000000000000000" pitchFamily="2" charset="2"/>
              <a:buChar char="Ø"/>
            </a:pPr>
            <a:r>
              <a:rPr lang="it-IT" b="1" dirty="0" smtClean="0"/>
              <a:t>Accesso Civico </a:t>
            </a:r>
            <a:r>
              <a:rPr lang="it-IT" dirty="0" smtClean="0"/>
              <a:t>(dove sono fruibili le notizie e la modulistica, nonché il Registro degli Accessi);</a:t>
            </a:r>
          </a:p>
          <a:p>
            <a:pPr lvl="1">
              <a:buFont typeface="Wingdings" panose="05000000000000000000" pitchFamily="2" charset="2"/>
              <a:buChar char="Ø"/>
            </a:pPr>
            <a:r>
              <a:rPr lang="it-IT" b="1" dirty="0"/>
              <a:t>Accessibilità e Catalogo Dati, metadati </a:t>
            </a:r>
            <a:r>
              <a:rPr lang="it-IT" b="1" dirty="0" smtClean="0"/>
              <a:t>e banche dati </a:t>
            </a:r>
            <a:r>
              <a:rPr lang="it-IT" dirty="0" smtClean="0"/>
              <a:t>(dove troviamo una serie di riferimenti e dati forniti concernenti l’informatica e i servizi ad essa correlati);</a:t>
            </a:r>
          </a:p>
          <a:p>
            <a:pPr lvl="1">
              <a:buFont typeface="Wingdings" panose="05000000000000000000" pitchFamily="2" charset="2"/>
              <a:buChar char="Ø"/>
            </a:pPr>
            <a:r>
              <a:rPr lang="it-IT" b="1" dirty="0" smtClean="0"/>
              <a:t>Dati ulteriori. </a:t>
            </a:r>
          </a:p>
          <a:p>
            <a:pPr lvl="1">
              <a:buFont typeface="Wingdings" panose="05000000000000000000" pitchFamily="2" charset="2"/>
              <a:buChar char="Ø"/>
            </a:pPr>
            <a:endParaRPr lang="it-IT" b="1" dirty="0" smtClean="0"/>
          </a:p>
          <a:p>
            <a:pPr marL="355600" indent="0" algn="just">
              <a:buNone/>
            </a:pPr>
            <a:r>
              <a:rPr lang="it-IT" dirty="0" smtClean="0"/>
              <a:t>Proprio sulla sottosezione </a:t>
            </a:r>
            <a:r>
              <a:rPr lang="it-IT" b="1" dirty="0" smtClean="0"/>
              <a:t>Altri Contenuti – Dati Ulteriori, </a:t>
            </a:r>
            <a:r>
              <a:rPr lang="it-IT" dirty="0" smtClean="0"/>
              <a:t>sembra utile soffermarsi perché mentre per le prime tre partizioni esistono norme precise che ne indicano il contenuto, </a:t>
            </a:r>
            <a:r>
              <a:rPr lang="it-IT" i="1" dirty="0" smtClean="0"/>
              <a:t>per questa sottosezione </a:t>
            </a:r>
            <a:r>
              <a:rPr lang="it-IT" i="1" dirty="0" smtClean="0"/>
              <a:t>non ci sono norme specifiche. In essa vengono </a:t>
            </a:r>
            <a:r>
              <a:rPr lang="it-IT" dirty="0" smtClean="0"/>
              <a:t>pubblicati tutti i </a:t>
            </a:r>
            <a:r>
              <a:rPr lang="it-IT" dirty="0"/>
              <a:t>provvedimenti </a:t>
            </a:r>
            <a:r>
              <a:rPr lang="it-IT" dirty="0" smtClean="0"/>
              <a:t>e i dati che </a:t>
            </a:r>
            <a:r>
              <a:rPr lang="it-IT" dirty="0"/>
              <a:t>non </a:t>
            </a:r>
            <a:r>
              <a:rPr lang="it-IT" dirty="0" smtClean="0"/>
              <a:t>sono riconducibili </a:t>
            </a:r>
            <a:r>
              <a:rPr lang="it-IT" dirty="0"/>
              <a:t>ad altre </a:t>
            </a:r>
            <a:r>
              <a:rPr lang="it-IT" dirty="0" smtClean="0"/>
              <a:t>sottosezioni ma che, comunque, l’Amministrazione voglia o debba pubblicare sulla base di valutazioni o norme diverse da quelle previste nel </a:t>
            </a:r>
            <a:r>
              <a:rPr lang="it-IT" dirty="0"/>
              <a:t>d</a:t>
            </a:r>
            <a:r>
              <a:rPr lang="it-IT" dirty="0" smtClean="0"/>
              <a:t>ecreto legislativo 33/2013.</a:t>
            </a:r>
          </a:p>
          <a:p>
            <a:pPr marL="355600" indent="0" algn="just">
              <a:buNone/>
            </a:pPr>
            <a:r>
              <a:rPr lang="it-IT" dirty="0" smtClean="0"/>
              <a:t> </a:t>
            </a: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59</a:t>
            </a:fld>
            <a:endParaRPr lang="en-US" dirty="0"/>
          </a:p>
        </p:txBody>
      </p:sp>
    </p:spTree>
    <p:extLst>
      <p:ext uri="{BB962C8B-B14F-4D97-AF65-F5344CB8AC3E}">
        <p14:creationId xmlns:p14="http://schemas.microsoft.com/office/powerpoint/2010/main" val="357893491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5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500"/>
                                        <p:tgtEl>
                                          <p:spTgt spid="3">
                                            <p:txEl>
                                              <p:pRg st="0" end="0"/>
                                            </p:txEl>
                                          </p:spTgt>
                                        </p:tgtEl>
                                      </p:cBhvr>
                                    </p:animEffect>
                                  </p:childTnLst>
                                </p:cTn>
                              </p:par>
                            </p:childTnLst>
                          </p:cTn>
                        </p:par>
                        <p:par>
                          <p:cTn id="11" fill="hold">
                            <p:stCondLst>
                              <p:cond delay="1500"/>
                            </p:stCondLst>
                            <p:childTnLst>
                              <p:par>
                                <p:cTn id="12" presetID="31" presetClass="entr" presetSubtype="0" fill="hold" grpId="0"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1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6" dur="15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7" dur="1500"/>
                                        <p:tgtEl>
                                          <p:spTgt spid="3">
                                            <p:txEl>
                                              <p:pRg st="1" end="1"/>
                                            </p:txEl>
                                          </p:spTgt>
                                        </p:tgtEl>
                                      </p:cBhvr>
                                    </p:animEffect>
                                  </p:childTnLst>
                                </p:cTn>
                              </p:par>
                            </p:childTnLst>
                          </p:cTn>
                        </p:par>
                        <p:par>
                          <p:cTn id="18" fill="hold">
                            <p:stCondLst>
                              <p:cond delay="3000"/>
                            </p:stCondLst>
                            <p:childTnLst>
                              <p:par>
                                <p:cTn id="19" presetID="31" presetClass="entr" presetSubtype="0" fill="hold" grpId="0" nodeType="after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15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3" dur="15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4" dur="1500"/>
                                        <p:tgtEl>
                                          <p:spTgt spid="3">
                                            <p:txEl>
                                              <p:pRg st="3" end="3"/>
                                            </p:txEl>
                                          </p:spTgt>
                                        </p:tgtEl>
                                      </p:cBhvr>
                                    </p:animEffect>
                                  </p:childTnLst>
                                </p:cTn>
                              </p:par>
                            </p:childTnLst>
                          </p:cTn>
                        </p:par>
                        <p:par>
                          <p:cTn id="25" fill="hold">
                            <p:stCondLst>
                              <p:cond delay="4500"/>
                            </p:stCondLst>
                            <p:childTnLst>
                              <p:par>
                                <p:cTn id="26" presetID="31" presetClass="entr" presetSubtype="0" fill="hold" grpId="0" nodeType="after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1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15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0" dur="15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1" dur="1500"/>
                                        <p:tgtEl>
                                          <p:spTgt spid="3">
                                            <p:txEl>
                                              <p:pRg st="4" end="4"/>
                                            </p:txEl>
                                          </p:spTgt>
                                        </p:tgtEl>
                                      </p:cBhvr>
                                    </p:animEffect>
                                  </p:childTnLst>
                                </p:cTn>
                              </p:par>
                            </p:childTnLst>
                          </p:cTn>
                        </p:par>
                        <p:par>
                          <p:cTn id="32" fill="hold">
                            <p:stCondLst>
                              <p:cond delay="6000"/>
                            </p:stCondLst>
                            <p:childTnLst>
                              <p:par>
                                <p:cTn id="33" presetID="31" presetClass="entr" presetSubtype="0"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1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15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7" dur="15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8" dur="1500"/>
                                        <p:tgtEl>
                                          <p:spTgt spid="3">
                                            <p:txEl>
                                              <p:pRg st="5" end="5"/>
                                            </p:txEl>
                                          </p:spTgt>
                                        </p:tgtEl>
                                      </p:cBhvr>
                                    </p:animEffect>
                                  </p:childTnLst>
                                </p:cTn>
                              </p:par>
                            </p:childTnLst>
                          </p:cTn>
                        </p:par>
                        <p:par>
                          <p:cTn id="39" fill="hold">
                            <p:stCondLst>
                              <p:cond delay="7500"/>
                            </p:stCondLst>
                            <p:childTnLst>
                              <p:par>
                                <p:cTn id="40" presetID="31" presetClass="entr" presetSubtype="0" fill="hold" grpId="0" nodeType="after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1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15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4" dur="15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5" dur="1500"/>
                                        <p:tgtEl>
                                          <p:spTgt spid="3">
                                            <p:txEl>
                                              <p:pRg st="6" end="6"/>
                                            </p:txEl>
                                          </p:spTgt>
                                        </p:tgtEl>
                                      </p:cBhvr>
                                    </p:animEffect>
                                  </p:childTnLst>
                                </p:cTn>
                              </p:par>
                            </p:childTnLst>
                          </p:cTn>
                        </p:par>
                        <p:par>
                          <p:cTn id="46" fill="hold">
                            <p:stCondLst>
                              <p:cond delay="9000"/>
                            </p:stCondLst>
                            <p:childTnLst>
                              <p:par>
                                <p:cTn id="47" presetID="31" presetClass="entr" presetSubtype="0" fill="hold" grpId="0" nodeType="after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p:cTn id="49" dur="1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0" dur="1500" fill="hold"/>
                                        <p:tgtEl>
                                          <p:spTgt spid="3">
                                            <p:txEl>
                                              <p:pRg st="8" end="8"/>
                                            </p:txEl>
                                          </p:spTgt>
                                        </p:tgtEl>
                                        <p:attrNameLst>
                                          <p:attrName>ppt_h</p:attrName>
                                        </p:attrNameLst>
                                      </p:cBhvr>
                                      <p:tavLst>
                                        <p:tav tm="0">
                                          <p:val>
                                            <p:fltVal val="0"/>
                                          </p:val>
                                        </p:tav>
                                        <p:tav tm="100000">
                                          <p:val>
                                            <p:strVal val="#ppt_h"/>
                                          </p:val>
                                        </p:tav>
                                      </p:tavLst>
                                    </p:anim>
                                    <p:anim calcmode="lin" valueType="num">
                                      <p:cBhvr>
                                        <p:cTn id="51" dur="15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52" dur="1500"/>
                                        <p:tgtEl>
                                          <p:spTgt spid="3">
                                            <p:txEl>
                                              <p:pRg st="8" end="8"/>
                                            </p:txEl>
                                          </p:spTgt>
                                        </p:tgtEl>
                                      </p:cBhvr>
                                    </p:animEffect>
                                  </p:childTnLst>
                                </p:cTn>
                              </p:par>
                            </p:childTnLst>
                          </p:cTn>
                        </p:par>
                        <p:par>
                          <p:cTn id="53" fill="hold">
                            <p:stCondLst>
                              <p:cond delay="10500"/>
                            </p:stCondLst>
                            <p:childTnLst>
                              <p:par>
                                <p:cTn id="54" presetID="31" presetClass="entr" presetSubtype="0" fill="hold" grpId="0" nodeType="after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 calcmode="lin" valueType="num">
                                      <p:cBhvr>
                                        <p:cTn id="56" dur="1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57" dur="1500" fill="hold"/>
                                        <p:tgtEl>
                                          <p:spTgt spid="3">
                                            <p:txEl>
                                              <p:pRg st="9" end="9"/>
                                            </p:txEl>
                                          </p:spTgt>
                                        </p:tgtEl>
                                        <p:attrNameLst>
                                          <p:attrName>ppt_h</p:attrName>
                                        </p:attrNameLst>
                                      </p:cBhvr>
                                      <p:tavLst>
                                        <p:tav tm="0">
                                          <p:val>
                                            <p:fltVal val="0"/>
                                          </p:val>
                                        </p:tav>
                                        <p:tav tm="100000">
                                          <p:val>
                                            <p:strVal val="#ppt_h"/>
                                          </p:val>
                                        </p:tav>
                                      </p:tavLst>
                                    </p:anim>
                                    <p:anim calcmode="lin" valueType="num">
                                      <p:cBhvr>
                                        <p:cTn id="58" dur="15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59" dur="1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397479" y="84667"/>
            <a:ext cx="10256808" cy="6680199"/>
          </a:xfrm>
        </p:spPr>
        <p:txBody>
          <a:bodyPr/>
          <a:lstStyle/>
          <a:p>
            <a:pPr algn="just">
              <a:buFontTx/>
              <a:buChar char="-"/>
            </a:pPr>
            <a:r>
              <a:rPr lang="it-IT" sz="1600" b="1" u="sng" dirty="0" smtClean="0">
                <a:solidFill>
                  <a:srgbClr val="FF0000"/>
                </a:solidFill>
              </a:rPr>
              <a:t>Delibera ANAC n</a:t>
            </a:r>
            <a:r>
              <a:rPr lang="it-IT" sz="1600" b="1" u="sng" dirty="0">
                <a:solidFill>
                  <a:srgbClr val="FF0000"/>
                </a:solidFill>
              </a:rPr>
              <a:t>. 1 dell’ 11 gennaio 2017</a:t>
            </a:r>
            <a:r>
              <a:rPr lang="it-IT" sz="1600" b="1" dirty="0">
                <a:solidFill>
                  <a:srgbClr val="FF0000"/>
                </a:solidFill>
              </a:rPr>
              <a:t> </a:t>
            </a:r>
            <a:r>
              <a:rPr lang="it-IT" sz="1600" dirty="0"/>
              <a:t>Indicazioni operative per un corretto perfezionamento del </a:t>
            </a:r>
            <a:r>
              <a:rPr lang="it-IT" sz="1600" dirty="0" smtClean="0"/>
              <a:t>CIG;</a:t>
            </a:r>
            <a:endParaRPr lang="it-IT" sz="1600" dirty="0" smtClean="0">
              <a:solidFill>
                <a:schemeClr val="tx1"/>
              </a:solidFill>
            </a:endParaRPr>
          </a:p>
          <a:p>
            <a:pPr algn="just">
              <a:buFontTx/>
              <a:buChar char="-"/>
            </a:pPr>
            <a:r>
              <a:rPr lang="it-IT" b="1" u="sng" dirty="0" smtClean="0">
                <a:solidFill>
                  <a:srgbClr val="FF0000"/>
                </a:solidFill>
              </a:rPr>
              <a:t>Determinazione </a:t>
            </a:r>
            <a:r>
              <a:rPr lang="it-IT" b="1" u="sng" dirty="0">
                <a:solidFill>
                  <a:srgbClr val="FF0000"/>
                </a:solidFill>
              </a:rPr>
              <a:t>ANAC n. </a:t>
            </a:r>
            <a:r>
              <a:rPr lang="it-IT" b="1" u="sng" dirty="0" smtClean="0">
                <a:solidFill>
                  <a:srgbClr val="FF0000"/>
                </a:solidFill>
              </a:rPr>
              <a:t>241 </a:t>
            </a:r>
            <a:r>
              <a:rPr lang="it-IT" b="1" u="sng" dirty="0">
                <a:solidFill>
                  <a:srgbClr val="FF0000"/>
                </a:solidFill>
              </a:rPr>
              <a:t>del </a:t>
            </a:r>
            <a:r>
              <a:rPr lang="it-IT" b="1" u="sng" dirty="0" smtClean="0">
                <a:solidFill>
                  <a:srgbClr val="FF0000"/>
                </a:solidFill>
              </a:rPr>
              <a:t>8 marzo 2017</a:t>
            </a:r>
            <a:r>
              <a:rPr lang="it-IT" b="1" dirty="0" smtClean="0">
                <a:solidFill>
                  <a:srgbClr val="FF0000"/>
                </a:solidFill>
              </a:rPr>
              <a:t> </a:t>
            </a:r>
            <a:r>
              <a:rPr lang="it-IT" sz="1600" dirty="0" smtClean="0">
                <a:solidFill>
                  <a:srgbClr val="0070C0"/>
                </a:solidFill>
              </a:rPr>
              <a:t>«Linee guida </a:t>
            </a:r>
            <a:r>
              <a:rPr lang="it-IT" sz="1600" dirty="0">
                <a:solidFill>
                  <a:srgbClr val="0070C0"/>
                </a:solidFill>
              </a:rPr>
              <a:t>recanti indicazioni sull’attuazione </a:t>
            </a:r>
            <a:r>
              <a:rPr lang="it-IT" sz="1600" dirty="0" smtClean="0">
                <a:solidFill>
                  <a:srgbClr val="0070C0"/>
                </a:solidFill>
              </a:rPr>
              <a:t>dell’articolo 14 del d.lgs</a:t>
            </a:r>
            <a:r>
              <a:rPr lang="it-IT" sz="1600" dirty="0">
                <a:solidFill>
                  <a:srgbClr val="0070C0"/>
                </a:solidFill>
              </a:rPr>
              <a:t>. 33/2013 come modificato dal d.lgs. </a:t>
            </a:r>
            <a:r>
              <a:rPr lang="it-IT" sz="1600" dirty="0" smtClean="0">
                <a:solidFill>
                  <a:srgbClr val="0070C0"/>
                </a:solidFill>
              </a:rPr>
              <a:t>97/2016» </a:t>
            </a:r>
            <a:r>
              <a:rPr lang="it-IT" sz="1600" dirty="0" smtClean="0">
                <a:solidFill>
                  <a:schemeClr val="tx1"/>
                </a:solidFill>
              </a:rPr>
              <a:t>e successiva </a:t>
            </a:r>
            <a:r>
              <a:rPr lang="it-IT" sz="1600" b="1" u="sng" dirty="0" smtClean="0">
                <a:solidFill>
                  <a:srgbClr val="FF0000"/>
                </a:solidFill>
              </a:rPr>
              <a:t>Delibera ANAC n. 382 del 12 aprile 2017 </a:t>
            </a:r>
            <a:r>
              <a:rPr lang="it-IT" sz="1600" dirty="0" smtClean="0">
                <a:solidFill>
                  <a:schemeClr val="tx1"/>
                </a:solidFill>
              </a:rPr>
              <a:t>di sospensione di alcuni degli obblighi di pubblicazione derivanti dal predetto art. 14</a:t>
            </a:r>
            <a:r>
              <a:rPr lang="it-IT" sz="1600" dirty="0">
                <a:solidFill>
                  <a:schemeClr val="tx1"/>
                </a:solidFill>
              </a:rPr>
              <a:t>;</a:t>
            </a:r>
            <a:r>
              <a:rPr lang="it-IT" sz="1600" dirty="0" smtClean="0">
                <a:solidFill>
                  <a:schemeClr val="tx1"/>
                </a:solidFill>
              </a:rPr>
              <a:t> </a:t>
            </a:r>
          </a:p>
          <a:p>
            <a:pPr algn="just">
              <a:buFontTx/>
              <a:buChar char="-"/>
            </a:pPr>
            <a:r>
              <a:rPr lang="it-IT" b="1" u="sng" dirty="0">
                <a:solidFill>
                  <a:srgbClr val="FF0000"/>
                </a:solidFill>
              </a:rPr>
              <a:t>Delibera ANAC n. 1134 dell’ 8 novembre 2017</a:t>
            </a:r>
            <a:r>
              <a:rPr lang="it-IT" b="1" dirty="0">
                <a:solidFill>
                  <a:srgbClr val="FF0000"/>
                </a:solidFill>
              </a:rPr>
              <a:t> </a:t>
            </a:r>
            <a:r>
              <a:rPr lang="it-IT" sz="1600" dirty="0">
                <a:solidFill>
                  <a:srgbClr val="0070C0"/>
                </a:solidFill>
              </a:rPr>
              <a:t>«Nuove linee guida per l’attuazione della normativa </a:t>
            </a:r>
            <a:r>
              <a:rPr lang="it-IT" sz="1600" dirty="0" smtClean="0">
                <a:solidFill>
                  <a:srgbClr val="0070C0"/>
                </a:solidFill>
              </a:rPr>
              <a:t>in materia di prevenzione della corruzione e trasparenza da parte delle società e degli enti di diritto privato controllati e partecipati dalle P.A. e degli enti pubblici economici»;</a:t>
            </a:r>
          </a:p>
          <a:p>
            <a:pPr algn="just">
              <a:buFontTx/>
              <a:buChar char="-"/>
            </a:pPr>
            <a:r>
              <a:rPr lang="it-IT" b="1" u="sng" dirty="0">
                <a:solidFill>
                  <a:srgbClr val="FF0000"/>
                </a:solidFill>
              </a:rPr>
              <a:t>Delibera ANAC n. </a:t>
            </a:r>
            <a:r>
              <a:rPr lang="it-IT" b="1" u="sng" dirty="0" smtClean="0">
                <a:solidFill>
                  <a:srgbClr val="FF0000"/>
                </a:solidFill>
              </a:rPr>
              <a:t>1208 del 22 </a:t>
            </a:r>
            <a:r>
              <a:rPr lang="it-IT" b="1" u="sng" dirty="0">
                <a:solidFill>
                  <a:srgbClr val="FF0000"/>
                </a:solidFill>
              </a:rPr>
              <a:t>novembre 2017</a:t>
            </a:r>
            <a:r>
              <a:rPr lang="it-IT" b="1" dirty="0">
                <a:solidFill>
                  <a:srgbClr val="FF0000"/>
                </a:solidFill>
              </a:rPr>
              <a:t> </a:t>
            </a:r>
            <a:r>
              <a:rPr lang="it-IT" sz="1600" dirty="0" smtClean="0">
                <a:solidFill>
                  <a:srgbClr val="0070C0"/>
                </a:solidFill>
              </a:rPr>
              <a:t>«Approvazione definitiva dell’aggiornamento 2017 al Piano Nazionale Anticorruzione», </a:t>
            </a:r>
            <a:r>
              <a:rPr lang="it-IT" sz="1600" dirty="0" smtClean="0">
                <a:solidFill>
                  <a:schemeClr val="tx1"/>
                </a:solidFill>
              </a:rPr>
              <a:t>nel quale, oltre ad evidenziare gli esiti della valutazione dei PTPCT 2017/2019 delle amministrazioni, ha dedicato una </a:t>
            </a:r>
            <a:r>
              <a:rPr lang="it-IT" sz="1600" dirty="0">
                <a:solidFill>
                  <a:schemeClr val="tx1"/>
                </a:solidFill>
              </a:rPr>
              <a:t>P</a:t>
            </a:r>
            <a:r>
              <a:rPr lang="it-IT" sz="1600" dirty="0" smtClean="0">
                <a:solidFill>
                  <a:schemeClr val="tx1"/>
                </a:solidFill>
              </a:rPr>
              <a:t>arte Speciale recante «Approfondimenti sulle Autorità di Sistema Portuale, alla Gestione dei Commissari Straordinari Nominati dal Governo ed alle Istituzioni Universitarie;</a:t>
            </a:r>
          </a:p>
          <a:p>
            <a:pPr algn="just">
              <a:buFontTx/>
              <a:buChar char="-"/>
            </a:pPr>
            <a:endParaRPr lang="it-IT" sz="1600" dirty="0" smtClean="0">
              <a:solidFill>
                <a:schemeClr val="tx1"/>
              </a:solidFill>
            </a:endParaRPr>
          </a:p>
          <a:p>
            <a:pPr algn="just">
              <a:buFontTx/>
              <a:buChar char="-"/>
            </a:pPr>
            <a:r>
              <a:rPr lang="it-IT" b="1" u="sng" dirty="0">
                <a:solidFill>
                  <a:srgbClr val="FF0000"/>
                </a:solidFill>
              </a:rPr>
              <a:t>Legge 30/11/2017 n. 179 </a:t>
            </a:r>
            <a:r>
              <a:rPr lang="it-IT" b="1" dirty="0" smtClean="0">
                <a:solidFill>
                  <a:srgbClr val="FF0000"/>
                </a:solidFill>
              </a:rPr>
              <a:t> </a:t>
            </a:r>
            <a:r>
              <a:rPr lang="it-IT" sz="1600" dirty="0" smtClean="0">
                <a:solidFill>
                  <a:schemeClr val="tx1"/>
                </a:solidFill>
              </a:rPr>
              <a:t>“</a:t>
            </a:r>
            <a:r>
              <a:rPr lang="it-IT" sz="1600" dirty="0">
                <a:solidFill>
                  <a:schemeClr val="tx1"/>
                </a:solidFill>
              </a:rPr>
              <a:t>Disposizioni per la tutela degli autori di segnalazioni di reati o irregolarità di cui siano venuti a conoscenza nell’ambito di un rapporto di lavoro pubblico o privato”. </a:t>
            </a:r>
            <a:r>
              <a:rPr lang="it-IT" sz="1600" dirty="0" smtClean="0">
                <a:solidFill>
                  <a:schemeClr val="tx1"/>
                </a:solidFill>
              </a:rPr>
              <a:t>Comunicazione;</a:t>
            </a:r>
          </a:p>
          <a:p>
            <a:pPr marL="0" indent="0" algn="just">
              <a:buNone/>
            </a:pPr>
            <a:endParaRPr lang="it-IT" sz="1600" dirty="0" smtClean="0">
              <a:solidFill>
                <a:schemeClr val="tx1"/>
              </a:solidFill>
            </a:endParaRPr>
          </a:p>
          <a:p>
            <a:pPr algn="just">
              <a:buFontTx/>
              <a:buChar char="-"/>
            </a:pPr>
            <a:r>
              <a:rPr lang="it-IT" b="1" u="sng" dirty="0" smtClean="0">
                <a:solidFill>
                  <a:srgbClr val="FF0000"/>
                </a:solidFill>
              </a:rPr>
              <a:t>Delibera </a:t>
            </a:r>
            <a:r>
              <a:rPr lang="it-IT" b="1" u="sng" dirty="0">
                <a:solidFill>
                  <a:srgbClr val="FF0000"/>
                </a:solidFill>
              </a:rPr>
              <a:t>ANAC n. </a:t>
            </a:r>
            <a:r>
              <a:rPr lang="it-IT" b="1" u="sng" dirty="0" smtClean="0">
                <a:solidFill>
                  <a:srgbClr val="FF0000"/>
                </a:solidFill>
              </a:rPr>
              <a:t>141 </a:t>
            </a:r>
            <a:r>
              <a:rPr lang="it-IT" b="1" u="sng" dirty="0">
                <a:solidFill>
                  <a:srgbClr val="FF0000"/>
                </a:solidFill>
              </a:rPr>
              <a:t>del </a:t>
            </a:r>
            <a:r>
              <a:rPr lang="it-IT" b="1" u="sng" dirty="0" smtClean="0">
                <a:solidFill>
                  <a:srgbClr val="FF0000"/>
                </a:solidFill>
              </a:rPr>
              <a:t>21 febbraio 2018  </a:t>
            </a:r>
            <a:r>
              <a:rPr lang="it-IT" sz="1600" dirty="0" smtClean="0">
                <a:solidFill>
                  <a:srgbClr val="0070C0"/>
                </a:solidFill>
              </a:rPr>
              <a:t>«Attestazioni OIV, o strutture con funzioni analoghe, sull’assolvimento degli obblighi di pubblicazione al 31 marzo 2018 e attività di vigilanza dell’Autorità» </a:t>
            </a:r>
            <a:endParaRPr lang="it-IT" sz="1600" dirty="0">
              <a:solidFill>
                <a:srgbClr val="0070C0"/>
              </a:solidFill>
            </a:endParaRPr>
          </a:p>
          <a:p>
            <a:pPr algn="just">
              <a:buFontTx/>
              <a:buChar char="-"/>
            </a:pPr>
            <a:endParaRPr lang="it-IT" sz="1400" dirty="0" smtClean="0">
              <a:solidFill>
                <a:schemeClr val="tx1"/>
              </a:solidFill>
            </a:endParaRPr>
          </a:p>
          <a:p>
            <a:pPr algn="just">
              <a:buFontTx/>
              <a:buChar char="-"/>
            </a:pPr>
            <a:endParaRPr lang="it-IT" sz="1400" dirty="0" smtClean="0">
              <a:solidFill>
                <a:schemeClr val="tx1"/>
              </a:solidFill>
            </a:endParaRPr>
          </a:p>
          <a:p>
            <a:pPr algn="just">
              <a:buFontTx/>
              <a:buChar char="-"/>
            </a:pPr>
            <a:endParaRPr lang="it-IT" sz="1400" dirty="0" smtClean="0">
              <a:solidFill>
                <a:schemeClr val="tx1"/>
              </a:solidFill>
            </a:endParaRPr>
          </a:p>
          <a:p>
            <a:pPr marL="0" indent="0" algn="just">
              <a:buNone/>
            </a:pPr>
            <a:endParaRPr lang="it-IT" sz="1400" b="1" u="sng" dirty="0" smtClean="0">
              <a:solidFill>
                <a:srgbClr val="FF0000"/>
              </a:solidFill>
            </a:endParaRPr>
          </a:p>
          <a:p>
            <a:pPr marL="0" indent="0" algn="just">
              <a:buNone/>
            </a:pPr>
            <a:endParaRPr lang="it-IT" sz="1400" dirty="0" smtClean="0">
              <a:solidFill>
                <a:schemeClr val="tx1"/>
              </a:solidFill>
            </a:endParaRPr>
          </a:p>
          <a:p>
            <a:pPr algn="just">
              <a:buFontTx/>
              <a:buChar char="-"/>
            </a:pPr>
            <a:endParaRPr lang="it-IT" sz="1400" dirty="0" smtClean="0">
              <a:solidFill>
                <a:schemeClr val="tx1"/>
              </a:solidFill>
            </a:endParaRP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6</a:t>
            </a:fld>
            <a:endParaRPr lang="en-US" dirty="0"/>
          </a:p>
        </p:txBody>
      </p:sp>
    </p:spTree>
    <p:extLst>
      <p:ext uri="{BB962C8B-B14F-4D97-AF65-F5344CB8AC3E}">
        <p14:creationId xmlns:p14="http://schemas.microsoft.com/office/powerpoint/2010/main" val="112323893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1500"/>
                                        <p:tgtEl>
                                          <p:spTgt spid="3">
                                            <p:txEl>
                                              <p:pRg st="0" end="0"/>
                                            </p:txEl>
                                          </p:spTgt>
                                        </p:tgtEl>
                                      </p:cBhvr>
                                    </p:animEffect>
                                  </p:childTnLst>
                                </p:cTn>
                              </p:par>
                            </p:childTnLst>
                          </p:cTn>
                        </p:par>
                        <p:par>
                          <p:cTn id="10" fill="hold">
                            <p:stCondLst>
                              <p:cond delay="1500"/>
                            </p:stCondLst>
                            <p:childTnLst>
                              <p:par>
                                <p:cTn id="11" presetID="53" presetClass="entr" presetSubtype="16"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1500"/>
                                        <p:tgtEl>
                                          <p:spTgt spid="3">
                                            <p:txEl>
                                              <p:pRg st="1" end="1"/>
                                            </p:txEl>
                                          </p:spTgt>
                                        </p:tgtEl>
                                      </p:cBhvr>
                                    </p:animEffect>
                                  </p:childTnLst>
                                </p:cTn>
                              </p:par>
                            </p:childTnLst>
                          </p:cTn>
                        </p:par>
                        <p:par>
                          <p:cTn id="16" fill="hold">
                            <p:stCondLst>
                              <p:cond delay="3000"/>
                            </p:stCondLst>
                            <p:childTnLst>
                              <p:par>
                                <p:cTn id="17" presetID="53" presetClass="entr" presetSubtype="16"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1500"/>
                                        <p:tgtEl>
                                          <p:spTgt spid="3">
                                            <p:txEl>
                                              <p:pRg st="2" end="2"/>
                                            </p:txEl>
                                          </p:spTgt>
                                        </p:tgtEl>
                                      </p:cBhvr>
                                    </p:animEffect>
                                  </p:childTnLst>
                                </p:cTn>
                              </p:par>
                            </p:childTnLst>
                          </p:cTn>
                        </p:par>
                        <p:par>
                          <p:cTn id="22" fill="hold">
                            <p:stCondLst>
                              <p:cond delay="4500"/>
                            </p:stCondLst>
                            <p:childTnLst>
                              <p:par>
                                <p:cTn id="23" presetID="53" presetClass="entr" presetSubtype="16"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1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7" dur="1500"/>
                                        <p:tgtEl>
                                          <p:spTgt spid="3">
                                            <p:txEl>
                                              <p:pRg st="3" end="3"/>
                                            </p:txEl>
                                          </p:spTgt>
                                        </p:tgtEl>
                                      </p:cBhvr>
                                    </p:animEffect>
                                  </p:childTnLst>
                                </p:cTn>
                              </p:par>
                            </p:childTnLst>
                          </p:cTn>
                        </p:par>
                        <p:par>
                          <p:cTn id="28" fill="hold">
                            <p:stCondLst>
                              <p:cond delay="6000"/>
                            </p:stCondLst>
                            <p:childTnLst>
                              <p:par>
                                <p:cTn id="29" presetID="53" presetClass="entr" presetSubtype="16"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1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1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3" dur="1500"/>
                                        <p:tgtEl>
                                          <p:spTgt spid="3">
                                            <p:txEl>
                                              <p:pRg st="5" end="5"/>
                                            </p:txEl>
                                          </p:spTgt>
                                        </p:tgtEl>
                                      </p:cBhvr>
                                    </p:animEffect>
                                  </p:childTnLst>
                                </p:cTn>
                              </p:par>
                            </p:childTnLst>
                          </p:cTn>
                        </p:par>
                        <p:par>
                          <p:cTn id="34" fill="hold">
                            <p:stCondLst>
                              <p:cond delay="7500"/>
                            </p:stCondLst>
                            <p:childTnLst>
                              <p:par>
                                <p:cTn id="35" presetID="53" presetClass="entr" presetSubtype="16" fill="hold" grpId="0" nodeType="after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p:cTn id="37" dur="1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8" dur="1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39" dur="1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9CD8E0"/>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457864" y="216310"/>
            <a:ext cx="9870044" cy="6641690"/>
          </a:xfrm>
        </p:spPr>
        <p:txBody>
          <a:bodyPr>
            <a:normAutofit fontScale="77500" lnSpcReduction="20000"/>
          </a:bodyPr>
          <a:lstStyle/>
          <a:p>
            <a:pPr marL="0" indent="0" algn="ctr">
              <a:buNone/>
            </a:pPr>
            <a:endParaRPr lang="it-IT" altLang="it-IT" sz="2800" b="1" dirty="0" smtClean="0">
              <a:solidFill>
                <a:srgbClr val="FF0000"/>
              </a:solidFill>
            </a:endParaRPr>
          </a:p>
          <a:p>
            <a:pPr marL="0" indent="0" algn="ctr">
              <a:buNone/>
            </a:pPr>
            <a:r>
              <a:rPr lang="it-IT" altLang="it-IT" sz="3400" b="1" dirty="0" smtClean="0">
                <a:solidFill>
                  <a:srgbClr val="FF0000"/>
                </a:solidFill>
              </a:rPr>
              <a:t>12.1 </a:t>
            </a:r>
            <a:r>
              <a:rPr lang="it-IT" altLang="it-IT" sz="3400" b="1" dirty="0">
                <a:solidFill>
                  <a:srgbClr val="FF0000"/>
                </a:solidFill>
              </a:rPr>
              <a:t>– </a:t>
            </a:r>
            <a:r>
              <a:rPr lang="it-IT" altLang="it-IT" sz="3400" b="1" dirty="0">
                <a:solidFill>
                  <a:schemeClr val="accent1">
                    <a:lumMod val="75000"/>
                  </a:schemeClr>
                </a:solidFill>
              </a:rPr>
              <a:t>Sottosezione Altri Contenuti </a:t>
            </a:r>
            <a:r>
              <a:rPr lang="it-IT" altLang="it-IT" sz="3400" b="1" dirty="0" smtClean="0">
                <a:solidFill>
                  <a:schemeClr val="accent1">
                    <a:lumMod val="75000"/>
                  </a:schemeClr>
                </a:solidFill>
              </a:rPr>
              <a:t> -Dati ulteriori </a:t>
            </a:r>
          </a:p>
          <a:p>
            <a:pPr marL="0" indent="0" algn="ctr">
              <a:buNone/>
            </a:pPr>
            <a:endParaRPr lang="it-IT" sz="2800" b="1" dirty="0">
              <a:solidFill>
                <a:schemeClr val="accent1">
                  <a:lumMod val="75000"/>
                </a:schemeClr>
              </a:solidFill>
            </a:endParaRPr>
          </a:p>
          <a:p>
            <a:pPr marL="0" indent="0" algn="just">
              <a:buNone/>
            </a:pPr>
            <a:r>
              <a:rPr lang="it-IT" sz="2400" dirty="0" smtClean="0"/>
              <a:t>Di seguito l’elenco delle pubblicazioni presenti nella sottosezione Altri Contenuti – Dati Ulteriori della Regione Abruzzo.</a:t>
            </a:r>
          </a:p>
          <a:p>
            <a:pPr marL="0" indent="0" algn="just">
              <a:buNone/>
            </a:pPr>
            <a:r>
              <a:rPr lang="it-IT" sz="2400" dirty="0" smtClean="0"/>
              <a:t>(Si evidenzia che dette </a:t>
            </a:r>
            <a:r>
              <a:rPr lang="it-IT" sz="2400" dirty="0" smtClean="0"/>
              <a:t>pubblicazione </a:t>
            </a:r>
            <a:r>
              <a:rPr lang="it-IT" sz="2400" dirty="0"/>
              <a:t>possono essere implementate anche su richiesta delle Strutture che </a:t>
            </a:r>
            <a:r>
              <a:rPr lang="it-IT" sz="2400" dirty="0" smtClean="0"/>
              <a:t>vogliano </a:t>
            </a:r>
            <a:r>
              <a:rPr lang="it-IT" sz="2400" dirty="0"/>
              <a:t>dare evidenza a particolari aree della propria attività. </a:t>
            </a:r>
            <a:r>
              <a:rPr lang="it-IT" sz="2400" b="1" i="1" dirty="0"/>
              <a:t>	</a:t>
            </a:r>
            <a:endParaRPr lang="it-IT" sz="2400" dirty="0"/>
          </a:p>
          <a:p>
            <a:endParaRPr lang="it-IT" b="1" dirty="0" smtClean="0"/>
          </a:p>
          <a:p>
            <a:r>
              <a:rPr lang="it-IT" sz="1900" b="1" dirty="0" smtClean="0">
                <a:solidFill>
                  <a:schemeClr val="tx1"/>
                </a:solidFill>
              </a:rPr>
              <a:t>Opportunità di finanziamento con i fondi europei </a:t>
            </a:r>
            <a:endParaRPr lang="it-IT" sz="1900" dirty="0" smtClean="0">
              <a:solidFill>
                <a:schemeClr val="tx1"/>
              </a:solidFill>
            </a:endParaRPr>
          </a:p>
          <a:p>
            <a:pPr lvl="1">
              <a:buFont typeface="Arial" panose="020B0604020202020204" pitchFamily="34" charset="0"/>
              <a:buChar char="•"/>
            </a:pPr>
            <a:r>
              <a:rPr lang="it-IT" sz="1900" dirty="0" smtClean="0">
                <a:solidFill>
                  <a:schemeClr val="tx1"/>
                </a:solidFill>
              </a:rPr>
              <a:t>	Opportunità di finanziamento FSE </a:t>
            </a:r>
          </a:p>
          <a:p>
            <a:pPr lvl="1">
              <a:buFont typeface="Arial" panose="020B0604020202020204" pitchFamily="34" charset="0"/>
              <a:buChar char="•"/>
            </a:pPr>
            <a:r>
              <a:rPr lang="it-IT" sz="1900" dirty="0" smtClean="0">
                <a:solidFill>
                  <a:schemeClr val="tx1"/>
                </a:solidFill>
              </a:rPr>
              <a:t>	Opportunità di finanziamento FEAMP 	</a:t>
            </a:r>
          </a:p>
          <a:p>
            <a:pPr lvl="1">
              <a:buFont typeface="Arial" panose="020B0604020202020204" pitchFamily="34" charset="0"/>
              <a:buChar char="•"/>
            </a:pPr>
            <a:r>
              <a:rPr lang="it-IT" sz="1900" dirty="0" smtClean="0">
                <a:solidFill>
                  <a:schemeClr val="tx1"/>
                </a:solidFill>
              </a:rPr>
              <a:t>	Altre opportunità di finanziamento POR FESR e PSR; </a:t>
            </a:r>
          </a:p>
          <a:p>
            <a:r>
              <a:rPr lang="it-IT" sz="1900" b="1" dirty="0" smtClean="0">
                <a:solidFill>
                  <a:schemeClr val="tx1"/>
                </a:solidFill>
              </a:rPr>
              <a:t>Aiuti di Stato </a:t>
            </a:r>
            <a:endParaRPr lang="it-IT" sz="1900" dirty="0" smtClean="0">
              <a:solidFill>
                <a:schemeClr val="tx1"/>
              </a:solidFill>
            </a:endParaRPr>
          </a:p>
          <a:p>
            <a:pPr marL="985838" indent="-528638">
              <a:buFont typeface="Arial" panose="020B0604020202020204" pitchFamily="34" charset="0"/>
              <a:buChar char="•"/>
            </a:pPr>
            <a:r>
              <a:rPr lang="it-IT" sz="1900" dirty="0" smtClean="0">
                <a:solidFill>
                  <a:schemeClr val="tx1"/>
                </a:solidFill>
              </a:rPr>
              <a:t> Anagrafiche aiuti di Stato</a:t>
            </a:r>
          </a:p>
          <a:p>
            <a:pPr marL="985838" indent="-528638">
              <a:buFont typeface="Arial" panose="020B0604020202020204" pitchFamily="34" charset="0"/>
              <a:buChar char="•"/>
            </a:pPr>
            <a:r>
              <a:rPr lang="it-IT" sz="1900" dirty="0" smtClean="0">
                <a:solidFill>
                  <a:schemeClr val="tx1"/>
                </a:solidFill>
              </a:rPr>
              <a:t> Beneficiari aiuti di Stato </a:t>
            </a:r>
          </a:p>
          <a:p>
            <a:pPr marL="985838" lvl="1" indent="-528638">
              <a:buFont typeface="Arial" panose="020B0604020202020204" pitchFamily="34" charset="0"/>
              <a:buChar char="•"/>
            </a:pPr>
            <a:r>
              <a:rPr lang="it-IT" sz="1900" dirty="0" smtClean="0">
                <a:solidFill>
                  <a:schemeClr val="tx1"/>
                </a:solidFill>
              </a:rPr>
              <a:t> Aiuti per la Pesca in regime di esenzione; </a:t>
            </a:r>
          </a:p>
          <a:p>
            <a:pPr marL="985838" lvl="1" indent="-528638">
              <a:buFont typeface="Arial" panose="020B0604020202020204" pitchFamily="34" charset="0"/>
              <a:buChar char="•"/>
            </a:pPr>
            <a:r>
              <a:rPr lang="it-IT" sz="1900" dirty="0" smtClean="0">
                <a:solidFill>
                  <a:schemeClr val="tx1"/>
                </a:solidFill>
              </a:rPr>
              <a:t> Aiuti per la Pesca in regime de </a:t>
            </a:r>
            <a:r>
              <a:rPr lang="it-IT" sz="1900" dirty="0" err="1" smtClean="0">
                <a:solidFill>
                  <a:schemeClr val="tx1"/>
                </a:solidFill>
              </a:rPr>
              <a:t>minimis</a:t>
            </a:r>
            <a:r>
              <a:rPr lang="it-IT" sz="1900" dirty="0" smtClean="0">
                <a:solidFill>
                  <a:schemeClr val="tx1"/>
                </a:solidFill>
              </a:rPr>
              <a:t>; </a:t>
            </a:r>
          </a:p>
          <a:p>
            <a:pPr marL="985838" lvl="1" indent="-528638">
              <a:buFont typeface="Arial" panose="020B0604020202020204" pitchFamily="34" charset="0"/>
              <a:buChar char="•"/>
            </a:pPr>
            <a:r>
              <a:rPr lang="it-IT" sz="1900" dirty="0" smtClean="0">
                <a:solidFill>
                  <a:schemeClr val="tx1"/>
                </a:solidFill>
              </a:rPr>
              <a:t> Altri aiuti per la Pesca; </a:t>
            </a:r>
          </a:p>
          <a:p>
            <a:pPr marL="985838" lvl="1" indent="-528638">
              <a:buFont typeface="Arial" panose="020B0604020202020204" pitchFamily="34" charset="0"/>
              <a:buChar char="•"/>
            </a:pPr>
            <a:r>
              <a:rPr lang="it-IT" sz="1900" dirty="0" smtClean="0">
                <a:solidFill>
                  <a:schemeClr val="tx1"/>
                </a:solidFill>
              </a:rPr>
              <a:t> Prestiti di Conduzione a tasso agevolato in regime de </a:t>
            </a:r>
            <a:r>
              <a:rPr lang="it-IT" sz="1900" dirty="0" err="1" smtClean="0">
                <a:solidFill>
                  <a:schemeClr val="tx1"/>
                </a:solidFill>
              </a:rPr>
              <a:t>minimis</a:t>
            </a:r>
            <a:r>
              <a:rPr lang="it-IT" sz="1900" dirty="0" smtClean="0">
                <a:solidFill>
                  <a:schemeClr val="tx1"/>
                </a:solidFill>
              </a:rPr>
              <a:t>; </a:t>
            </a:r>
          </a:p>
          <a:p>
            <a:pPr marL="0" indent="0">
              <a:buNone/>
            </a:pPr>
            <a:r>
              <a:rPr lang="it-IT" sz="1900" dirty="0" smtClean="0">
                <a:solidFill>
                  <a:schemeClr val="tx1"/>
                </a:solidFill>
              </a:rPr>
              <a:t> </a:t>
            </a:r>
            <a:endParaRPr lang="it-IT" dirty="0" smtClean="0">
              <a:solidFill>
                <a:schemeClr val="tx1"/>
              </a:solidFill>
            </a:endParaRPr>
          </a:p>
          <a:p>
            <a:pPr marL="0" indent="0">
              <a:buNone/>
            </a:pP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60</a:t>
            </a:fld>
            <a:endParaRPr lang="en-US" dirty="0"/>
          </a:p>
        </p:txBody>
      </p:sp>
    </p:spTree>
    <p:extLst>
      <p:ext uri="{BB962C8B-B14F-4D97-AF65-F5344CB8AC3E}">
        <p14:creationId xmlns:p14="http://schemas.microsoft.com/office/powerpoint/2010/main" val="3823743921"/>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2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2000"/>
                                        <p:tgtEl>
                                          <p:spTgt spid="3">
                                            <p:txEl>
                                              <p:pRg st="1" end="1"/>
                                            </p:txEl>
                                          </p:spTgt>
                                        </p:tgtEl>
                                      </p:cBhvr>
                                    </p:animEffect>
                                  </p:childTnLst>
                                </p:cTn>
                              </p:par>
                            </p:childTnLst>
                          </p:cTn>
                        </p:par>
                        <p:par>
                          <p:cTn id="11" fill="hold">
                            <p:stCondLst>
                              <p:cond delay="2000"/>
                            </p:stCondLst>
                            <p:childTnLst>
                              <p:par>
                                <p:cTn id="12" presetID="31" presetClass="entr" presetSubtype="0" fill="hold" grpId="0" nodeType="after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2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6" dur="2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7" dur="2000"/>
                                        <p:tgtEl>
                                          <p:spTgt spid="3">
                                            <p:txEl>
                                              <p:pRg st="3" end="3"/>
                                            </p:txEl>
                                          </p:spTgt>
                                        </p:tgtEl>
                                      </p:cBhvr>
                                    </p:animEffect>
                                  </p:childTnLst>
                                </p:cTn>
                              </p:par>
                            </p:childTnLst>
                          </p:cTn>
                        </p:par>
                        <p:par>
                          <p:cTn id="18" fill="hold">
                            <p:stCondLst>
                              <p:cond delay="4000"/>
                            </p:stCondLst>
                            <p:childTnLst>
                              <p:par>
                                <p:cTn id="19" presetID="31" presetClass="entr" presetSubtype="0" fill="hold" grpId="0" nodeType="after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2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3" dur="2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4" dur="2000"/>
                                        <p:tgtEl>
                                          <p:spTgt spid="3">
                                            <p:txEl>
                                              <p:pRg st="4" end="4"/>
                                            </p:txEl>
                                          </p:spTgt>
                                        </p:tgtEl>
                                      </p:cBhvr>
                                    </p:animEffect>
                                  </p:childTnLst>
                                </p:cTn>
                              </p:par>
                            </p:childTnLst>
                          </p:cTn>
                        </p:par>
                        <p:par>
                          <p:cTn id="25" fill="hold">
                            <p:stCondLst>
                              <p:cond delay="6000"/>
                            </p:stCondLst>
                            <p:childTnLst>
                              <p:par>
                                <p:cTn id="26" presetID="31" presetClass="entr" presetSubtype="0" fill="hold" grpId="0" nodeType="after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 calcmode="lin" valueType="num">
                                      <p:cBhvr>
                                        <p:cTn id="28" dur="2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9" dur="2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0" dur="2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31" dur="2000"/>
                                        <p:tgtEl>
                                          <p:spTgt spid="3">
                                            <p:txEl>
                                              <p:pRg st="6" end="6"/>
                                            </p:txEl>
                                          </p:spTgt>
                                        </p:tgtEl>
                                      </p:cBhvr>
                                    </p:animEffect>
                                  </p:childTnLst>
                                </p:cTn>
                              </p:par>
                            </p:childTnLst>
                          </p:cTn>
                        </p:par>
                        <p:par>
                          <p:cTn id="32" fill="hold">
                            <p:stCondLst>
                              <p:cond delay="8000"/>
                            </p:stCondLst>
                            <p:childTnLst>
                              <p:par>
                                <p:cTn id="33" presetID="31" presetClass="entr" presetSubtype="0"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p:cTn id="35" dur="2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6" dur="2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37" dur="2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38" dur="2000"/>
                                        <p:tgtEl>
                                          <p:spTgt spid="3">
                                            <p:txEl>
                                              <p:pRg st="7" end="7"/>
                                            </p:txEl>
                                          </p:spTgt>
                                        </p:tgtEl>
                                      </p:cBhvr>
                                    </p:animEffect>
                                  </p:childTnLst>
                                </p:cTn>
                              </p:par>
                            </p:childTnLst>
                          </p:cTn>
                        </p:par>
                        <p:par>
                          <p:cTn id="39" fill="hold">
                            <p:stCondLst>
                              <p:cond delay="10000"/>
                            </p:stCondLst>
                            <p:childTnLst>
                              <p:par>
                                <p:cTn id="40" presetID="31" presetClass="entr" presetSubtype="0" fill="hold" grpId="0" nodeType="after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 calcmode="lin" valueType="num">
                                      <p:cBhvr>
                                        <p:cTn id="42" dur="2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3" dur="2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44" dur="2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45" dur="2000"/>
                                        <p:tgtEl>
                                          <p:spTgt spid="3">
                                            <p:txEl>
                                              <p:pRg st="8" end="8"/>
                                            </p:txEl>
                                          </p:spTgt>
                                        </p:tgtEl>
                                      </p:cBhvr>
                                    </p:animEffect>
                                  </p:childTnLst>
                                </p:cTn>
                              </p:par>
                            </p:childTnLst>
                          </p:cTn>
                        </p:par>
                        <p:par>
                          <p:cTn id="46" fill="hold">
                            <p:stCondLst>
                              <p:cond delay="12000"/>
                            </p:stCondLst>
                            <p:childTnLst>
                              <p:par>
                                <p:cTn id="47" presetID="31" presetClass="entr" presetSubtype="0" fill="hold" grpId="0" nodeType="after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p:cTn id="49" dur="2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50" dur="2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51" dur="2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52" dur="2000"/>
                                        <p:tgtEl>
                                          <p:spTgt spid="3">
                                            <p:txEl>
                                              <p:pRg st="9" end="9"/>
                                            </p:txEl>
                                          </p:spTgt>
                                        </p:tgtEl>
                                      </p:cBhvr>
                                    </p:animEffect>
                                  </p:childTnLst>
                                </p:cTn>
                              </p:par>
                            </p:childTnLst>
                          </p:cTn>
                        </p:par>
                        <p:par>
                          <p:cTn id="53" fill="hold">
                            <p:stCondLst>
                              <p:cond delay="14000"/>
                            </p:stCondLst>
                            <p:childTnLst>
                              <p:par>
                                <p:cTn id="54" presetID="31" presetClass="entr" presetSubtype="0" fill="hold" grpId="0" nodeType="afterEffect">
                                  <p:stCondLst>
                                    <p:cond delay="0"/>
                                  </p:stCondLst>
                                  <p:childTnLst>
                                    <p:set>
                                      <p:cBhvr>
                                        <p:cTn id="55" dur="1" fill="hold">
                                          <p:stCondLst>
                                            <p:cond delay="0"/>
                                          </p:stCondLst>
                                        </p:cTn>
                                        <p:tgtEl>
                                          <p:spTgt spid="3">
                                            <p:txEl>
                                              <p:pRg st="10" end="10"/>
                                            </p:txEl>
                                          </p:spTgt>
                                        </p:tgtEl>
                                        <p:attrNameLst>
                                          <p:attrName>style.visibility</p:attrName>
                                        </p:attrNameLst>
                                      </p:cBhvr>
                                      <p:to>
                                        <p:strVal val="visible"/>
                                      </p:to>
                                    </p:set>
                                    <p:anim calcmode="lin" valueType="num">
                                      <p:cBhvr>
                                        <p:cTn id="56" dur="2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57" dur="2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58" dur="2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59" dur="2000"/>
                                        <p:tgtEl>
                                          <p:spTgt spid="3">
                                            <p:txEl>
                                              <p:pRg st="10" end="10"/>
                                            </p:txEl>
                                          </p:spTgt>
                                        </p:tgtEl>
                                      </p:cBhvr>
                                    </p:animEffect>
                                  </p:childTnLst>
                                </p:cTn>
                              </p:par>
                            </p:childTnLst>
                          </p:cTn>
                        </p:par>
                        <p:par>
                          <p:cTn id="60" fill="hold">
                            <p:stCondLst>
                              <p:cond delay="16000"/>
                            </p:stCondLst>
                            <p:childTnLst>
                              <p:par>
                                <p:cTn id="61" presetID="31" presetClass="entr" presetSubtype="0" fill="hold" grpId="0" nodeType="afterEffect">
                                  <p:stCondLst>
                                    <p:cond delay="0"/>
                                  </p:stCondLst>
                                  <p:childTnLst>
                                    <p:set>
                                      <p:cBhvr>
                                        <p:cTn id="62" dur="1" fill="hold">
                                          <p:stCondLst>
                                            <p:cond delay="0"/>
                                          </p:stCondLst>
                                        </p:cTn>
                                        <p:tgtEl>
                                          <p:spTgt spid="3">
                                            <p:txEl>
                                              <p:pRg st="11" end="11"/>
                                            </p:txEl>
                                          </p:spTgt>
                                        </p:tgtEl>
                                        <p:attrNameLst>
                                          <p:attrName>style.visibility</p:attrName>
                                        </p:attrNameLst>
                                      </p:cBhvr>
                                      <p:to>
                                        <p:strVal val="visible"/>
                                      </p:to>
                                    </p:set>
                                    <p:anim calcmode="lin" valueType="num">
                                      <p:cBhvr>
                                        <p:cTn id="63" dur="20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64" dur="2000" fill="hold"/>
                                        <p:tgtEl>
                                          <p:spTgt spid="3">
                                            <p:txEl>
                                              <p:pRg st="11" end="11"/>
                                            </p:txEl>
                                          </p:spTgt>
                                        </p:tgtEl>
                                        <p:attrNameLst>
                                          <p:attrName>ppt_h</p:attrName>
                                        </p:attrNameLst>
                                      </p:cBhvr>
                                      <p:tavLst>
                                        <p:tav tm="0">
                                          <p:val>
                                            <p:fltVal val="0"/>
                                          </p:val>
                                        </p:tav>
                                        <p:tav tm="100000">
                                          <p:val>
                                            <p:strVal val="#ppt_h"/>
                                          </p:val>
                                        </p:tav>
                                      </p:tavLst>
                                    </p:anim>
                                    <p:anim calcmode="lin" valueType="num">
                                      <p:cBhvr>
                                        <p:cTn id="65" dur="2000" fill="hold"/>
                                        <p:tgtEl>
                                          <p:spTgt spid="3">
                                            <p:txEl>
                                              <p:pRg st="11" end="11"/>
                                            </p:txEl>
                                          </p:spTgt>
                                        </p:tgtEl>
                                        <p:attrNameLst>
                                          <p:attrName>style.rotation</p:attrName>
                                        </p:attrNameLst>
                                      </p:cBhvr>
                                      <p:tavLst>
                                        <p:tav tm="0">
                                          <p:val>
                                            <p:fltVal val="90"/>
                                          </p:val>
                                        </p:tav>
                                        <p:tav tm="100000">
                                          <p:val>
                                            <p:fltVal val="0"/>
                                          </p:val>
                                        </p:tav>
                                      </p:tavLst>
                                    </p:anim>
                                    <p:animEffect transition="in" filter="fade">
                                      <p:cBhvr>
                                        <p:cTn id="66" dur="2000"/>
                                        <p:tgtEl>
                                          <p:spTgt spid="3">
                                            <p:txEl>
                                              <p:pRg st="11" end="11"/>
                                            </p:txEl>
                                          </p:spTgt>
                                        </p:tgtEl>
                                      </p:cBhvr>
                                    </p:animEffect>
                                  </p:childTnLst>
                                </p:cTn>
                              </p:par>
                            </p:childTnLst>
                          </p:cTn>
                        </p:par>
                        <p:par>
                          <p:cTn id="67" fill="hold">
                            <p:stCondLst>
                              <p:cond delay="18000"/>
                            </p:stCondLst>
                            <p:childTnLst>
                              <p:par>
                                <p:cTn id="68" presetID="31" presetClass="entr" presetSubtype="0" fill="hold" grpId="0" nodeType="afterEffect">
                                  <p:stCondLst>
                                    <p:cond delay="0"/>
                                  </p:stCondLst>
                                  <p:childTnLst>
                                    <p:set>
                                      <p:cBhvr>
                                        <p:cTn id="69" dur="1" fill="hold">
                                          <p:stCondLst>
                                            <p:cond delay="0"/>
                                          </p:stCondLst>
                                        </p:cTn>
                                        <p:tgtEl>
                                          <p:spTgt spid="3">
                                            <p:txEl>
                                              <p:pRg st="12" end="12"/>
                                            </p:txEl>
                                          </p:spTgt>
                                        </p:tgtEl>
                                        <p:attrNameLst>
                                          <p:attrName>style.visibility</p:attrName>
                                        </p:attrNameLst>
                                      </p:cBhvr>
                                      <p:to>
                                        <p:strVal val="visible"/>
                                      </p:to>
                                    </p:set>
                                    <p:anim calcmode="lin" valueType="num">
                                      <p:cBhvr>
                                        <p:cTn id="70" dur="20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71" dur="2000" fill="hold"/>
                                        <p:tgtEl>
                                          <p:spTgt spid="3">
                                            <p:txEl>
                                              <p:pRg st="12" end="12"/>
                                            </p:txEl>
                                          </p:spTgt>
                                        </p:tgtEl>
                                        <p:attrNameLst>
                                          <p:attrName>ppt_h</p:attrName>
                                        </p:attrNameLst>
                                      </p:cBhvr>
                                      <p:tavLst>
                                        <p:tav tm="0">
                                          <p:val>
                                            <p:fltVal val="0"/>
                                          </p:val>
                                        </p:tav>
                                        <p:tav tm="100000">
                                          <p:val>
                                            <p:strVal val="#ppt_h"/>
                                          </p:val>
                                        </p:tav>
                                      </p:tavLst>
                                    </p:anim>
                                    <p:anim calcmode="lin" valueType="num">
                                      <p:cBhvr>
                                        <p:cTn id="72" dur="2000" fill="hold"/>
                                        <p:tgtEl>
                                          <p:spTgt spid="3">
                                            <p:txEl>
                                              <p:pRg st="12" end="12"/>
                                            </p:txEl>
                                          </p:spTgt>
                                        </p:tgtEl>
                                        <p:attrNameLst>
                                          <p:attrName>style.rotation</p:attrName>
                                        </p:attrNameLst>
                                      </p:cBhvr>
                                      <p:tavLst>
                                        <p:tav tm="0">
                                          <p:val>
                                            <p:fltVal val="90"/>
                                          </p:val>
                                        </p:tav>
                                        <p:tav tm="100000">
                                          <p:val>
                                            <p:fltVal val="0"/>
                                          </p:val>
                                        </p:tav>
                                      </p:tavLst>
                                    </p:anim>
                                    <p:animEffect transition="in" filter="fade">
                                      <p:cBhvr>
                                        <p:cTn id="73" dur="2000"/>
                                        <p:tgtEl>
                                          <p:spTgt spid="3">
                                            <p:txEl>
                                              <p:pRg st="12" end="12"/>
                                            </p:txEl>
                                          </p:spTgt>
                                        </p:tgtEl>
                                      </p:cBhvr>
                                    </p:animEffect>
                                  </p:childTnLst>
                                </p:cTn>
                              </p:par>
                            </p:childTnLst>
                          </p:cTn>
                        </p:par>
                        <p:par>
                          <p:cTn id="74" fill="hold">
                            <p:stCondLst>
                              <p:cond delay="20000"/>
                            </p:stCondLst>
                            <p:childTnLst>
                              <p:par>
                                <p:cTn id="75" presetID="31" presetClass="entr" presetSubtype="0" fill="hold" grpId="0" nodeType="afterEffect">
                                  <p:stCondLst>
                                    <p:cond delay="0"/>
                                  </p:stCondLst>
                                  <p:childTnLst>
                                    <p:set>
                                      <p:cBhvr>
                                        <p:cTn id="76" dur="1" fill="hold">
                                          <p:stCondLst>
                                            <p:cond delay="0"/>
                                          </p:stCondLst>
                                        </p:cTn>
                                        <p:tgtEl>
                                          <p:spTgt spid="3">
                                            <p:txEl>
                                              <p:pRg st="13" end="13"/>
                                            </p:txEl>
                                          </p:spTgt>
                                        </p:tgtEl>
                                        <p:attrNameLst>
                                          <p:attrName>style.visibility</p:attrName>
                                        </p:attrNameLst>
                                      </p:cBhvr>
                                      <p:to>
                                        <p:strVal val="visible"/>
                                      </p:to>
                                    </p:set>
                                    <p:anim calcmode="lin" valueType="num">
                                      <p:cBhvr>
                                        <p:cTn id="77" dur="2000" fill="hold"/>
                                        <p:tgtEl>
                                          <p:spTgt spid="3">
                                            <p:txEl>
                                              <p:pRg st="13" end="13"/>
                                            </p:txEl>
                                          </p:spTgt>
                                        </p:tgtEl>
                                        <p:attrNameLst>
                                          <p:attrName>ppt_w</p:attrName>
                                        </p:attrNameLst>
                                      </p:cBhvr>
                                      <p:tavLst>
                                        <p:tav tm="0">
                                          <p:val>
                                            <p:fltVal val="0"/>
                                          </p:val>
                                        </p:tav>
                                        <p:tav tm="100000">
                                          <p:val>
                                            <p:strVal val="#ppt_w"/>
                                          </p:val>
                                        </p:tav>
                                      </p:tavLst>
                                    </p:anim>
                                    <p:anim calcmode="lin" valueType="num">
                                      <p:cBhvr>
                                        <p:cTn id="78" dur="2000" fill="hold"/>
                                        <p:tgtEl>
                                          <p:spTgt spid="3">
                                            <p:txEl>
                                              <p:pRg st="13" end="13"/>
                                            </p:txEl>
                                          </p:spTgt>
                                        </p:tgtEl>
                                        <p:attrNameLst>
                                          <p:attrName>ppt_h</p:attrName>
                                        </p:attrNameLst>
                                      </p:cBhvr>
                                      <p:tavLst>
                                        <p:tav tm="0">
                                          <p:val>
                                            <p:fltVal val="0"/>
                                          </p:val>
                                        </p:tav>
                                        <p:tav tm="100000">
                                          <p:val>
                                            <p:strVal val="#ppt_h"/>
                                          </p:val>
                                        </p:tav>
                                      </p:tavLst>
                                    </p:anim>
                                    <p:anim calcmode="lin" valueType="num">
                                      <p:cBhvr>
                                        <p:cTn id="79" dur="2000" fill="hold"/>
                                        <p:tgtEl>
                                          <p:spTgt spid="3">
                                            <p:txEl>
                                              <p:pRg st="13" end="13"/>
                                            </p:txEl>
                                          </p:spTgt>
                                        </p:tgtEl>
                                        <p:attrNameLst>
                                          <p:attrName>style.rotation</p:attrName>
                                        </p:attrNameLst>
                                      </p:cBhvr>
                                      <p:tavLst>
                                        <p:tav tm="0">
                                          <p:val>
                                            <p:fltVal val="90"/>
                                          </p:val>
                                        </p:tav>
                                        <p:tav tm="100000">
                                          <p:val>
                                            <p:fltVal val="0"/>
                                          </p:val>
                                        </p:tav>
                                      </p:tavLst>
                                    </p:anim>
                                    <p:animEffect transition="in" filter="fade">
                                      <p:cBhvr>
                                        <p:cTn id="80" dur="2000"/>
                                        <p:tgtEl>
                                          <p:spTgt spid="3">
                                            <p:txEl>
                                              <p:pRg st="13" end="13"/>
                                            </p:txEl>
                                          </p:spTgt>
                                        </p:tgtEl>
                                      </p:cBhvr>
                                    </p:animEffect>
                                  </p:childTnLst>
                                </p:cTn>
                              </p:par>
                            </p:childTnLst>
                          </p:cTn>
                        </p:par>
                        <p:par>
                          <p:cTn id="81" fill="hold">
                            <p:stCondLst>
                              <p:cond delay="22000"/>
                            </p:stCondLst>
                            <p:childTnLst>
                              <p:par>
                                <p:cTn id="82" presetID="31" presetClass="entr" presetSubtype="0" fill="hold" grpId="0" nodeType="afterEffect">
                                  <p:stCondLst>
                                    <p:cond delay="0"/>
                                  </p:stCondLst>
                                  <p:childTnLst>
                                    <p:set>
                                      <p:cBhvr>
                                        <p:cTn id="83" dur="1" fill="hold">
                                          <p:stCondLst>
                                            <p:cond delay="0"/>
                                          </p:stCondLst>
                                        </p:cTn>
                                        <p:tgtEl>
                                          <p:spTgt spid="3">
                                            <p:txEl>
                                              <p:pRg st="14" end="14"/>
                                            </p:txEl>
                                          </p:spTgt>
                                        </p:tgtEl>
                                        <p:attrNameLst>
                                          <p:attrName>style.visibility</p:attrName>
                                        </p:attrNameLst>
                                      </p:cBhvr>
                                      <p:to>
                                        <p:strVal val="visible"/>
                                      </p:to>
                                    </p:set>
                                    <p:anim calcmode="lin" valueType="num">
                                      <p:cBhvr>
                                        <p:cTn id="84" dur="2000" fill="hold"/>
                                        <p:tgtEl>
                                          <p:spTgt spid="3">
                                            <p:txEl>
                                              <p:pRg st="14" end="14"/>
                                            </p:txEl>
                                          </p:spTgt>
                                        </p:tgtEl>
                                        <p:attrNameLst>
                                          <p:attrName>ppt_w</p:attrName>
                                        </p:attrNameLst>
                                      </p:cBhvr>
                                      <p:tavLst>
                                        <p:tav tm="0">
                                          <p:val>
                                            <p:fltVal val="0"/>
                                          </p:val>
                                        </p:tav>
                                        <p:tav tm="100000">
                                          <p:val>
                                            <p:strVal val="#ppt_w"/>
                                          </p:val>
                                        </p:tav>
                                      </p:tavLst>
                                    </p:anim>
                                    <p:anim calcmode="lin" valueType="num">
                                      <p:cBhvr>
                                        <p:cTn id="85" dur="2000" fill="hold"/>
                                        <p:tgtEl>
                                          <p:spTgt spid="3">
                                            <p:txEl>
                                              <p:pRg st="14" end="14"/>
                                            </p:txEl>
                                          </p:spTgt>
                                        </p:tgtEl>
                                        <p:attrNameLst>
                                          <p:attrName>ppt_h</p:attrName>
                                        </p:attrNameLst>
                                      </p:cBhvr>
                                      <p:tavLst>
                                        <p:tav tm="0">
                                          <p:val>
                                            <p:fltVal val="0"/>
                                          </p:val>
                                        </p:tav>
                                        <p:tav tm="100000">
                                          <p:val>
                                            <p:strVal val="#ppt_h"/>
                                          </p:val>
                                        </p:tav>
                                      </p:tavLst>
                                    </p:anim>
                                    <p:anim calcmode="lin" valueType="num">
                                      <p:cBhvr>
                                        <p:cTn id="86" dur="2000" fill="hold"/>
                                        <p:tgtEl>
                                          <p:spTgt spid="3">
                                            <p:txEl>
                                              <p:pRg st="14" end="14"/>
                                            </p:txEl>
                                          </p:spTgt>
                                        </p:tgtEl>
                                        <p:attrNameLst>
                                          <p:attrName>style.rotation</p:attrName>
                                        </p:attrNameLst>
                                      </p:cBhvr>
                                      <p:tavLst>
                                        <p:tav tm="0">
                                          <p:val>
                                            <p:fltVal val="90"/>
                                          </p:val>
                                        </p:tav>
                                        <p:tav tm="100000">
                                          <p:val>
                                            <p:fltVal val="0"/>
                                          </p:val>
                                        </p:tav>
                                      </p:tavLst>
                                    </p:anim>
                                    <p:animEffect transition="in" filter="fade">
                                      <p:cBhvr>
                                        <p:cTn id="87" dur="2000"/>
                                        <p:tgtEl>
                                          <p:spTgt spid="3">
                                            <p:txEl>
                                              <p:pRg st="14" end="14"/>
                                            </p:txEl>
                                          </p:spTgt>
                                        </p:tgtEl>
                                      </p:cBhvr>
                                    </p:animEffect>
                                  </p:childTnLst>
                                </p:cTn>
                              </p:par>
                            </p:childTnLst>
                          </p:cTn>
                        </p:par>
                        <p:par>
                          <p:cTn id="88" fill="hold">
                            <p:stCondLst>
                              <p:cond delay="24000"/>
                            </p:stCondLst>
                            <p:childTnLst>
                              <p:par>
                                <p:cTn id="89" presetID="31" presetClass="entr" presetSubtype="0" fill="hold" grpId="0" nodeType="afterEffect">
                                  <p:stCondLst>
                                    <p:cond delay="0"/>
                                  </p:stCondLst>
                                  <p:childTnLst>
                                    <p:set>
                                      <p:cBhvr>
                                        <p:cTn id="90" dur="1" fill="hold">
                                          <p:stCondLst>
                                            <p:cond delay="0"/>
                                          </p:stCondLst>
                                        </p:cTn>
                                        <p:tgtEl>
                                          <p:spTgt spid="3">
                                            <p:txEl>
                                              <p:pRg st="15" end="15"/>
                                            </p:txEl>
                                          </p:spTgt>
                                        </p:tgtEl>
                                        <p:attrNameLst>
                                          <p:attrName>style.visibility</p:attrName>
                                        </p:attrNameLst>
                                      </p:cBhvr>
                                      <p:to>
                                        <p:strVal val="visible"/>
                                      </p:to>
                                    </p:set>
                                    <p:anim calcmode="lin" valueType="num">
                                      <p:cBhvr>
                                        <p:cTn id="91" dur="2000" fill="hold"/>
                                        <p:tgtEl>
                                          <p:spTgt spid="3">
                                            <p:txEl>
                                              <p:pRg st="15" end="15"/>
                                            </p:txEl>
                                          </p:spTgt>
                                        </p:tgtEl>
                                        <p:attrNameLst>
                                          <p:attrName>ppt_w</p:attrName>
                                        </p:attrNameLst>
                                      </p:cBhvr>
                                      <p:tavLst>
                                        <p:tav tm="0">
                                          <p:val>
                                            <p:fltVal val="0"/>
                                          </p:val>
                                        </p:tav>
                                        <p:tav tm="100000">
                                          <p:val>
                                            <p:strVal val="#ppt_w"/>
                                          </p:val>
                                        </p:tav>
                                      </p:tavLst>
                                    </p:anim>
                                    <p:anim calcmode="lin" valueType="num">
                                      <p:cBhvr>
                                        <p:cTn id="92" dur="2000" fill="hold"/>
                                        <p:tgtEl>
                                          <p:spTgt spid="3">
                                            <p:txEl>
                                              <p:pRg st="15" end="15"/>
                                            </p:txEl>
                                          </p:spTgt>
                                        </p:tgtEl>
                                        <p:attrNameLst>
                                          <p:attrName>ppt_h</p:attrName>
                                        </p:attrNameLst>
                                      </p:cBhvr>
                                      <p:tavLst>
                                        <p:tav tm="0">
                                          <p:val>
                                            <p:fltVal val="0"/>
                                          </p:val>
                                        </p:tav>
                                        <p:tav tm="100000">
                                          <p:val>
                                            <p:strVal val="#ppt_h"/>
                                          </p:val>
                                        </p:tav>
                                      </p:tavLst>
                                    </p:anim>
                                    <p:anim calcmode="lin" valueType="num">
                                      <p:cBhvr>
                                        <p:cTn id="93" dur="2000" fill="hold"/>
                                        <p:tgtEl>
                                          <p:spTgt spid="3">
                                            <p:txEl>
                                              <p:pRg st="15" end="15"/>
                                            </p:txEl>
                                          </p:spTgt>
                                        </p:tgtEl>
                                        <p:attrNameLst>
                                          <p:attrName>style.rotation</p:attrName>
                                        </p:attrNameLst>
                                      </p:cBhvr>
                                      <p:tavLst>
                                        <p:tav tm="0">
                                          <p:val>
                                            <p:fltVal val="90"/>
                                          </p:val>
                                        </p:tav>
                                        <p:tav tm="100000">
                                          <p:val>
                                            <p:fltVal val="0"/>
                                          </p:val>
                                        </p:tav>
                                      </p:tavLst>
                                    </p:anim>
                                    <p:animEffect transition="in" filter="fade">
                                      <p:cBhvr>
                                        <p:cTn id="94" dur="2000"/>
                                        <p:tgtEl>
                                          <p:spTgt spid="3">
                                            <p:txEl>
                                              <p:pRg st="15" end="15"/>
                                            </p:txEl>
                                          </p:spTgt>
                                        </p:tgtEl>
                                      </p:cBhvr>
                                    </p:animEffect>
                                  </p:childTnLst>
                                </p:cTn>
                              </p:par>
                            </p:childTnLst>
                          </p:cTn>
                        </p:par>
                        <p:par>
                          <p:cTn id="95" fill="hold">
                            <p:stCondLst>
                              <p:cond delay="26000"/>
                            </p:stCondLst>
                            <p:childTnLst>
                              <p:par>
                                <p:cTn id="96" presetID="31" presetClass="entr" presetSubtype="0" fill="hold" grpId="0" nodeType="afterEffect">
                                  <p:stCondLst>
                                    <p:cond delay="0"/>
                                  </p:stCondLst>
                                  <p:childTnLst>
                                    <p:set>
                                      <p:cBhvr>
                                        <p:cTn id="97" dur="1" fill="hold">
                                          <p:stCondLst>
                                            <p:cond delay="0"/>
                                          </p:stCondLst>
                                        </p:cTn>
                                        <p:tgtEl>
                                          <p:spTgt spid="3">
                                            <p:txEl>
                                              <p:pRg st="16" end="16"/>
                                            </p:txEl>
                                          </p:spTgt>
                                        </p:tgtEl>
                                        <p:attrNameLst>
                                          <p:attrName>style.visibility</p:attrName>
                                        </p:attrNameLst>
                                      </p:cBhvr>
                                      <p:to>
                                        <p:strVal val="visible"/>
                                      </p:to>
                                    </p:set>
                                    <p:anim calcmode="lin" valueType="num">
                                      <p:cBhvr>
                                        <p:cTn id="98" dur="2000" fill="hold"/>
                                        <p:tgtEl>
                                          <p:spTgt spid="3">
                                            <p:txEl>
                                              <p:pRg st="16" end="16"/>
                                            </p:txEl>
                                          </p:spTgt>
                                        </p:tgtEl>
                                        <p:attrNameLst>
                                          <p:attrName>ppt_w</p:attrName>
                                        </p:attrNameLst>
                                      </p:cBhvr>
                                      <p:tavLst>
                                        <p:tav tm="0">
                                          <p:val>
                                            <p:fltVal val="0"/>
                                          </p:val>
                                        </p:tav>
                                        <p:tav tm="100000">
                                          <p:val>
                                            <p:strVal val="#ppt_w"/>
                                          </p:val>
                                        </p:tav>
                                      </p:tavLst>
                                    </p:anim>
                                    <p:anim calcmode="lin" valueType="num">
                                      <p:cBhvr>
                                        <p:cTn id="99" dur="2000" fill="hold"/>
                                        <p:tgtEl>
                                          <p:spTgt spid="3">
                                            <p:txEl>
                                              <p:pRg st="16" end="16"/>
                                            </p:txEl>
                                          </p:spTgt>
                                        </p:tgtEl>
                                        <p:attrNameLst>
                                          <p:attrName>ppt_h</p:attrName>
                                        </p:attrNameLst>
                                      </p:cBhvr>
                                      <p:tavLst>
                                        <p:tav tm="0">
                                          <p:val>
                                            <p:fltVal val="0"/>
                                          </p:val>
                                        </p:tav>
                                        <p:tav tm="100000">
                                          <p:val>
                                            <p:strVal val="#ppt_h"/>
                                          </p:val>
                                        </p:tav>
                                      </p:tavLst>
                                    </p:anim>
                                    <p:anim calcmode="lin" valueType="num">
                                      <p:cBhvr>
                                        <p:cTn id="100" dur="2000" fill="hold"/>
                                        <p:tgtEl>
                                          <p:spTgt spid="3">
                                            <p:txEl>
                                              <p:pRg st="16" end="16"/>
                                            </p:txEl>
                                          </p:spTgt>
                                        </p:tgtEl>
                                        <p:attrNameLst>
                                          <p:attrName>style.rotation</p:attrName>
                                        </p:attrNameLst>
                                      </p:cBhvr>
                                      <p:tavLst>
                                        <p:tav tm="0">
                                          <p:val>
                                            <p:fltVal val="90"/>
                                          </p:val>
                                        </p:tav>
                                        <p:tav tm="100000">
                                          <p:val>
                                            <p:fltVal val="0"/>
                                          </p:val>
                                        </p:tav>
                                      </p:tavLst>
                                    </p:anim>
                                    <p:animEffect transition="in" filter="fade">
                                      <p:cBhvr>
                                        <p:cTn id="101" dur="2000"/>
                                        <p:tgtEl>
                                          <p:spTgt spid="3">
                                            <p:txEl>
                                              <p:pRg st="16" end="16"/>
                                            </p:txEl>
                                          </p:spTgt>
                                        </p:tgtEl>
                                      </p:cBhvr>
                                    </p:animEffect>
                                  </p:childTnLst>
                                </p:cTn>
                              </p:par>
                            </p:childTnLst>
                          </p:cTn>
                        </p:par>
                        <p:par>
                          <p:cTn id="102" fill="hold">
                            <p:stCondLst>
                              <p:cond delay="28000"/>
                            </p:stCondLst>
                            <p:childTnLst>
                              <p:par>
                                <p:cTn id="103" presetID="31" presetClass="entr" presetSubtype="0" fill="hold" grpId="0" nodeType="afterEffect">
                                  <p:stCondLst>
                                    <p:cond delay="0"/>
                                  </p:stCondLst>
                                  <p:childTnLst>
                                    <p:set>
                                      <p:cBhvr>
                                        <p:cTn id="104" dur="1" fill="hold">
                                          <p:stCondLst>
                                            <p:cond delay="0"/>
                                          </p:stCondLst>
                                        </p:cTn>
                                        <p:tgtEl>
                                          <p:spTgt spid="3">
                                            <p:txEl>
                                              <p:pRg st="17" end="17"/>
                                            </p:txEl>
                                          </p:spTgt>
                                        </p:tgtEl>
                                        <p:attrNameLst>
                                          <p:attrName>style.visibility</p:attrName>
                                        </p:attrNameLst>
                                      </p:cBhvr>
                                      <p:to>
                                        <p:strVal val="visible"/>
                                      </p:to>
                                    </p:set>
                                    <p:anim calcmode="lin" valueType="num">
                                      <p:cBhvr>
                                        <p:cTn id="105" dur="2000" fill="hold"/>
                                        <p:tgtEl>
                                          <p:spTgt spid="3">
                                            <p:txEl>
                                              <p:pRg st="17" end="17"/>
                                            </p:txEl>
                                          </p:spTgt>
                                        </p:tgtEl>
                                        <p:attrNameLst>
                                          <p:attrName>ppt_w</p:attrName>
                                        </p:attrNameLst>
                                      </p:cBhvr>
                                      <p:tavLst>
                                        <p:tav tm="0">
                                          <p:val>
                                            <p:fltVal val="0"/>
                                          </p:val>
                                        </p:tav>
                                        <p:tav tm="100000">
                                          <p:val>
                                            <p:strVal val="#ppt_w"/>
                                          </p:val>
                                        </p:tav>
                                      </p:tavLst>
                                    </p:anim>
                                    <p:anim calcmode="lin" valueType="num">
                                      <p:cBhvr>
                                        <p:cTn id="106" dur="2000" fill="hold"/>
                                        <p:tgtEl>
                                          <p:spTgt spid="3">
                                            <p:txEl>
                                              <p:pRg st="17" end="17"/>
                                            </p:txEl>
                                          </p:spTgt>
                                        </p:tgtEl>
                                        <p:attrNameLst>
                                          <p:attrName>ppt_h</p:attrName>
                                        </p:attrNameLst>
                                      </p:cBhvr>
                                      <p:tavLst>
                                        <p:tav tm="0">
                                          <p:val>
                                            <p:fltVal val="0"/>
                                          </p:val>
                                        </p:tav>
                                        <p:tav tm="100000">
                                          <p:val>
                                            <p:strVal val="#ppt_h"/>
                                          </p:val>
                                        </p:tav>
                                      </p:tavLst>
                                    </p:anim>
                                    <p:anim calcmode="lin" valueType="num">
                                      <p:cBhvr>
                                        <p:cTn id="107" dur="2000" fill="hold"/>
                                        <p:tgtEl>
                                          <p:spTgt spid="3">
                                            <p:txEl>
                                              <p:pRg st="17" end="17"/>
                                            </p:txEl>
                                          </p:spTgt>
                                        </p:tgtEl>
                                        <p:attrNameLst>
                                          <p:attrName>style.rotation</p:attrName>
                                        </p:attrNameLst>
                                      </p:cBhvr>
                                      <p:tavLst>
                                        <p:tav tm="0">
                                          <p:val>
                                            <p:fltVal val="90"/>
                                          </p:val>
                                        </p:tav>
                                        <p:tav tm="100000">
                                          <p:val>
                                            <p:fltVal val="0"/>
                                          </p:val>
                                        </p:tav>
                                      </p:tavLst>
                                    </p:anim>
                                    <p:animEffect transition="in" filter="fade">
                                      <p:cBhvr>
                                        <p:cTn id="108" dur="2000"/>
                                        <p:tgtEl>
                                          <p:spTgt spid="3">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rgbClr val="9CD8E0"/>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881609" y="292963"/>
            <a:ext cx="9896677" cy="6565037"/>
          </a:xfrm>
        </p:spPr>
        <p:txBody>
          <a:bodyPr>
            <a:normAutofit/>
          </a:bodyPr>
          <a:lstStyle/>
          <a:p>
            <a:endParaRPr lang="it-IT" dirty="0"/>
          </a:p>
          <a:p>
            <a:r>
              <a:rPr lang="it-IT" sz="1900" b="1" dirty="0"/>
              <a:t>Sanità </a:t>
            </a:r>
          </a:p>
          <a:p>
            <a:pPr marL="0" indent="0">
              <a:buNone/>
            </a:pPr>
            <a:r>
              <a:rPr lang="it-IT" dirty="0"/>
              <a:t>	Pubblicazione di atti di particolare importanza, inerenti il Sistema Sanitario regionale, non pubblicabili in altre sezioni; </a:t>
            </a:r>
          </a:p>
          <a:p>
            <a:r>
              <a:rPr lang="it-IT" b="1" dirty="0" smtClean="0"/>
              <a:t>Responsabile </a:t>
            </a:r>
            <a:r>
              <a:rPr lang="it-IT" b="1" dirty="0"/>
              <a:t>RASA </a:t>
            </a:r>
            <a:endParaRPr lang="it-IT" dirty="0"/>
          </a:p>
          <a:p>
            <a:pPr marL="0" indent="0">
              <a:buNone/>
            </a:pPr>
            <a:r>
              <a:rPr lang="it-IT" dirty="0"/>
              <a:t>	</a:t>
            </a:r>
            <a:r>
              <a:rPr lang="it-IT" dirty="0" smtClean="0"/>
              <a:t>Dati </a:t>
            </a:r>
            <a:r>
              <a:rPr lang="it-IT" dirty="0"/>
              <a:t>riferiti al Responsabile dell'Anagrafe per la Stazione Appaltante (RASA) </a:t>
            </a:r>
          </a:p>
          <a:p>
            <a:r>
              <a:rPr lang="it-IT" b="1" dirty="0" smtClean="0"/>
              <a:t> </a:t>
            </a:r>
            <a:r>
              <a:rPr lang="it-IT" b="1" dirty="0"/>
              <a:t>Comitato Unico di Garanzia - CUG </a:t>
            </a:r>
            <a:endParaRPr lang="it-IT" dirty="0" smtClean="0"/>
          </a:p>
          <a:p>
            <a:pPr marL="0" indent="0">
              <a:buNone/>
            </a:pPr>
            <a:r>
              <a:rPr lang="it-IT" dirty="0"/>
              <a:t>	</a:t>
            </a:r>
            <a:r>
              <a:rPr lang="it-IT" dirty="0" smtClean="0"/>
              <a:t>Link </a:t>
            </a:r>
            <a:r>
              <a:rPr lang="it-IT" dirty="0"/>
              <a:t>alla Pagina dedicata al Comitato Unico di Garanzia (CUG); </a:t>
            </a:r>
          </a:p>
          <a:p>
            <a:r>
              <a:rPr lang="it-IT" b="1" dirty="0" smtClean="0"/>
              <a:t>Report </a:t>
            </a:r>
            <a:r>
              <a:rPr lang="it-IT" b="1" dirty="0"/>
              <a:t>annuale del RPCR sulle attività istituzionali dei componenti della G.R. </a:t>
            </a:r>
            <a:endParaRPr lang="it-IT" dirty="0"/>
          </a:p>
          <a:p>
            <a:pPr marL="0" indent="0">
              <a:buNone/>
            </a:pPr>
            <a:r>
              <a:rPr lang="it-IT" dirty="0"/>
              <a:t>	</a:t>
            </a:r>
            <a:r>
              <a:rPr lang="it-IT" dirty="0" smtClean="0"/>
              <a:t>Report </a:t>
            </a:r>
            <a:r>
              <a:rPr lang="it-IT" dirty="0"/>
              <a:t>annuale del RPCT per spese di rappresentanza, missioni istituzionali e utilizzo auto di </a:t>
            </a:r>
            <a:r>
              <a:rPr lang="it-IT" dirty="0" smtClean="0"/>
              <a:t>	rappresentanza </a:t>
            </a:r>
            <a:r>
              <a:rPr lang="it-IT" dirty="0"/>
              <a:t>dei componenti la G.R.; </a:t>
            </a:r>
          </a:p>
          <a:p>
            <a:r>
              <a:rPr lang="it-IT" b="1" dirty="0" smtClean="0">
                <a:solidFill>
                  <a:srgbClr val="FF0000"/>
                </a:solidFill>
              </a:rPr>
              <a:t>Giornate </a:t>
            </a:r>
            <a:r>
              <a:rPr lang="it-IT" b="1" dirty="0">
                <a:solidFill>
                  <a:srgbClr val="FF0000"/>
                </a:solidFill>
              </a:rPr>
              <a:t>Formative di Studio e Lavoro in materia di Prevenzione della Corruzione e della Trasparenza </a:t>
            </a:r>
            <a:endParaRPr lang="it-IT" dirty="0">
              <a:solidFill>
                <a:srgbClr val="FF0000"/>
              </a:solidFill>
            </a:endParaRPr>
          </a:p>
          <a:p>
            <a:pPr marL="0" indent="0">
              <a:buNone/>
            </a:pPr>
            <a:r>
              <a:rPr lang="it-IT" dirty="0"/>
              <a:t>	</a:t>
            </a:r>
            <a:r>
              <a:rPr lang="it-IT" u="sng" dirty="0" smtClean="0">
                <a:solidFill>
                  <a:srgbClr val="FF0000"/>
                </a:solidFill>
              </a:rPr>
              <a:t>Pubblicazione </a:t>
            </a:r>
            <a:r>
              <a:rPr lang="it-IT" u="sng" dirty="0">
                <a:solidFill>
                  <a:srgbClr val="FF0000"/>
                </a:solidFill>
              </a:rPr>
              <a:t>di documenti e slide delle giornate formative o divulgative in materia di </a:t>
            </a:r>
            <a:r>
              <a:rPr lang="it-IT" u="sng" dirty="0" smtClean="0">
                <a:solidFill>
                  <a:srgbClr val="FF0000"/>
                </a:solidFill>
              </a:rPr>
              <a:t>	Prevenzione </a:t>
            </a:r>
            <a:r>
              <a:rPr lang="it-IT" u="sng" dirty="0">
                <a:solidFill>
                  <a:srgbClr val="FF0000"/>
                </a:solidFill>
              </a:rPr>
              <a:t>della Corruzione e Obblighi di Trasparenza. </a:t>
            </a:r>
          </a:p>
          <a:p>
            <a:pPr marL="0" indent="0">
              <a:buNone/>
            </a:pPr>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61</a:t>
            </a:fld>
            <a:endParaRPr lang="en-US" dirty="0"/>
          </a:p>
        </p:txBody>
      </p:sp>
    </p:spTree>
    <p:extLst>
      <p:ext uri="{BB962C8B-B14F-4D97-AF65-F5344CB8AC3E}">
        <p14:creationId xmlns:p14="http://schemas.microsoft.com/office/powerpoint/2010/main" val="2296087975"/>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2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2000"/>
                                        <p:tgtEl>
                                          <p:spTgt spid="3">
                                            <p:txEl>
                                              <p:pRg st="1" end="1"/>
                                            </p:txEl>
                                          </p:spTgt>
                                        </p:tgtEl>
                                      </p:cBhvr>
                                    </p:animEffect>
                                  </p:childTnLst>
                                </p:cTn>
                              </p:par>
                            </p:childTnLst>
                          </p:cTn>
                        </p:par>
                        <p:par>
                          <p:cTn id="11" fill="hold">
                            <p:stCondLst>
                              <p:cond delay="2000"/>
                            </p:stCondLst>
                            <p:childTnLst>
                              <p:par>
                                <p:cTn id="12" presetID="31" presetClass="entr" presetSubtype="0" fill="hold" grpId="0" nodeType="after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6" dur="2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7" dur="2000"/>
                                        <p:tgtEl>
                                          <p:spTgt spid="3">
                                            <p:txEl>
                                              <p:pRg st="2" end="2"/>
                                            </p:txEl>
                                          </p:spTgt>
                                        </p:tgtEl>
                                      </p:cBhvr>
                                    </p:animEffect>
                                  </p:childTnLst>
                                </p:cTn>
                              </p:par>
                            </p:childTnLst>
                          </p:cTn>
                        </p:par>
                        <p:par>
                          <p:cTn id="18" fill="hold">
                            <p:stCondLst>
                              <p:cond delay="4000"/>
                            </p:stCondLst>
                            <p:childTnLst>
                              <p:par>
                                <p:cTn id="19" presetID="31" presetClass="entr" presetSubtype="0" fill="hold" grpId="0" nodeType="after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2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3" dur="2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4" dur="2000"/>
                                        <p:tgtEl>
                                          <p:spTgt spid="3">
                                            <p:txEl>
                                              <p:pRg st="3" end="3"/>
                                            </p:txEl>
                                          </p:spTgt>
                                        </p:tgtEl>
                                      </p:cBhvr>
                                    </p:animEffect>
                                  </p:childTnLst>
                                </p:cTn>
                              </p:par>
                            </p:childTnLst>
                          </p:cTn>
                        </p:par>
                        <p:par>
                          <p:cTn id="25" fill="hold">
                            <p:stCondLst>
                              <p:cond delay="6000"/>
                            </p:stCondLst>
                            <p:childTnLst>
                              <p:par>
                                <p:cTn id="26" presetID="31" presetClass="entr" presetSubtype="0" fill="hold" grpId="0" nodeType="after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2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0" dur="2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1" dur="2000"/>
                                        <p:tgtEl>
                                          <p:spTgt spid="3">
                                            <p:txEl>
                                              <p:pRg st="4" end="4"/>
                                            </p:txEl>
                                          </p:spTgt>
                                        </p:tgtEl>
                                      </p:cBhvr>
                                    </p:animEffect>
                                  </p:childTnLst>
                                </p:cTn>
                              </p:par>
                            </p:childTnLst>
                          </p:cTn>
                        </p:par>
                        <p:par>
                          <p:cTn id="32" fill="hold">
                            <p:stCondLst>
                              <p:cond delay="8000"/>
                            </p:stCondLst>
                            <p:childTnLst>
                              <p:par>
                                <p:cTn id="33" presetID="31" presetClass="entr" presetSubtype="0"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2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2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7" dur="2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8" dur="2000"/>
                                        <p:tgtEl>
                                          <p:spTgt spid="3">
                                            <p:txEl>
                                              <p:pRg st="5" end="5"/>
                                            </p:txEl>
                                          </p:spTgt>
                                        </p:tgtEl>
                                      </p:cBhvr>
                                    </p:animEffect>
                                  </p:childTnLst>
                                </p:cTn>
                              </p:par>
                            </p:childTnLst>
                          </p:cTn>
                        </p:par>
                        <p:par>
                          <p:cTn id="39" fill="hold">
                            <p:stCondLst>
                              <p:cond delay="10000"/>
                            </p:stCondLst>
                            <p:childTnLst>
                              <p:par>
                                <p:cTn id="40" presetID="31" presetClass="entr" presetSubtype="0" fill="hold" grpId="0" nodeType="after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2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2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4" dur="2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5" dur="2000"/>
                                        <p:tgtEl>
                                          <p:spTgt spid="3">
                                            <p:txEl>
                                              <p:pRg st="6" end="6"/>
                                            </p:txEl>
                                          </p:spTgt>
                                        </p:tgtEl>
                                      </p:cBhvr>
                                    </p:animEffect>
                                  </p:childTnLst>
                                </p:cTn>
                              </p:par>
                            </p:childTnLst>
                          </p:cTn>
                        </p:par>
                        <p:par>
                          <p:cTn id="46" fill="hold">
                            <p:stCondLst>
                              <p:cond delay="12000"/>
                            </p:stCondLst>
                            <p:childTnLst>
                              <p:par>
                                <p:cTn id="47" presetID="31" presetClass="entr" presetSubtype="0" fill="hold" grpId="0" nodeType="after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2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2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1" dur="2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2" dur="2000"/>
                                        <p:tgtEl>
                                          <p:spTgt spid="3">
                                            <p:txEl>
                                              <p:pRg st="7" end="7"/>
                                            </p:txEl>
                                          </p:spTgt>
                                        </p:tgtEl>
                                      </p:cBhvr>
                                    </p:animEffect>
                                  </p:childTnLst>
                                </p:cTn>
                              </p:par>
                            </p:childTnLst>
                          </p:cTn>
                        </p:par>
                        <p:par>
                          <p:cTn id="53" fill="hold">
                            <p:stCondLst>
                              <p:cond delay="14000"/>
                            </p:stCondLst>
                            <p:childTnLst>
                              <p:par>
                                <p:cTn id="54" presetID="31" presetClass="entr" presetSubtype="0" fill="hold" grpId="0" nodeType="after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 calcmode="lin" valueType="num">
                                      <p:cBhvr>
                                        <p:cTn id="56" dur="2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7" dur="2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58" dur="2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59" dur="2000"/>
                                        <p:tgtEl>
                                          <p:spTgt spid="3">
                                            <p:txEl>
                                              <p:pRg st="8" end="8"/>
                                            </p:txEl>
                                          </p:spTgt>
                                        </p:tgtEl>
                                      </p:cBhvr>
                                    </p:animEffect>
                                  </p:childTnLst>
                                </p:cTn>
                              </p:par>
                            </p:childTnLst>
                          </p:cTn>
                        </p:par>
                        <p:par>
                          <p:cTn id="60" fill="hold">
                            <p:stCondLst>
                              <p:cond delay="16000"/>
                            </p:stCondLst>
                            <p:childTnLst>
                              <p:par>
                                <p:cTn id="61" presetID="31" presetClass="entr" presetSubtype="0" fill="hold" grpId="0" nodeType="after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 calcmode="lin" valueType="num">
                                      <p:cBhvr>
                                        <p:cTn id="63" dur="2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4" dur="2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65" dur="2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66" dur="2000"/>
                                        <p:tgtEl>
                                          <p:spTgt spid="3">
                                            <p:txEl>
                                              <p:pRg st="9" end="9"/>
                                            </p:txEl>
                                          </p:spTgt>
                                        </p:tgtEl>
                                      </p:cBhvr>
                                    </p:animEffect>
                                  </p:childTnLst>
                                </p:cTn>
                              </p:par>
                            </p:childTnLst>
                          </p:cTn>
                        </p:par>
                        <p:par>
                          <p:cTn id="67" fill="hold">
                            <p:stCondLst>
                              <p:cond delay="18000"/>
                            </p:stCondLst>
                            <p:childTnLst>
                              <p:par>
                                <p:cTn id="68" presetID="31" presetClass="entr" presetSubtype="0" fill="hold" grpId="0" nodeType="afterEffect">
                                  <p:stCondLst>
                                    <p:cond delay="0"/>
                                  </p:stCondLst>
                                  <p:childTnLst>
                                    <p:set>
                                      <p:cBhvr>
                                        <p:cTn id="69" dur="1" fill="hold">
                                          <p:stCondLst>
                                            <p:cond delay="0"/>
                                          </p:stCondLst>
                                        </p:cTn>
                                        <p:tgtEl>
                                          <p:spTgt spid="3">
                                            <p:txEl>
                                              <p:pRg st="10" end="10"/>
                                            </p:txEl>
                                          </p:spTgt>
                                        </p:tgtEl>
                                        <p:attrNameLst>
                                          <p:attrName>style.visibility</p:attrName>
                                        </p:attrNameLst>
                                      </p:cBhvr>
                                      <p:to>
                                        <p:strVal val="visible"/>
                                      </p:to>
                                    </p:set>
                                    <p:anim calcmode="lin" valueType="num">
                                      <p:cBhvr>
                                        <p:cTn id="70" dur="2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71" dur="2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72" dur="2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73"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596062" y="706669"/>
            <a:ext cx="10880725" cy="4649103"/>
          </a:xfrm>
        </p:spPr>
        <p:txBody>
          <a:bodyPr>
            <a:normAutofit fontScale="92500" lnSpcReduction="20000"/>
          </a:bodyPr>
          <a:lstStyle/>
          <a:p>
            <a:pPr marL="0" indent="0" algn="just">
              <a:buNone/>
            </a:pPr>
            <a:endParaRPr lang="it-IT" sz="3200" dirty="0">
              <a:solidFill>
                <a:srgbClr val="002060"/>
              </a:solidFill>
            </a:endParaRPr>
          </a:p>
          <a:p>
            <a:pPr marL="0" indent="0" algn="ctr">
              <a:buNone/>
            </a:pPr>
            <a:r>
              <a:rPr lang="it-IT" sz="3200" dirty="0" smtClean="0">
                <a:solidFill>
                  <a:srgbClr val="002060"/>
                </a:solidFill>
              </a:rPr>
              <a:t>A conclusione delle giornate formative, le presenti Slide saranno a disposizione </a:t>
            </a:r>
            <a:r>
              <a:rPr lang="it-IT" sz="3200" u="sng" dirty="0">
                <a:solidFill>
                  <a:srgbClr val="002060"/>
                </a:solidFill>
              </a:rPr>
              <a:t>sul sito </a:t>
            </a:r>
            <a:r>
              <a:rPr lang="it-IT" sz="3200" u="sng" dirty="0" smtClean="0">
                <a:solidFill>
                  <a:srgbClr val="002060"/>
                </a:solidFill>
              </a:rPr>
              <a:t>istituzionale della Regione </a:t>
            </a:r>
            <a:r>
              <a:rPr lang="it-IT" sz="3200" u="sng" dirty="0">
                <a:solidFill>
                  <a:srgbClr val="002060"/>
                </a:solidFill>
              </a:rPr>
              <a:t>A</a:t>
            </a:r>
            <a:r>
              <a:rPr lang="it-IT" sz="3200" u="sng" dirty="0" smtClean="0">
                <a:solidFill>
                  <a:srgbClr val="002060"/>
                </a:solidFill>
              </a:rPr>
              <a:t>bruzzo </a:t>
            </a:r>
            <a:r>
              <a:rPr lang="it-IT" sz="3200" dirty="0" smtClean="0">
                <a:solidFill>
                  <a:srgbClr val="002060"/>
                </a:solidFill>
              </a:rPr>
              <a:t>nella sezione</a:t>
            </a:r>
          </a:p>
          <a:p>
            <a:pPr marL="0" indent="0" algn="ctr">
              <a:buNone/>
            </a:pPr>
            <a:endParaRPr lang="it-IT" sz="3200" dirty="0" smtClean="0">
              <a:solidFill>
                <a:srgbClr val="002060"/>
              </a:solidFill>
            </a:endParaRPr>
          </a:p>
          <a:p>
            <a:pPr marL="0" indent="0" algn="ctr">
              <a:buNone/>
            </a:pPr>
            <a:r>
              <a:rPr lang="it-IT" sz="3200" dirty="0" smtClean="0">
                <a:solidFill>
                  <a:srgbClr val="002060"/>
                </a:solidFill>
              </a:rPr>
              <a:t> </a:t>
            </a:r>
            <a:r>
              <a:rPr lang="it-IT" sz="3200" dirty="0" smtClean="0">
                <a:solidFill>
                  <a:srgbClr val="0000FF"/>
                </a:solidFill>
              </a:rPr>
              <a:t>Amministrazione </a:t>
            </a:r>
            <a:r>
              <a:rPr lang="it-IT" sz="3200" dirty="0">
                <a:solidFill>
                  <a:srgbClr val="0000FF"/>
                </a:solidFill>
              </a:rPr>
              <a:t>Trasparente </a:t>
            </a:r>
            <a:r>
              <a:rPr lang="it-IT" sz="3200" dirty="0" smtClean="0">
                <a:solidFill>
                  <a:srgbClr val="0000FF"/>
                </a:solidFill>
              </a:rPr>
              <a:t>/ Altri Contenuti / Dati ulteriori / Giornate Formative di studio </a:t>
            </a:r>
            <a:r>
              <a:rPr lang="it-IT" sz="3200" dirty="0">
                <a:solidFill>
                  <a:srgbClr val="0000FF"/>
                </a:solidFill>
              </a:rPr>
              <a:t>e </a:t>
            </a:r>
            <a:r>
              <a:rPr lang="it-IT" sz="3200" dirty="0" smtClean="0">
                <a:solidFill>
                  <a:srgbClr val="0000FF"/>
                </a:solidFill>
              </a:rPr>
              <a:t>lavoro.</a:t>
            </a:r>
          </a:p>
          <a:p>
            <a:pPr marL="0" indent="0" algn="ctr">
              <a:buNone/>
            </a:pPr>
            <a:endParaRPr lang="it-IT" sz="3200" dirty="0" smtClean="0">
              <a:solidFill>
                <a:srgbClr val="0000FF"/>
              </a:solidFill>
            </a:endParaRPr>
          </a:p>
          <a:p>
            <a:pPr marL="0" indent="0" algn="ctr">
              <a:buNone/>
            </a:pPr>
            <a:endParaRPr lang="it-IT" sz="3200" dirty="0" smtClean="0">
              <a:solidFill>
                <a:srgbClr val="0000FF"/>
              </a:solidFill>
            </a:endParaRPr>
          </a:p>
          <a:p>
            <a:pPr marL="0" indent="0" algn="ctr">
              <a:buNone/>
            </a:pPr>
            <a:r>
              <a:rPr lang="it-IT" sz="3900" b="1" dirty="0" smtClean="0">
                <a:solidFill>
                  <a:srgbClr val="000099"/>
                </a:solidFill>
              </a:rPr>
              <a:t>GRAZIE PER L’ATTENZIONE</a:t>
            </a:r>
            <a:endParaRPr lang="it-IT" sz="3900" b="1" dirty="0">
              <a:solidFill>
                <a:srgbClr val="000099"/>
              </a:solidFill>
            </a:endParaRPr>
          </a:p>
          <a:p>
            <a:pPr marL="0" indent="0" algn="ctr">
              <a:buNone/>
            </a:pPr>
            <a:endParaRPr lang="it-IT" sz="3200" dirty="0" smtClean="0">
              <a:solidFill>
                <a:srgbClr val="0000FF"/>
              </a:solidFill>
            </a:endParaRPr>
          </a:p>
          <a:p>
            <a:pPr marL="0" indent="0">
              <a:buNone/>
            </a:pPr>
            <a:endParaRPr lang="it-IT" sz="3200" b="1" i="1" dirty="0" smtClean="0">
              <a:solidFill>
                <a:srgbClr val="002060"/>
              </a:solidFill>
            </a:endParaRPr>
          </a:p>
          <a:p>
            <a:pPr marL="0" indent="0" algn="ctr">
              <a:buNone/>
            </a:pPr>
            <a:endParaRPr lang="it-IT" sz="3200" dirty="0">
              <a:solidFill>
                <a:srgbClr val="0000FF"/>
              </a:solidFill>
            </a:endParaRP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62</a:t>
            </a:fld>
            <a:endParaRPr lang="en-US" dirty="0"/>
          </a:p>
        </p:txBody>
      </p:sp>
      <p:pic>
        <p:nvPicPr>
          <p:cNvPr id="4" name="Immagin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65328" y="4533590"/>
            <a:ext cx="2641601" cy="1998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egnaposto contenuto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9442080" y="4625030"/>
            <a:ext cx="2413530" cy="1998133"/>
          </a:xfrm>
          <a:prstGeom prst="rect">
            <a:avLst/>
          </a:prstGeom>
        </p:spPr>
      </p:pic>
    </p:spTree>
    <p:extLst>
      <p:ext uri="{BB962C8B-B14F-4D97-AF65-F5344CB8AC3E}">
        <p14:creationId xmlns:p14="http://schemas.microsoft.com/office/powerpoint/2010/main" val="130489882"/>
      </p:ext>
    </p:extLst>
  </p:cSld>
  <p:clrMapOvr>
    <a:masterClrMapping/>
  </p:clrMapOvr>
  <mc:AlternateContent xmlns:mc="http://schemas.openxmlformats.org/markup-compatibility/2006" xmlns:p14="http://schemas.microsoft.com/office/powerpoint/2010/main">
    <mc:Choice Requires="p14">
      <p:transition spd="slow" p14:dur="5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80">
                                          <p:stCondLst>
                                            <p:cond delay="0"/>
                                          </p:stCondLst>
                                        </p:cTn>
                                        <p:tgtEl>
                                          <p:spTgt spid="3">
                                            <p:txEl>
                                              <p:pRg st="1" end="1"/>
                                            </p:txEl>
                                          </p:spTgt>
                                        </p:tgtEl>
                                      </p:cBhvr>
                                    </p:animEffect>
                                    <p:anim calcmode="lin" valueType="num">
                                      <p:cBhvr>
                                        <p:cTn id="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1" end="1"/>
                                            </p:txEl>
                                          </p:spTgt>
                                        </p:tgtEl>
                                      </p:cBhvr>
                                      <p:to x="100000" y="60000"/>
                                    </p:animScale>
                                    <p:animScale>
                                      <p:cBhvr>
                                        <p:cTn id="14" dur="166" decel="50000">
                                          <p:stCondLst>
                                            <p:cond delay="676"/>
                                          </p:stCondLst>
                                        </p:cTn>
                                        <p:tgtEl>
                                          <p:spTgt spid="3">
                                            <p:txEl>
                                              <p:pRg st="1" end="1"/>
                                            </p:txEl>
                                          </p:spTgt>
                                        </p:tgtEl>
                                      </p:cBhvr>
                                      <p:to x="100000" y="100000"/>
                                    </p:animScale>
                                    <p:animScale>
                                      <p:cBhvr>
                                        <p:cTn id="15" dur="26">
                                          <p:stCondLst>
                                            <p:cond delay="1312"/>
                                          </p:stCondLst>
                                        </p:cTn>
                                        <p:tgtEl>
                                          <p:spTgt spid="3">
                                            <p:txEl>
                                              <p:pRg st="1" end="1"/>
                                            </p:txEl>
                                          </p:spTgt>
                                        </p:tgtEl>
                                      </p:cBhvr>
                                      <p:to x="100000" y="80000"/>
                                    </p:animScale>
                                    <p:animScale>
                                      <p:cBhvr>
                                        <p:cTn id="16" dur="166" decel="50000">
                                          <p:stCondLst>
                                            <p:cond delay="1338"/>
                                          </p:stCondLst>
                                        </p:cTn>
                                        <p:tgtEl>
                                          <p:spTgt spid="3">
                                            <p:txEl>
                                              <p:pRg st="1" end="1"/>
                                            </p:txEl>
                                          </p:spTgt>
                                        </p:tgtEl>
                                      </p:cBhvr>
                                      <p:to x="100000" y="100000"/>
                                    </p:animScale>
                                    <p:animScale>
                                      <p:cBhvr>
                                        <p:cTn id="17" dur="26">
                                          <p:stCondLst>
                                            <p:cond delay="1642"/>
                                          </p:stCondLst>
                                        </p:cTn>
                                        <p:tgtEl>
                                          <p:spTgt spid="3">
                                            <p:txEl>
                                              <p:pRg st="1" end="1"/>
                                            </p:txEl>
                                          </p:spTgt>
                                        </p:tgtEl>
                                      </p:cBhvr>
                                      <p:to x="100000" y="90000"/>
                                    </p:animScale>
                                    <p:animScale>
                                      <p:cBhvr>
                                        <p:cTn id="18" dur="166" decel="50000">
                                          <p:stCondLst>
                                            <p:cond delay="1668"/>
                                          </p:stCondLst>
                                        </p:cTn>
                                        <p:tgtEl>
                                          <p:spTgt spid="3">
                                            <p:txEl>
                                              <p:pRg st="1" end="1"/>
                                            </p:txEl>
                                          </p:spTgt>
                                        </p:tgtEl>
                                      </p:cBhvr>
                                      <p:to x="100000" y="100000"/>
                                    </p:animScale>
                                    <p:animScale>
                                      <p:cBhvr>
                                        <p:cTn id="19" dur="26">
                                          <p:stCondLst>
                                            <p:cond delay="1808"/>
                                          </p:stCondLst>
                                        </p:cTn>
                                        <p:tgtEl>
                                          <p:spTgt spid="3">
                                            <p:txEl>
                                              <p:pRg st="1" end="1"/>
                                            </p:txEl>
                                          </p:spTgt>
                                        </p:tgtEl>
                                      </p:cBhvr>
                                      <p:to x="100000" y="95000"/>
                                    </p:animScale>
                                    <p:animScale>
                                      <p:cBhvr>
                                        <p:cTn id="20" dur="166" decel="50000">
                                          <p:stCondLst>
                                            <p:cond delay="1834"/>
                                          </p:stCondLst>
                                        </p:cTn>
                                        <p:tgtEl>
                                          <p:spTgt spid="3">
                                            <p:txEl>
                                              <p:pRg st="1" end="1"/>
                                            </p:txEl>
                                          </p:spTgt>
                                        </p:tgtEl>
                                      </p:cBhvr>
                                      <p:to x="100000" y="100000"/>
                                    </p:animScale>
                                  </p:childTnLst>
                                </p:cTn>
                              </p:par>
                            </p:childTnLst>
                          </p:cTn>
                        </p:par>
                        <p:par>
                          <p:cTn id="21" fill="hold">
                            <p:stCondLst>
                              <p:cond delay="2000"/>
                            </p:stCondLst>
                            <p:childTnLst>
                              <p:par>
                                <p:cTn id="22" presetID="26" presetClass="entr" presetSubtype="0" fill="hold" grpId="0"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wipe(down)">
                                      <p:cBhvr>
                                        <p:cTn id="24" dur="580">
                                          <p:stCondLst>
                                            <p:cond delay="0"/>
                                          </p:stCondLst>
                                        </p:cTn>
                                        <p:tgtEl>
                                          <p:spTgt spid="3">
                                            <p:txEl>
                                              <p:pRg st="3" end="3"/>
                                            </p:txEl>
                                          </p:spTgt>
                                        </p:tgtEl>
                                      </p:cBhvr>
                                    </p:animEffect>
                                    <p:anim calcmode="lin" valueType="num">
                                      <p:cBhvr>
                                        <p:cTn id="25"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30" dur="26">
                                          <p:stCondLst>
                                            <p:cond delay="650"/>
                                          </p:stCondLst>
                                        </p:cTn>
                                        <p:tgtEl>
                                          <p:spTgt spid="3">
                                            <p:txEl>
                                              <p:pRg st="3" end="3"/>
                                            </p:txEl>
                                          </p:spTgt>
                                        </p:tgtEl>
                                      </p:cBhvr>
                                      <p:to x="100000" y="60000"/>
                                    </p:animScale>
                                    <p:animScale>
                                      <p:cBhvr>
                                        <p:cTn id="31" dur="166" decel="50000">
                                          <p:stCondLst>
                                            <p:cond delay="676"/>
                                          </p:stCondLst>
                                        </p:cTn>
                                        <p:tgtEl>
                                          <p:spTgt spid="3">
                                            <p:txEl>
                                              <p:pRg st="3" end="3"/>
                                            </p:txEl>
                                          </p:spTgt>
                                        </p:tgtEl>
                                      </p:cBhvr>
                                      <p:to x="100000" y="100000"/>
                                    </p:animScale>
                                    <p:animScale>
                                      <p:cBhvr>
                                        <p:cTn id="32" dur="26">
                                          <p:stCondLst>
                                            <p:cond delay="1312"/>
                                          </p:stCondLst>
                                        </p:cTn>
                                        <p:tgtEl>
                                          <p:spTgt spid="3">
                                            <p:txEl>
                                              <p:pRg st="3" end="3"/>
                                            </p:txEl>
                                          </p:spTgt>
                                        </p:tgtEl>
                                      </p:cBhvr>
                                      <p:to x="100000" y="80000"/>
                                    </p:animScale>
                                    <p:animScale>
                                      <p:cBhvr>
                                        <p:cTn id="33" dur="166" decel="50000">
                                          <p:stCondLst>
                                            <p:cond delay="1338"/>
                                          </p:stCondLst>
                                        </p:cTn>
                                        <p:tgtEl>
                                          <p:spTgt spid="3">
                                            <p:txEl>
                                              <p:pRg st="3" end="3"/>
                                            </p:txEl>
                                          </p:spTgt>
                                        </p:tgtEl>
                                      </p:cBhvr>
                                      <p:to x="100000" y="100000"/>
                                    </p:animScale>
                                    <p:animScale>
                                      <p:cBhvr>
                                        <p:cTn id="34" dur="26">
                                          <p:stCondLst>
                                            <p:cond delay="1642"/>
                                          </p:stCondLst>
                                        </p:cTn>
                                        <p:tgtEl>
                                          <p:spTgt spid="3">
                                            <p:txEl>
                                              <p:pRg st="3" end="3"/>
                                            </p:txEl>
                                          </p:spTgt>
                                        </p:tgtEl>
                                      </p:cBhvr>
                                      <p:to x="100000" y="90000"/>
                                    </p:animScale>
                                    <p:animScale>
                                      <p:cBhvr>
                                        <p:cTn id="35" dur="166" decel="50000">
                                          <p:stCondLst>
                                            <p:cond delay="1668"/>
                                          </p:stCondLst>
                                        </p:cTn>
                                        <p:tgtEl>
                                          <p:spTgt spid="3">
                                            <p:txEl>
                                              <p:pRg st="3" end="3"/>
                                            </p:txEl>
                                          </p:spTgt>
                                        </p:tgtEl>
                                      </p:cBhvr>
                                      <p:to x="100000" y="100000"/>
                                    </p:animScale>
                                    <p:animScale>
                                      <p:cBhvr>
                                        <p:cTn id="36" dur="26">
                                          <p:stCondLst>
                                            <p:cond delay="1808"/>
                                          </p:stCondLst>
                                        </p:cTn>
                                        <p:tgtEl>
                                          <p:spTgt spid="3">
                                            <p:txEl>
                                              <p:pRg st="3" end="3"/>
                                            </p:txEl>
                                          </p:spTgt>
                                        </p:tgtEl>
                                      </p:cBhvr>
                                      <p:to x="100000" y="95000"/>
                                    </p:animScale>
                                    <p:animScale>
                                      <p:cBhvr>
                                        <p:cTn id="37" dur="166" decel="50000">
                                          <p:stCondLst>
                                            <p:cond delay="1834"/>
                                          </p:stCondLst>
                                        </p:cTn>
                                        <p:tgtEl>
                                          <p:spTgt spid="3">
                                            <p:txEl>
                                              <p:pRg st="3" end="3"/>
                                            </p:txEl>
                                          </p:spTgt>
                                        </p:tgtEl>
                                      </p:cBhvr>
                                      <p:to x="100000" y="100000"/>
                                    </p:animScale>
                                  </p:childTnLst>
                                </p:cTn>
                              </p:par>
                            </p:childTnLst>
                          </p:cTn>
                        </p:par>
                        <p:par>
                          <p:cTn id="38" fill="hold">
                            <p:stCondLst>
                              <p:cond delay="4000"/>
                            </p:stCondLst>
                            <p:childTnLst>
                              <p:par>
                                <p:cTn id="39" presetID="26" presetClass="entr" presetSubtype="0" fill="hold" grpId="0" nodeType="afterEffect">
                                  <p:stCondLst>
                                    <p:cond delay="0"/>
                                  </p:stCondLst>
                                  <p:iterate type="lt">
                                    <p:tmPct val="0"/>
                                  </p:iterate>
                                  <p:childTnLst>
                                    <p:set>
                                      <p:cBhvr>
                                        <p:cTn id="40" dur="1" fill="hold">
                                          <p:stCondLst>
                                            <p:cond delay="0"/>
                                          </p:stCondLst>
                                        </p:cTn>
                                        <p:tgtEl>
                                          <p:spTgt spid="3">
                                            <p:txEl>
                                              <p:pRg st="6" end="6"/>
                                            </p:txEl>
                                          </p:spTgt>
                                        </p:tgtEl>
                                        <p:attrNameLst>
                                          <p:attrName>style.visibility</p:attrName>
                                        </p:attrNameLst>
                                      </p:cBhvr>
                                      <p:to>
                                        <p:strVal val="visible"/>
                                      </p:to>
                                    </p:set>
                                    <p:animEffect transition="in" filter="wipe(down)">
                                      <p:cBhvr>
                                        <p:cTn id="41" dur="580">
                                          <p:stCondLst>
                                            <p:cond delay="0"/>
                                          </p:stCondLst>
                                        </p:cTn>
                                        <p:tgtEl>
                                          <p:spTgt spid="3">
                                            <p:txEl>
                                              <p:pRg st="6" end="6"/>
                                            </p:txEl>
                                          </p:spTgt>
                                        </p:tgtEl>
                                      </p:cBhvr>
                                    </p:animEffect>
                                    <p:anim calcmode="lin" valueType="num">
                                      <p:cBhvr>
                                        <p:cTn id="42"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3">
                                            <p:txEl>
                                              <p:pRg st="6" end="6"/>
                                            </p:txEl>
                                          </p:spTgt>
                                        </p:tgtEl>
                                      </p:cBhvr>
                                      <p:to x="100000" y="60000"/>
                                    </p:animScale>
                                    <p:animScale>
                                      <p:cBhvr>
                                        <p:cTn id="48" dur="166" decel="50000">
                                          <p:stCondLst>
                                            <p:cond delay="676"/>
                                          </p:stCondLst>
                                        </p:cTn>
                                        <p:tgtEl>
                                          <p:spTgt spid="3">
                                            <p:txEl>
                                              <p:pRg st="6" end="6"/>
                                            </p:txEl>
                                          </p:spTgt>
                                        </p:tgtEl>
                                      </p:cBhvr>
                                      <p:to x="100000" y="100000"/>
                                    </p:animScale>
                                    <p:animScale>
                                      <p:cBhvr>
                                        <p:cTn id="49" dur="26">
                                          <p:stCondLst>
                                            <p:cond delay="1312"/>
                                          </p:stCondLst>
                                        </p:cTn>
                                        <p:tgtEl>
                                          <p:spTgt spid="3">
                                            <p:txEl>
                                              <p:pRg st="6" end="6"/>
                                            </p:txEl>
                                          </p:spTgt>
                                        </p:tgtEl>
                                      </p:cBhvr>
                                      <p:to x="100000" y="80000"/>
                                    </p:animScale>
                                    <p:animScale>
                                      <p:cBhvr>
                                        <p:cTn id="50" dur="166" decel="50000">
                                          <p:stCondLst>
                                            <p:cond delay="1338"/>
                                          </p:stCondLst>
                                        </p:cTn>
                                        <p:tgtEl>
                                          <p:spTgt spid="3">
                                            <p:txEl>
                                              <p:pRg st="6" end="6"/>
                                            </p:txEl>
                                          </p:spTgt>
                                        </p:tgtEl>
                                      </p:cBhvr>
                                      <p:to x="100000" y="100000"/>
                                    </p:animScale>
                                    <p:animScale>
                                      <p:cBhvr>
                                        <p:cTn id="51" dur="26">
                                          <p:stCondLst>
                                            <p:cond delay="1642"/>
                                          </p:stCondLst>
                                        </p:cTn>
                                        <p:tgtEl>
                                          <p:spTgt spid="3">
                                            <p:txEl>
                                              <p:pRg st="6" end="6"/>
                                            </p:txEl>
                                          </p:spTgt>
                                        </p:tgtEl>
                                      </p:cBhvr>
                                      <p:to x="100000" y="90000"/>
                                    </p:animScale>
                                    <p:animScale>
                                      <p:cBhvr>
                                        <p:cTn id="52" dur="166" decel="50000">
                                          <p:stCondLst>
                                            <p:cond delay="1668"/>
                                          </p:stCondLst>
                                        </p:cTn>
                                        <p:tgtEl>
                                          <p:spTgt spid="3">
                                            <p:txEl>
                                              <p:pRg st="6" end="6"/>
                                            </p:txEl>
                                          </p:spTgt>
                                        </p:tgtEl>
                                      </p:cBhvr>
                                      <p:to x="100000" y="100000"/>
                                    </p:animScale>
                                    <p:animScale>
                                      <p:cBhvr>
                                        <p:cTn id="53" dur="26">
                                          <p:stCondLst>
                                            <p:cond delay="1808"/>
                                          </p:stCondLst>
                                        </p:cTn>
                                        <p:tgtEl>
                                          <p:spTgt spid="3">
                                            <p:txEl>
                                              <p:pRg st="6" end="6"/>
                                            </p:txEl>
                                          </p:spTgt>
                                        </p:tgtEl>
                                      </p:cBhvr>
                                      <p:to x="100000" y="95000"/>
                                    </p:animScale>
                                    <p:animScale>
                                      <p:cBhvr>
                                        <p:cTn id="54" dur="166" decel="50000">
                                          <p:stCondLst>
                                            <p:cond delay="1834"/>
                                          </p:stCondLst>
                                        </p:cTn>
                                        <p:tgtEl>
                                          <p:spTgt spid="3">
                                            <p:txEl>
                                              <p:pRg st="6" end="6"/>
                                            </p:txEl>
                                          </p:spTgt>
                                        </p:tgtEl>
                                      </p:cBhvr>
                                      <p:to x="100000" y="100000"/>
                                    </p:animScale>
                                  </p:childTnLst>
                                </p:cTn>
                              </p:par>
                            </p:childTnLst>
                          </p:cTn>
                        </p:par>
                        <p:par>
                          <p:cTn id="55" fill="hold">
                            <p:stCondLst>
                              <p:cond delay="6000"/>
                            </p:stCondLst>
                            <p:childTnLst>
                              <p:par>
                                <p:cTn id="56" presetID="34" presetClass="emph" presetSubtype="0" fill="hold" nodeType="afterEffect">
                                  <p:stCondLst>
                                    <p:cond delay="0"/>
                                  </p:stCondLst>
                                  <p:iterate type="lt">
                                    <p:tmPct val="10000"/>
                                  </p:iterate>
                                  <p:childTnLst>
                                    <p:animMotion origin="layout" path="M 0.0 0.0 L 0.0 -0.07213" pathEditMode="relative" ptsTypes="">
                                      <p:cBhvr>
                                        <p:cTn id="57" dur="250" accel="50000" decel="50000" autoRev="1" fill="hold">
                                          <p:stCondLst>
                                            <p:cond delay="0"/>
                                          </p:stCondLst>
                                        </p:cTn>
                                        <p:tgtEl>
                                          <p:spTgt spid="3">
                                            <p:txEl>
                                              <p:pRg st="6" end="6"/>
                                            </p:txEl>
                                          </p:spTgt>
                                        </p:tgtEl>
                                        <p:attrNameLst>
                                          <p:attrName>ppt_x</p:attrName>
                                          <p:attrName>ppt_y</p:attrName>
                                        </p:attrNameLst>
                                      </p:cBhvr>
                                    </p:animMotion>
                                    <p:animRot by="1500000">
                                      <p:cBhvr>
                                        <p:cTn id="58" dur="125" fill="hold">
                                          <p:stCondLst>
                                            <p:cond delay="0"/>
                                          </p:stCondLst>
                                        </p:cTn>
                                        <p:tgtEl>
                                          <p:spTgt spid="3">
                                            <p:txEl>
                                              <p:pRg st="6" end="6"/>
                                            </p:txEl>
                                          </p:spTgt>
                                        </p:tgtEl>
                                        <p:attrNameLst>
                                          <p:attrName>r</p:attrName>
                                        </p:attrNameLst>
                                      </p:cBhvr>
                                    </p:animRot>
                                    <p:animRot by="-1500000">
                                      <p:cBhvr>
                                        <p:cTn id="59" dur="125" fill="hold">
                                          <p:stCondLst>
                                            <p:cond delay="125"/>
                                          </p:stCondLst>
                                        </p:cTn>
                                        <p:tgtEl>
                                          <p:spTgt spid="3">
                                            <p:txEl>
                                              <p:pRg st="6" end="6"/>
                                            </p:txEl>
                                          </p:spTgt>
                                        </p:tgtEl>
                                        <p:attrNameLst>
                                          <p:attrName>r</p:attrName>
                                        </p:attrNameLst>
                                      </p:cBhvr>
                                    </p:animRot>
                                    <p:animRot by="-1500000">
                                      <p:cBhvr>
                                        <p:cTn id="60" dur="125" fill="hold">
                                          <p:stCondLst>
                                            <p:cond delay="250"/>
                                          </p:stCondLst>
                                        </p:cTn>
                                        <p:tgtEl>
                                          <p:spTgt spid="3">
                                            <p:txEl>
                                              <p:pRg st="6" end="6"/>
                                            </p:txEl>
                                          </p:spTgt>
                                        </p:tgtEl>
                                        <p:attrNameLst>
                                          <p:attrName>r</p:attrName>
                                        </p:attrNameLst>
                                      </p:cBhvr>
                                    </p:animRot>
                                    <p:animRot by="1500000">
                                      <p:cBhvr>
                                        <p:cTn id="61" dur="125" fill="hold">
                                          <p:stCondLst>
                                            <p:cond delay="375"/>
                                          </p:stCondLst>
                                        </p:cTn>
                                        <p:tgtEl>
                                          <p:spTgt spid="3">
                                            <p:txEl>
                                              <p:pRg st="6" end="6"/>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42013" y="488532"/>
            <a:ext cx="10854646" cy="5690200"/>
          </a:xfrm>
        </p:spPr>
        <p:txBody>
          <a:bodyPr>
            <a:normAutofit fontScale="92500" lnSpcReduction="20000"/>
          </a:bodyPr>
          <a:lstStyle/>
          <a:p>
            <a:pPr marL="0" indent="0" algn="just">
              <a:buNone/>
            </a:pPr>
            <a:r>
              <a:rPr lang="it-IT" b="1" dirty="0" smtClean="0">
                <a:solidFill>
                  <a:schemeClr val="tx1"/>
                </a:solidFill>
              </a:rPr>
              <a:t>	</a:t>
            </a:r>
          </a:p>
          <a:p>
            <a:pPr marL="0" indent="0" algn="ctr">
              <a:buNone/>
            </a:pPr>
            <a:r>
              <a:rPr lang="it-IT" sz="3000" b="1" u="sng" dirty="0">
                <a:solidFill>
                  <a:srgbClr val="0000FF"/>
                </a:solidFill>
              </a:rPr>
              <a:t>REGOLAMENTI ANAC di maggiore interesse</a:t>
            </a:r>
            <a:r>
              <a:rPr lang="it-IT" sz="3000" b="1" u="sng" dirty="0" smtClean="0">
                <a:solidFill>
                  <a:srgbClr val="0000FF"/>
                </a:solidFill>
              </a:rPr>
              <a:t>:</a:t>
            </a:r>
          </a:p>
          <a:p>
            <a:pPr marL="0" indent="0" algn="ctr">
              <a:buNone/>
            </a:pPr>
            <a:endParaRPr lang="it-IT" sz="3000" b="1" u="sng" dirty="0">
              <a:solidFill>
                <a:srgbClr val="0000FF"/>
              </a:solidFill>
            </a:endParaRPr>
          </a:p>
          <a:p>
            <a:pPr algn="just">
              <a:buFontTx/>
              <a:buChar char="-"/>
            </a:pPr>
            <a:r>
              <a:rPr lang="it-IT" b="1" dirty="0">
                <a:solidFill>
                  <a:srgbClr val="0000FF"/>
                </a:solidFill>
              </a:rPr>
              <a:t>Regolamento del 16/11/2016 </a:t>
            </a:r>
            <a:r>
              <a:rPr lang="it-IT" dirty="0">
                <a:solidFill>
                  <a:srgbClr val="00B0F0"/>
                </a:solidFill>
              </a:rPr>
              <a:t>in materia di esercizio del potere sanzionatorio ai sensi dell’articolo 47 del decreto legislativo 14 marzo 2013, n. 33, come modificato dal decreto legislativo 25 maggio 2016, n. 97;</a:t>
            </a:r>
          </a:p>
          <a:p>
            <a:pPr algn="just">
              <a:buFontTx/>
              <a:buChar char="-"/>
            </a:pPr>
            <a:r>
              <a:rPr lang="it-IT" b="1" dirty="0" smtClean="0">
                <a:solidFill>
                  <a:srgbClr val="0000FF"/>
                </a:solidFill>
              </a:rPr>
              <a:t>Regolamento </a:t>
            </a:r>
            <a:r>
              <a:rPr lang="it-IT" b="1" dirty="0">
                <a:solidFill>
                  <a:srgbClr val="0000FF"/>
                </a:solidFill>
              </a:rPr>
              <a:t>del 08/03/2017</a:t>
            </a:r>
            <a:r>
              <a:rPr lang="it-IT" dirty="0">
                <a:solidFill>
                  <a:srgbClr val="0000FF"/>
                </a:solidFill>
              </a:rPr>
              <a:t> </a:t>
            </a:r>
            <a:r>
              <a:rPr lang="it-IT" dirty="0">
                <a:solidFill>
                  <a:srgbClr val="00B0F0"/>
                </a:solidFill>
              </a:rPr>
              <a:t>per la disciplina dei contratti pubblici di servizi e forniture stipulati dall’Autorità nazionale anticorruzione;</a:t>
            </a:r>
          </a:p>
          <a:p>
            <a:pPr algn="just">
              <a:buFontTx/>
              <a:buChar char="-"/>
            </a:pPr>
            <a:r>
              <a:rPr lang="it-IT" b="1" dirty="0" smtClean="0">
                <a:solidFill>
                  <a:srgbClr val="0000FF"/>
                </a:solidFill>
              </a:rPr>
              <a:t>Regolamento </a:t>
            </a:r>
            <a:r>
              <a:rPr lang="it-IT" b="1" dirty="0">
                <a:solidFill>
                  <a:srgbClr val="0000FF"/>
                </a:solidFill>
              </a:rPr>
              <a:t>del 29/03/2017 </a:t>
            </a:r>
            <a:r>
              <a:rPr lang="it-IT" dirty="0">
                <a:solidFill>
                  <a:srgbClr val="00B0F0"/>
                </a:solidFill>
              </a:rPr>
              <a:t>sull’esercizio dell’attività di vigilanza in materia di </a:t>
            </a:r>
            <a:r>
              <a:rPr lang="it-IT" dirty="0" err="1">
                <a:solidFill>
                  <a:srgbClr val="00B0F0"/>
                </a:solidFill>
              </a:rPr>
              <a:t>inconferibilità</a:t>
            </a:r>
            <a:r>
              <a:rPr lang="it-IT" dirty="0">
                <a:solidFill>
                  <a:srgbClr val="00B0F0"/>
                </a:solidFill>
              </a:rPr>
              <a:t> e incompatibilità di incarichi nonché sul rispetto delle regole di comportamento dei pubblici </a:t>
            </a:r>
            <a:r>
              <a:rPr lang="it-IT" dirty="0" smtClean="0">
                <a:solidFill>
                  <a:srgbClr val="00B0F0"/>
                </a:solidFill>
              </a:rPr>
              <a:t>funzionari;</a:t>
            </a:r>
            <a:endParaRPr lang="it-IT" dirty="0">
              <a:solidFill>
                <a:srgbClr val="00B0F0"/>
              </a:solidFill>
            </a:endParaRPr>
          </a:p>
          <a:p>
            <a:pPr algn="just">
              <a:buFontTx/>
              <a:buChar char="-"/>
            </a:pPr>
            <a:r>
              <a:rPr lang="it-IT" b="1" dirty="0">
                <a:solidFill>
                  <a:srgbClr val="0000FF"/>
                </a:solidFill>
              </a:rPr>
              <a:t>Regolamento del 29/03/2017 </a:t>
            </a:r>
            <a:r>
              <a:rPr lang="it-IT" dirty="0">
                <a:solidFill>
                  <a:srgbClr val="00B0F0"/>
                </a:solidFill>
              </a:rPr>
              <a:t>sull’esercizio dell’attività di vigilanza sul rispetto degli obblighi di pubblicazione di cui al decreto legislativo 14 marzo 2013, n. </a:t>
            </a:r>
            <a:r>
              <a:rPr lang="it-IT" dirty="0" smtClean="0">
                <a:solidFill>
                  <a:srgbClr val="00B0F0"/>
                </a:solidFill>
              </a:rPr>
              <a:t>33;</a:t>
            </a:r>
            <a:endParaRPr lang="it-IT" dirty="0">
              <a:solidFill>
                <a:srgbClr val="00B0F0"/>
              </a:solidFill>
            </a:endParaRPr>
          </a:p>
          <a:p>
            <a:pPr algn="just">
              <a:buFontTx/>
              <a:buChar char="-"/>
            </a:pPr>
            <a:r>
              <a:rPr lang="it-IT" b="1" dirty="0" smtClean="0">
                <a:solidFill>
                  <a:srgbClr val="0000FF"/>
                </a:solidFill>
              </a:rPr>
              <a:t>Regolamento </a:t>
            </a:r>
            <a:r>
              <a:rPr lang="it-IT" b="1" dirty="0">
                <a:solidFill>
                  <a:srgbClr val="0000FF"/>
                </a:solidFill>
              </a:rPr>
              <a:t>del 29/03/2017</a:t>
            </a:r>
            <a:r>
              <a:rPr lang="it-IT" dirty="0">
                <a:solidFill>
                  <a:srgbClr val="0000FF"/>
                </a:solidFill>
              </a:rPr>
              <a:t> </a:t>
            </a:r>
            <a:r>
              <a:rPr lang="it-IT" dirty="0">
                <a:solidFill>
                  <a:srgbClr val="00B0F0"/>
                </a:solidFill>
              </a:rPr>
              <a:t>sull’esercizio dell’attività di vigilanza in materia di prevenzione della </a:t>
            </a:r>
            <a:r>
              <a:rPr lang="it-IT" dirty="0" smtClean="0">
                <a:solidFill>
                  <a:srgbClr val="00B0F0"/>
                </a:solidFill>
              </a:rPr>
              <a:t>corruzione;</a:t>
            </a:r>
          </a:p>
          <a:p>
            <a:pPr algn="just">
              <a:buFontTx/>
              <a:buChar char="-"/>
            </a:pPr>
            <a:r>
              <a:rPr lang="it-IT" b="1" dirty="0">
                <a:solidFill>
                  <a:srgbClr val="0000FF"/>
                </a:solidFill>
              </a:rPr>
              <a:t>Regolamento del </a:t>
            </a:r>
            <a:r>
              <a:rPr lang="it-IT" b="1" dirty="0" smtClean="0">
                <a:solidFill>
                  <a:srgbClr val="0000FF"/>
                </a:solidFill>
              </a:rPr>
              <a:t>28/06/2017</a:t>
            </a:r>
            <a:r>
              <a:rPr lang="it-IT" dirty="0" smtClean="0">
                <a:solidFill>
                  <a:srgbClr val="0000FF"/>
                </a:solidFill>
              </a:rPr>
              <a:t> </a:t>
            </a:r>
            <a:r>
              <a:rPr lang="it-IT" dirty="0">
                <a:solidFill>
                  <a:srgbClr val="00B0F0"/>
                </a:solidFill>
              </a:rPr>
              <a:t>sull’esercizio dell’attività di </a:t>
            </a:r>
            <a:r>
              <a:rPr lang="it-IT" dirty="0" smtClean="0">
                <a:solidFill>
                  <a:srgbClr val="00B0F0"/>
                </a:solidFill>
              </a:rPr>
              <a:t>vigilanza collaborativa </a:t>
            </a:r>
            <a:r>
              <a:rPr lang="it-IT" dirty="0">
                <a:solidFill>
                  <a:srgbClr val="00B0F0"/>
                </a:solidFill>
              </a:rPr>
              <a:t>in materia di </a:t>
            </a:r>
            <a:r>
              <a:rPr lang="it-IT" dirty="0" smtClean="0">
                <a:solidFill>
                  <a:srgbClr val="00B0F0"/>
                </a:solidFill>
              </a:rPr>
              <a:t>contratti pubblici;</a:t>
            </a:r>
            <a:endParaRPr lang="it-IT" dirty="0">
              <a:solidFill>
                <a:srgbClr val="00B0F0"/>
              </a:solidFill>
            </a:endParaRPr>
          </a:p>
          <a:p>
            <a:pPr algn="just">
              <a:buFontTx/>
              <a:buChar char="-"/>
            </a:pPr>
            <a:endParaRPr lang="it-IT" dirty="0" smtClean="0">
              <a:solidFill>
                <a:srgbClr val="00B0F0"/>
              </a:solidFill>
            </a:endParaRPr>
          </a:p>
          <a:p>
            <a:pPr marL="0" indent="0" algn="just">
              <a:buNone/>
            </a:pPr>
            <a:r>
              <a:rPr lang="it-IT" b="1" dirty="0" smtClean="0">
                <a:solidFill>
                  <a:srgbClr val="FF0000"/>
                </a:solidFill>
              </a:rPr>
              <a:t>                          </a:t>
            </a:r>
            <a:endParaRPr lang="it-IT" b="1" dirty="0">
              <a:solidFill>
                <a:srgbClr val="FF0000"/>
              </a:solidFill>
            </a:endParaRP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7</a:t>
            </a:fld>
            <a:endParaRPr lang="en-US" dirty="0"/>
          </a:p>
        </p:txBody>
      </p:sp>
    </p:spTree>
    <p:extLst>
      <p:ext uri="{BB962C8B-B14F-4D97-AF65-F5344CB8AC3E}">
        <p14:creationId xmlns:p14="http://schemas.microsoft.com/office/powerpoint/2010/main" val="275329716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par>
                          <p:cTn id="11" fill="hold">
                            <p:stCondLst>
                              <p:cond delay="1000"/>
                            </p:stCondLst>
                            <p:childTnLst>
                              <p:par>
                                <p:cTn id="12" presetID="31" presetClass="entr" presetSubtype="0" fill="hold" grpId="0"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1" end="1"/>
                                            </p:txEl>
                                          </p:spTgt>
                                        </p:tgtEl>
                                      </p:cBhvr>
                                    </p:animEffect>
                                  </p:childTnLst>
                                </p:cTn>
                              </p:par>
                            </p:childTnLst>
                          </p:cTn>
                        </p:par>
                        <p:par>
                          <p:cTn id="18" fill="hold">
                            <p:stCondLst>
                              <p:cond delay="2000"/>
                            </p:stCondLst>
                            <p:childTnLst>
                              <p:par>
                                <p:cTn id="19" presetID="31" presetClass="entr" presetSubtype="0" fill="hold" grpId="0" nodeType="after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3" end="3"/>
                                            </p:txEl>
                                          </p:spTgt>
                                        </p:tgtEl>
                                      </p:cBhvr>
                                    </p:animEffect>
                                  </p:childTnLst>
                                </p:cTn>
                              </p:par>
                            </p:childTnLst>
                          </p:cTn>
                        </p:par>
                        <p:par>
                          <p:cTn id="25" fill="hold">
                            <p:stCondLst>
                              <p:cond delay="3000"/>
                            </p:stCondLst>
                            <p:childTnLst>
                              <p:par>
                                <p:cTn id="26" presetID="31" presetClass="entr" presetSubtype="0" fill="hold" grpId="0" nodeType="after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4" end="4"/>
                                            </p:txEl>
                                          </p:spTgt>
                                        </p:tgtEl>
                                      </p:cBhvr>
                                    </p:animEffect>
                                  </p:childTnLst>
                                </p:cTn>
                              </p:par>
                            </p:childTnLst>
                          </p:cTn>
                        </p:par>
                        <p:par>
                          <p:cTn id="32" fill="hold">
                            <p:stCondLst>
                              <p:cond delay="4000"/>
                            </p:stCondLst>
                            <p:childTnLst>
                              <p:par>
                                <p:cTn id="33" presetID="31" presetClass="entr" presetSubtype="0"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5" end="5"/>
                                            </p:txEl>
                                          </p:spTgt>
                                        </p:tgtEl>
                                      </p:cBhvr>
                                    </p:animEffect>
                                  </p:childTnLst>
                                </p:cTn>
                              </p:par>
                            </p:childTnLst>
                          </p:cTn>
                        </p:par>
                        <p:par>
                          <p:cTn id="39" fill="hold">
                            <p:stCondLst>
                              <p:cond delay="5000"/>
                            </p:stCondLst>
                            <p:childTnLst>
                              <p:par>
                                <p:cTn id="40" presetID="31" presetClass="entr" presetSubtype="0" fill="hold" grpId="0" nodeType="after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4"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5" dur="1000"/>
                                        <p:tgtEl>
                                          <p:spTgt spid="3">
                                            <p:txEl>
                                              <p:pRg st="6" end="6"/>
                                            </p:txEl>
                                          </p:spTgt>
                                        </p:tgtEl>
                                      </p:cBhvr>
                                    </p:animEffect>
                                  </p:childTnLst>
                                </p:cTn>
                              </p:par>
                            </p:childTnLst>
                          </p:cTn>
                        </p:par>
                        <p:par>
                          <p:cTn id="46" fill="hold">
                            <p:stCondLst>
                              <p:cond delay="6000"/>
                            </p:stCondLst>
                            <p:childTnLst>
                              <p:par>
                                <p:cTn id="47" presetID="31" presetClass="entr" presetSubtype="0" fill="hold" grpId="0" nodeType="after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1"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2" dur="1000"/>
                                        <p:tgtEl>
                                          <p:spTgt spid="3">
                                            <p:txEl>
                                              <p:pRg st="7" end="7"/>
                                            </p:txEl>
                                          </p:spTgt>
                                        </p:tgtEl>
                                      </p:cBhvr>
                                    </p:animEffect>
                                  </p:childTnLst>
                                </p:cTn>
                              </p:par>
                            </p:childTnLst>
                          </p:cTn>
                        </p:par>
                        <p:par>
                          <p:cTn id="53" fill="hold">
                            <p:stCondLst>
                              <p:cond delay="7000"/>
                            </p:stCondLst>
                            <p:childTnLst>
                              <p:par>
                                <p:cTn id="54" presetID="31" presetClass="entr" presetSubtype="0" fill="hold" grpId="0" nodeType="after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 calcmode="lin" valueType="num">
                                      <p:cBhvr>
                                        <p:cTn id="56"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7"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58"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59"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90812" y="575734"/>
            <a:ext cx="10072687" cy="6125512"/>
          </a:xfrm>
        </p:spPr>
        <p:txBody>
          <a:bodyPr>
            <a:normAutofit/>
          </a:bodyPr>
          <a:lstStyle/>
          <a:p>
            <a:pPr marL="0" indent="0">
              <a:buNone/>
            </a:pPr>
            <a:r>
              <a:rPr lang="it-IT" b="1" u="sng" dirty="0" smtClean="0">
                <a:solidFill>
                  <a:srgbClr val="FF6600"/>
                </a:solidFill>
              </a:rPr>
              <a:t>Comunicati </a:t>
            </a:r>
            <a:r>
              <a:rPr lang="it-IT" b="1" u="sng" dirty="0">
                <a:solidFill>
                  <a:srgbClr val="FF6600"/>
                </a:solidFill>
              </a:rPr>
              <a:t>del Presidente dell’Autorità (</a:t>
            </a:r>
            <a:r>
              <a:rPr lang="it-IT" b="1" u="sng" dirty="0" err="1">
                <a:solidFill>
                  <a:srgbClr val="FF6600"/>
                </a:solidFill>
              </a:rPr>
              <a:t>Anac</a:t>
            </a:r>
            <a:r>
              <a:rPr lang="it-IT" b="1" u="sng" dirty="0">
                <a:solidFill>
                  <a:srgbClr val="FF6600"/>
                </a:solidFill>
              </a:rPr>
              <a:t>) di maggiore interesse</a:t>
            </a:r>
            <a:r>
              <a:rPr lang="it-IT" b="1" u="sng" dirty="0" smtClean="0">
                <a:solidFill>
                  <a:srgbClr val="FF6600"/>
                </a:solidFill>
              </a:rPr>
              <a:t>: </a:t>
            </a:r>
          </a:p>
          <a:p>
            <a:pPr marL="0" indent="0">
              <a:buNone/>
            </a:pPr>
            <a:r>
              <a:rPr lang="it-IT" b="1" u="sng" dirty="0" smtClean="0">
                <a:solidFill>
                  <a:schemeClr val="tx1"/>
                </a:solidFill>
              </a:rPr>
              <a:t>                                  </a:t>
            </a:r>
            <a:endParaRPr lang="it-IT" b="1" u="sng" dirty="0">
              <a:solidFill>
                <a:schemeClr val="tx1"/>
              </a:solidFill>
            </a:endParaRPr>
          </a:p>
          <a:p>
            <a:r>
              <a:rPr lang="it-IT" b="1" u="sng" dirty="0">
                <a:solidFill>
                  <a:srgbClr val="FF6600"/>
                </a:solidFill>
              </a:rPr>
              <a:t>Comunicato </a:t>
            </a:r>
            <a:r>
              <a:rPr lang="it-IT" b="1" u="sng" dirty="0" smtClean="0">
                <a:solidFill>
                  <a:srgbClr val="FF6600"/>
                </a:solidFill>
              </a:rPr>
              <a:t>del </a:t>
            </a:r>
            <a:r>
              <a:rPr lang="it-IT" b="1" u="sng" dirty="0">
                <a:solidFill>
                  <a:srgbClr val="FF6600"/>
                </a:solidFill>
              </a:rPr>
              <a:t>6  febbraio </a:t>
            </a:r>
            <a:r>
              <a:rPr lang="it-IT" b="1" u="sng" dirty="0" smtClean="0">
                <a:solidFill>
                  <a:srgbClr val="FF6600"/>
                </a:solidFill>
              </a:rPr>
              <a:t>2018</a:t>
            </a:r>
            <a:r>
              <a:rPr lang="it-IT" b="1" dirty="0" smtClean="0">
                <a:solidFill>
                  <a:srgbClr val="FF6600"/>
                </a:solidFill>
              </a:rPr>
              <a:t> </a:t>
            </a:r>
            <a:r>
              <a:rPr lang="it-IT" dirty="0" smtClean="0">
                <a:solidFill>
                  <a:srgbClr val="0070C0"/>
                </a:solidFill>
              </a:rPr>
              <a:t>- </a:t>
            </a:r>
            <a:r>
              <a:rPr lang="it-IT" dirty="0">
                <a:solidFill>
                  <a:schemeClr val="tx1"/>
                </a:solidFill>
              </a:rPr>
              <a:t>Segnalazioni  di illeciti presentate dal dipendente pubblico (c.d. </a:t>
            </a:r>
            <a:r>
              <a:rPr lang="it-IT" dirty="0" err="1">
                <a:solidFill>
                  <a:schemeClr val="tx1"/>
                </a:solidFill>
              </a:rPr>
              <a:t>Whistleblower</a:t>
            </a:r>
            <a:r>
              <a:rPr lang="it-IT" dirty="0">
                <a:solidFill>
                  <a:schemeClr val="tx1"/>
                </a:solidFill>
              </a:rPr>
              <a:t>) </a:t>
            </a:r>
          </a:p>
          <a:p>
            <a:r>
              <a:rPr lang="it-IT" b="1" u="sng" dirty="0" smtClean="0">
                <a:solidFill>
                  <a:srgbClr val="FF6600"/>
                </a:solidFill>
              </a:rPr>
              <a:t>Comunicato del </a:t>
            </a:r>
            <a:r>
              <a:rPr lang="it-IT" b="1" u="sng" dirty="0">
                <a:solidFill>
                  <a:srgbClr val="FF6600"/>
                </a:solidFill>
              </a:rPr>
              <a:t>10 gennaio </a:t>
            </a:r>
            <a:r>
              <a:rPr lang="it-IT" b="1" u="sng" dirty="0" smtClean="0">
                <a:solidFill>
                  <a:srgbClr val="FF6600"/>
                </a:solidFill>
              </a:rPr>
              <a:t>2018</a:t>
            </a:r>
            <a:r>
              <a:rPr lang="it-IT" b="1" dirty="0">
                <a:solidFill>
                  <a:srgbClr val="FF6600"/>
                </a:solidFill>
              </a:rPr>
              <a:t> </a:t>
            </a:r>
            <a:r>
              <a:rPr lang="it-IT" dirty="0" smtClean="0">
                <a:solidFill>
                  <a:srgbClr val="0070C0"/>
                </a:solidFill>
              </a:rPr>
              <a:t>- </a:t>
            </a:r>
            <a:r>
              <a:rPr lang="it-IT" dirty="0">
                <a:solidFill>
                  <a:schemeClr val="tx1"/>
                </a:solidFill>
              </a:rPr>
              <a:t>Indicazioni alle stazioni appaltanti sulle richieste di rilascio del  certificato del Casellario </a:t>
            </a:r>
            <a:r>
              <a:rPr lang="it-IT" dirty="0" smtClean="0">
                <a:solidFill>
                  <a:schemeClr val="tx1"/>
                </a:solidFill>
              </a:rPr>
              <a:t>Giudiziale </a:t>
            </a:r>
            <a:r>
              <a:rPr lang="it-IT" sz="1600" dirty="0" smtClean="0">
                <a:solidFill>
                  <a:schemeClr val="tx1"/>
                </a:solidFill>
              </a:rPr>
              <a:t>(</a:t>
            </a:r>
            <a:r>
              <a:rPr lang="it-IT" sz="1600" dirty="0" smtClean="0"/>
              <a:t>riguardo </a:t>
            </a:r>
            <a:r>
              <a:rPr lang="it-IT" sz="1600" dirty="0"/>
              <a:t>alla verifica  dei requisiti generali degli operatori economici nelle procedure disciplinate  dal Codice dei contratti </a:t>
            </a:r>
            <a:r>
              <a:rPr lang="it-IT" sz="1600" dirty="0" smtClean="0"/>
              <a:t>pubblici);</a:t>
            </a:r>
            <a:r>
              <a:rPr lang="it-IT" sz="1600" dirty="0" smtClean="0">
                <a:solidFill>
                  <a:schemeClr val="tx1"/>
                </a:solidFill>
              </a:rPr>
              <a:t> </a:t>
            </a:r>
            <a:endParaRPr lang="it-IT" sz="1600" dirty="0">
              <a:solidFill>
                <a:schemeClr val="tx1"/>
              </a:solidFill>
            </a:endParaRPr>
          </a:p>
          <a:p>
            <a:r>
              <a:rPr lang="it-IT" b="1" u="sng" dirty="0" smtClean="0">
                <a:solidFill>
                  <a:srgbClr val="FF6600"/>
                </a:solidFill>
              </a:rPr>
              <a:t>Comunicato </a:t>
            </a:r>
            <a:r>
              <a:rPr lang="it-IT" b="1" u="sng" dirty="0">
                <a:solidFill>
                  <a:srgbClr val="FF6600"/>
                </a:solidFill>
              </a:rPr>
              <a:t>del </a:t>
            </a:r>
            <a:r>
              <a:rPr lang="it-IT" b="1" u="sng" dirty="0" smtClean="0">
                <a:solidFill>
                  <a:srgbClr val="FF6600"/>
                </a:solidFill>
              </a:rPr>
              <a:t> </a:t>
            </a:r>
            <a:r>
              <a:rPr lang="it-IT" b="1" u="sng" dirty="0">
                <a:solidFill>
                  <a:srgbClr val="FF6600"/>
                </a:solidFill>
              </a:rPr>
              <a:t>27/04/2017 </a:t>
            </a:r>
            <a:r>
              <a:rPr lang="it-IT" dirty="0">
                <a:solidFill>
                  <a:schemeClr val="tx1"/>
                </a:solidFill>
              </a:rPr>
              <a:t>- </a:t>
            </a:r>
            <a:r>
              <a:rPr lang="it-IT" dirty="0" smtClean="0">
                <a:solidFill>
                  <a:schemeClr val="tx1"/>
                </a:solidFill>
              </a:rPr>
              <a:t> Chiarimenti </a:t>
            </a:r>
            <a:r>
              <a:rPr lang="it-IT" dirty="0">
                <a:solidFill>
                  <a:schemeClr val="tx1"/>
                </a:solidFill>
              </a:rPr>
              <a:t>sull’attività di ANAC in materia di accesso civico </a:t>
            </a:r>
            <a:r>
              <a:rPr lang="it-IT" dirty="0" smtClean="0">
                <a:solidFill>
                  <a:schemeClr val="tx1"/>
                </a:solidFill>
              </a:rPr>
              <a:t>generalizzato;</a:t>
            </a:r>
            <a:endParaRPr lang="it-IT" dirty="0">
              <a:solidFill>
                <a:schemeClr val="tx1"/>
              </a:solidFill>
            </a:endParaRPr>
          </a:p>
          <a:p>
            <a:r>
              <a:rPr lang="it-IT" b="1" u="sng" dirty="0">
                <a:solidFill>
                  <a:srgbClr val="FF6600"/>
                </a:solidFill>
              </a:rPr>
              <a:t>Comunicato </a:t>
            </a:r>
            <a:r>
              <a:rPr lang="it-IT" b="1" u="sng" dirty="0" smtClean="0">
                <a:solidFill>
                  <a:srgbClr val="FF6600"/>
                </a:solidFill>
              </a:rPr>
              <a:t>del </a:t>
            </a:r>
            <a:r>
              <a:rPr lang="it-IT" b="1" u="sng" dirty="0">
                <a:solidFill>
                  <a:srgbClr val="FF6600"/>
                </a:solidFill>
              </a:rPr>
              <a:t>27/04/2017 </a:t>
            </a:r>
            <a:r>
              <a:rPr lang="it-IT" dirty="0" smtClean="0">
                <a:solidFill>
                  <a:schemeClr val="tx1"/>
                </a:solidFill>
              </a:rPr>
              <a:t>-  </a:t>
            </a:r>
            <a:r>
              <a:rPr lang="it-IT" sz="1600" dirty="0" smtClean="0">
                <a:solidFill>
                  <a:schemeClr val="tx1"/>
                </a:solidFill>
              </a:rPr>
              <a:t>Ambito </a:t>
            </a:r>
            <a:r>
              <a:rPr lang="it-IT" sz="1600" dirty="0">
                <a:solidFill>
                  <a:schemeClr val="tx1"/>
                </a:solidFill>
              </a:rPr>
              <a:t>di intervento dell’Autorità Nazionale </a:t>
            </a:r>
            <a:r>
              <a:rPr lang="it-IT" sz="1600" dirty="0" smtClean="0">
                <a:solidFill>
                  <a:schemeClr val="tx1"/>
                </a:solidFill>
              </a:rPr>
              <a:t>Anticorruzione;</a:t>
            </a:r>
            <a:endParaRPr lang="it-IT" sz="1600" dirty="0">
              <a:solidFill>
                <a:schemeClr val="tx1"/>
              </a:solidFill>
            </a:endParaRPr>
          </a:p>
          <a:p>
            <a:r>
              <a:rPr lang="it-IT" b="1" u="sng" dirty="0">
                <a:solidFill>
                  <a:srgbClr val="FF6600"/>
                </a:solidFill>
              </a:rPr>
              <a:t>Comunicato del </a:t>
            </a:r>
            <a:r>
              <a:rPr lang="it-IT" b="1" u="sng" dirty="0" smtClean="0">
                <a:solidFill>
                  <a:srgbClr val="FF6600"/>
                </a:solidFill>
              </a:rPr>
              <a:t>12/04/2017</a:t>
            </a:r>
            <a:r>
              <a:rPr lang="it-IT" b="1" dirty="0" smtClean="0">
                <a:solidFill>
                  <a:srgbClr val="FF6600"/>
                </a:solidFill>
              </a:rPr>
              <a:t> </a:t>
            </a:r>
            <a:r>
              <a:rPr lang="it-IT" dirty="0" smtClean="0">
                <a:solidFill>
                  <a:schemeClr val="tx1"/>
                </a:solidFill>
              </a:rPr>
              <a:t>- </a:t>
            </a:r>
            <a:r>
              <a:rPr lang="it-IT" sz="1600" dirty="0" smtClean="0">
                <a:solidFill>
                  <a:schemeClr val="tx1"/>
                </a:solidFill>
              </a:rPr>
              <a:t>Determinazione </a:t>
            </a:r>
            <a:r>
              <a:rPr lang="it-IT" sz="1600" dirty="0">
                <a:solidFill>
                  <a:schemeClr val="tx1"/>
                </a:solidFill>
              </a:rPr>
              <a:t>n. 241 dell’8 marzo 2017 “Linee guida recanti indicazioni sull’attuazione dell’art. 14 del d. </a:t>
            </a:r>
            <a:r>
              <a:rPr lang="it-IT" sz="1600" dirty="0" err="1">
                <a:solidFill>
                  <a:schemeClr val="tx1"/>
                </a:solidFill>
              </a:rPr>
              <a:t>lgs</a:t>
            </a:r>
            <a:r>
              <a:rPr lang="it-IT" sz="1600" dirty="0">
                <a:solidFill>
                  <a:schemeClr val="tx1"/>
                </a:solidFill>
              </a:rPr>
              <a:t>. 33/2013 «Obblighi di pubblicazione concernenti i titolari di incarichi politici, di amministrazione, di direzione o di governo e i titolari di incarichi dirigenziali» come modificato dall’art. 13 del d.lgs. 97/2016” – sospensione dell’efficacia limitatamente alla pubblicazione dei dati di cui all’art. 14, co.1, </a:t>
            </a:r>
            <a:r>
              <a:rPr lang="it-IT" sz="1600" dirty="0" err="1">
                <a:solidFill>
                  <a:schemeClr val="tx1"/>
                </a:solidFill>
              </a:rPr>
              <a:t>lett</a:t>
            </a:r>
            <a:r>
              <a:rPr lang="it-IT" sz="1600" dirty="0">
                <a:solidFill>
                  <a:schemeClr val="tx1"/>
                </a:solidFill>
              </a:rPr>
              <a:t>. c) ed f), del d.lgs. 33/2013 per i titolari di incarichi </a:t>
            </a:r>
            <a:r>
              <a:rPr lang="it-IT" sz="1600" dirty="0" smtClean="0">
                <a:solidFill>
                  <a:schemeClr val="tx1"/>
                </a:solidFill>
              </a:rPr>
              <a:t>dirigenziali;</a:t>
            </a:r>
            <a:endParaRPr lang="it-IT" sz="1600" dirty="0">
              <a:solidFill>
                <a:schemeClr val="tx1"/>
              </a:solidFill>
            </a:endParaRPr>
          </a:p>
          <a:p>
            <a:r>
              <a:rPr lang="it-IT" b="1" u="sng" dirty="0">
                <a:solidFill>
                  <a:srgbClr val="FF6600"/>
                </a:solidFill>
              </a:rPr>
              <a:t>Comunicato del </a:t>
            </a:r>
            <a:r>
              <a:rPr lang="it-IT" b="1" u="sng" dirty="0" smtClean="0">
                <a:solidFill>
                  <a:srgbClr val="FF6600"/>
                </a:solidFill>
              </a:rPr>
              <a:t>12/04/2017</a:t>
            </a:r>
            <a:r>
              <a:rPr lang="it-IT" b="1" dirty="0" smtClean="0">
                <a:solidFill>
                  <a:srgbClr val="FF6600"/>
                </a:solidFill>
              </a:rPr>
              <a:t> </a:t>
            </a:r>
            <a:r>
              <a:rPr lang="it-IT" dirty="0" smtClean="0">
                <a:solidFill>
                  <a:schemeClr val="tx1"/>
                </a:solidFill>
              </a:rPr>
              <a:t>- </a:t>
            </a:r>
            <a:r>
              <a:rPr lang="it-IT" sz="1600" dirty="0" smtClean="0">
                <a:solidFill>
                  <a:schemeClr val="tx1"/>
                </a:solidFill>
              </a:rPr>
              <a:t>Precisazioni </a:t>
            </a:r>
            <a:r>
              <a:rPr lang="it-IT" sz="1600" dirty="0">
                <a:solidFill>
                  <a:schemeClr val="tx1"/>
                </a:solidFill>
              </a:rPr>
              <a:t>sull’applicazione delle disposizioni della </a:t>
            </a:r>
            <a:r>
              <a:rPr lang="it-IT" sz="1600" dirty="0"/>
              <a:t>Delibera n. 1 dell’ 11 gennaio </a:t>
            </a:r>
            <a:r>
              <a:rPr lang="it-IT" sz="1600" dirty="0" smtClean="0"/>
              <a:t>2017 recante «Indicazioni </a:t>
            </a:r>
            <a:r>
              <a:rPr lang="it-IT" sz="1600" dirty="0"/>
              <a:t>operative per un corretto perfezionamento del </a:t>
            </a:r>
            <a:r>
              <a:rPr lang="it-IT" sz="1600" dirty="0" smtClean="0"/>
              <a:t>CIG»</a:t>
            </a:r>
            <a:r>
              <a:rPr lang="it-IT" sz="1600" dirty="0" smtClean="0">
                <a:solidFill>
                  <a:schemeClr val="tx1"/>
                </a:solidFill>
              </a:rPr>
              <a:t>;</a:t>
            </a:r>
            <a:endParaRPr lang="it-IT" sz="1600" dirty="0">
              <a:solidFill>
                <a:schemeClr val="tx1"/>
              </a:solidFill>
            </a:endParaRPr>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8</a:t>
            </a:fld>
            <a:endParaRPr lang="en-US" dirty="0"/>
          </a:p>
        </p:txBody>
      </p:sp>
    </p:spTree>
    <p:extLst>
      <p:ext uri="{BB962C8B-B14F-4D97-AF65-F5344CB8AC3E}">
        <p14:creationId xmlns:p14="http://schemas.microsoft.com/office/powerpoint/2010/main" val="253828241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2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2000"/>
                                        <p:tgtEl>
                                          <p:spTgt spid="3">
                                            <p:txEl>
                                              <p:pRg st="0" end="0"/>
                                            </p:txEl>
                                          </p:spTgt>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2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2000"/>
                                        <p:tgtEl>
                                          <p:spTgt spid="3">
                                            <p:txEl>
                                              <p:pRg st="1" end="1"/>
                                            </p:txEl>
                                          </p:spTgt>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2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2000"/>
                                        <p:tgtEl>
                                          <p:spTgt spid="3">
                                            <p:txEl>
                                              <p:pRg st="2" end="2"/>
                                            </p:txEl>
                                          </p:spTgt>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2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7" dur="2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8" dur="2000"/>
                                        <p:tgtEl>
                                          <p:spTgt spid="3">
                                            <p:txEl>
                                              <p:pRg st="3" end="3"/>
                                            </p:txEl>
                                          </p:spTgt>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2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2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2000"/>
                                        <p:tgtEl>
                                          <p:spTgt spid="3">
                                            <p:txEl>
                                              <p:pRg st="4" end="4"/>
                                            </p:txEl>
                                          </p:spTgt>
                                        </p:tgtEl>
                                      </p:cBhvr>
                                    </p:animEffect>
                                  </p:childTnLst>
                                </p:cTn>
                              </p:par>
                              <p:par>
                                <p:cTn id="35" presetID="31" presetClass="entr" presetSubtype="0" fill="hold" grpId="0"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2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2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9" dur="2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0" dur="2000"/>
                                        <p:tgtEl>
                                          <p:spTgt spid="3">
                                            <p:txEl>
                                              <p:pRg st="5" end="5"/>
                                            </p:txEl>
                                          </p:spTgt>
                                        </p:tgtEl>
                                      </p:cBhvr>
                                    </p:animEffect>
                                  </p:childTnLst>
                                </p:cTn>
                              </p:par>
                              <p:par>
                                <p:cTn id="41" presetID="31" presetClass="entr" presetSubtype="0" fill="hold" grpId="0"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2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2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5" dur="2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6" dur="2000"/>
                                        <p:tgtEl>
                                          <p:spTgt spid="3">
                                            <p:txEl>
                                              <p:pRg st="6" end="6"/>
                                            </p:txEl>
                                          </p:spTgt>
                                        </p:tgtEl>
                                      </p:cBhvr>
                                    </p:animEffect>
                                  </p:childTnLst>
                                </p:cTn>
                              </p:par>
                              <p:par>
                                <p:cTn id="47" presetID="31" presetClass="entr" presetSubtype="0" fill="hold" grpId="0" nodeType="with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2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2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1" dur="2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475117" y="258791"/>
            <a:ext cx="10368950" cy="6142009"/>
          </a:xfrm>
        </p:spPr>
        <p:txBody>
          <a:bodyPr/>
          <a:lstStyle/>
          <a:p>
            <a:pPr algn="just">
              <a:buFont typeface="Arial" panose="020B0604020202020204" pitchFamily="34" charset="0"/>
              <a:buChar char="•"/>
            </a:pPr>
            <a:endParaRPr lang="it-IT" sz="1600" u="sng" dirty="0" smtClean="0">
              <a:solidFill>
                <a:srgbClr val="0070C0"/>
              </a:solidFill>
            </a:endParaRPr>
          </a:p>
          <a:p>
            <a:pPr>
              <a:buFont typeface="Wingdings" panose="05000000000000000000" pitchFamily="2" charset="2"/>
              <a:buChar char="Ø"/>
            </a:pPr>
            <a:r>
              <a:rPr lang="it-IT" b="1" u="sng" dirty="0" smtClean="0">
                <a:solidFill>
                  <a:srgbClr val="FF6600"/>
                </a:solidFill>
              </a:rPr>
              <a:t>Comunicato del 22/03/2017</a:t>
            </a:r>
            <a:r>
              <a:rPr lang="it-IT" b="1" dirty="0" smtClean="0">
                <a:solidFill>
                  <a:srgbClr val="FF6600"/>
                </a:solidFill>
              </a:rPr>
              <a:t> </a:t>
            </a:r>
            <a:r>
              <a:rPr lang="it-IT" sz="1600" dirty="0" smtClean="0">
                <a:solidFill>
                  <a:schemeClr val="tx1"/>
                </a:solidFill>
              </a:rPr>
              <a:t>- Chiarimenti sull’iscrizione all’Albo dei componenti delle commissioni giudicatrici.</a:t>
            </a:r>
          </a:p>
          <a:p>
            <a:pPr>
              <a:buFont typeface="Wingdings" panose="05000000000000000000" pitchFamily="2" charset="2"/>
              <a:buChar char="Ø"/>
            </a:pPr>
            <a:r>
              <a:rPr lang="it-IT" b="1" u="sng" dirty="0" smtClean="0">
                <a:solidFill>
                  <a:srgbClr val="FF6600"/>
                </a:solidFill>
              </a:rPr>
              <a:t>Comunicato </a:t>
            </a:r>
            <a:r>
              <a:rPr lang="it-IT" b="1" u="sng" dirty="0">
                <a:solidFill>
                  <a:srgbClr val="FF6600"/>
                </a:solidFill>
              </a:rPr>
              <a:t>del 01/10/2015 </a:t>
            </a:r>
            <a:r>
              <a:rPr lang="it-IT" sz="1600" dirty="0">
                <a:solidFill>
                  <a:schemeClr val="bg2">
                    <a:lumMod val="25000"/>
                  </a:schemeClr>
                </a:solidFill>
              </a:rPr>
              <a:t>- Attività di vigilanza sulla pubblicazione dei dati dei componenti degli organi di indirizzo e dei soggetti titolari di incarichi dirigenziali e di consulenza da parte delle società e degli enti di diritto privato controllati e partecipati da pubbliche amministrazioni;</a:t>
            </a:r>
          </a:p>
          <a:p>
            <a:pPr>
              <a:buFont typeface="Wingdings" panose="05000000000000000000" pitchFamily="2" charset="2"/>
              <a:buChar char="Ø"/>
            </a:pPr>
            <a:r>
              <a:rPr lang="it-IT" b="1" u="sng" dirty="0" smtClean="0">
                <a:solidFill>
                  <a:srgbClr val="FF6600"/>
                </a:solidFill>
              </a:rPr>
              <a:t>Comunicato del </a:t>
            </a:r>
            <a:r>
              <a:rPr lang="it-IT" b="1" u="sng" dirty="0">
                <a:solidFill>
                  <a:srgbClr val="FF6600"/>
                </a:solidFill>
              </a:rPr>
              <a:t>22/04/2015 </a:t>
            </a:r>
            <a:r>
              <a:rPr lang="it-IT" sz="1600" b="1" dirty="0">
                <a:solidFill>
                  <a:srgbClr val="FF6600"/>
                </a:solidFill>
              </a:rPr>
              <a:t>-  </a:t>
            </a:r>
            <a:r>
              <a:rPr lang="it-IT" sz="1600" dirty="0"/>
              <a:t>Osservanza delle regole in materia di trasparenza e di prevenzione della corruzione </a:t>
            </a:r>
            <a:r>
              <a:rPr lang="it-IT" sz="1600" u="sng" dirty="0"/>
              <a:t>da parte dei Consorzi di </a:t>
            </a:r>
            <a:r>
              <a:rPr lang="it-IT" sz="1600" u="sng" dirty="0" smtClean="0"/>
              <a:t>bonifica (utile per l’attività di vigilanza e controllo da parte delle strutture regionali di riferimento)</a:t>
            </a:r>
            <a:r>
              <a:rPr lang="it-IT" sz="1600" dirty="0" smtClean="0"/>
              <a:t>;</a:t>
            </a:r>
            <a:endParaRPr lang="it-IT" sz="1600" dirty="0"/>
          </a:p>
          <a:p>
            <a:pPr>
              <a:buFont typeface="Wingdings" panose="05000000000000000000" pitchFamily="2" charset="2"/>
              <a:buChar char="Ø"/>
            </a:pPr>
            <a:r>
              <a:rPr lang="it-IT" b="1" u="sng" dirty="0">
                <a:solidFill>
                  <a:srgbClr val="FF6600"/>
                </a:solidFill>
              </a:rPr>
              <a:t>Comunicato </a:t>
            </a:r>
            <a:r>
              <a:rPr lang="it-IT" b="1" u="sng" dirty="0" smtClean="0">
                <a:solidFill>
                  <a:srgbClr val="FF6600"/>
                </a:solidFill>
              </a:rPr>
              <a:t>del </a:t>
            </a:r>
            <a:r>
              <a:rPr lang="it-IT" b="1" u="sng" dirty="0">
                <a:solidFill>
                  <a:srgbClr val="FF6600"/>
                </a:solidFill>
              </a:rPr>
              <a:t>10/04/2015 </a:t>
            </a:r>
            <a:r>
              <a:rPr lang="it-IT" sz="1600" b="1" dirty="0">
                <a:solidFill>
                  <a:srgbClr val="FF6600"/>
                </a:solidFill>
              </a:rPr>
              <a:t>- </a:t>
            </a:r>
            <a:r>
              <a:rPr lang="it-IT" sz="1600" dirty="0"/>
              <a:t>Osservanza delle regole in materia di trasparenza e di prevenzione della corruzione da parte degli Istituti pubblici di assistenza e beneficienza (IPAB) e delle Aziende pubbliche di servizi alla persona </a:t>
            </a:r>
            <a:r>
              <a:rPr lang="it-IT" sz="1600" dirty="0" smtClean="0"/>
              <a:t>ASP</a:t>
            </a:r>
            <a:r>
              <a:rPr lang="it-IT" sz="1600" u="sng" dirty="0"/>
              <a:t>(utile per l’attività di vigilanza e controllo da parte delle strutture regionali di riferimento)</a:t>
            </a:r>
            <a:r>
              <a:rPr lang="it-IT" sz="1600" dirty="0"/>
              <a:t>;</a:t>
            </a:r>
          </a:p>
          <a:p>
            <a:pPr>
              <a:buFont typeface="Wingdings" panose="05000000000000000000" pitchFamily="2" charset="2"/>
              <a:buChar char="Ø"/>
            </a:pPr>
            <a:r>
              <a:rPr lang="it-IT" b="1" u="sng" dirty="0" smtClean="0">
                <a:solidFill>
                  <a:srgbClr val="FF6600"/>
                </a:solidFill>
              </a:rPr>
              <a:t>Comunicato </a:t>
            </a:r>
            <a:r>
              <a:rPr lang="it-IT" b="1" u="sng" dirty="0">
                <a:solidFill>
                  <a:srgbClr val="FF6600"/>
                </a:solidFill>
              </a:rPr>
              <a:t>del 6 giugno 2014 </a:t>
            </a:r>
            <a:r>
              <a:rPr lang="it-IT" sz="1600" dirty="0"/>
              <a:t>- Obbligo di pubblicazione dei dati di cui all’art. 22 c. 2 del d.lgs. n. 33/2013 relativi agli enti </a:t>
            </a:r>
            <a:r>
              <a:rPr lang="it-IT" sz="1600" dirty="0" smtClean="0"/>
              <a:t>pubblici, </a:t>
            </a:r>
            <a:r>
              <a:rPr lang="it-IT" sz="1600" u="sng" dirty="0" smtClean="0"/>
              <a:t>agli </a:t>
            </a:r>
            <a:r>
              <a:rPr lang="it-IT" sz="1600" u="sng" dirty="0"/>
              <a:t>enti di diritto privato in controllo pubblico e alle società partecipate dalle </a:t>
            </a:r>
            <a:r>
              <a:rPr lang="it-IT" sz="1600" u="sng" dirty="0" smtClean="0"/>
              <a:t>p.a. (utile </a:t>
            </a:r>
            <a:r>
              <a:rPr lang="it-IT" sz="1600" u="sng" dirty="0"/>
              <a:t>per l’attività di vigilanza e controllo da parte delle strutture regionali di riferimento)</a:t>
            </a:r>
            <a:r>
              <a:rPr lang="it-IT" sz="1600" dirty="0"/>
              <a:t>;</a:t>
            </a:r>
          </a:p>
          <a:p>
            <a:pPr>
              <a:buFont typeface="Arial" panose="020B0604020202020204" pitchFamily="34" charset="0"/>
              <a:buChar char="•"/>
            </a:pPr>
            <a:endParaRPr lang="it-IT" sz="1600" u="sng" dirty="0"/>
          </a:p>
          <a:p>
            <a:endParaRPr lang="it-IT" dirty="0"/>
          </a:p>
          <a:p>
            <a:endParaRPr lang="it-IT" dirty="0"/>
          </a:p>
        </p:txBody>
      </p:sp>
      <p:sp>
        <p:nvSpPr>
          <p:cNvPr id="6" name="Segnaposto numero diapositiva 5"/>
          <p:cNvSpPr>
            <a:spLocks noGrp="1"/>
          </p:cNvSpPr>
          <p:nvPr>
            <p:ph type="sldNum" sz="quarter" idx="12"/>
          </p:nvPr>
        </p:nvSpPr>
        <p:spPr/>
        <p:txBody>
          <a:bodyPr/>
          <a:lstStyle/>
          <a:p>
            <a:pPr>
              <a:defRPr/>
            </a:pPr>
            <a:fld id="{B2D3D1F1-375F-4D34-BD2F-2D3F7ECFE057}" type="slidenum">
              <a:rPr lang="en-US" smtClean="0"/>
              <a:pPr>
                <a:defRPr/>
              </a:pPr>
              <a:t>9</a:t>
            </a:fld>
            <a:r>
              <a:rPr lang="en-US" dirty="0" smtClean="0"/>
              <a:t> </a:t>
            </a:r>
            <a:endParaRPr lang="en-US" dirty="0"/>
          </a:p>
        </p:txBody>
      </p:sp>
    </p:spTree>
    <p:extLst>
      <p:ext uri="{BB962C8B-B14F-4D97-AF65-F5344CB8AC3E}">
        <p14:creationId xmlns:p14="http://schemas.microsoft.com/office/powerpoint/2010/main" val="446029875"/>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2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2000"/>
                                        <p:tgtEl>
                                          <p:spTgt spid="3">
                                            <p:txEl>
                                              <p:pRg st="1" end="1"/>
                                            </p:txEl>
                                          </p:spTgt>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5" dur="2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6" dur="2000"/>
                                        <p:tgtEl>
                                          <p:spTgt spid="3">
                                            <p:txEl>
                                              <p:pRg st="2" end="2"/>
                                            </p:txEl>
                                          </p:spTgt>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2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1" dur="2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2" dur="2000"/>
                                        <p:tgtEl>
                                          <p:spTgt spid="3">
                                            <p:txEl>
                                              <p:pRg st="3" end="3"/>
                                            </p:txEl>
                                          </p:spTgt>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2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7" dur="2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8" dur="2000"/>
                                        <p:tgtEl>
                                          <p:spTgt spid="3">
                                            <p:txEl>
                                              <p:pRg st="4" end="4"/>
                                            </p:txEl>
                                          </p:spTgt>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2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2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3" dur="2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4"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1_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17233</TotalTime>
  <Words>11773</Words>
  <Application>Microsoft Office PowerPoint</Application>
  <PresentationFormat>Widescreen</PresentationFormat>
  <Paragraphs>622</Paragraphs>
  <Slides>62</Slides>
  <Notes>8</Notes>
  <HiddenSlides>0</HiddenSlides>
  <MMClips>0</MMClips>
  <ScaleCrop>false</ScaleCrop>
  <HeadingPairs>
    <vt:vector size="8" baseType="variant">
      <vt:variant>
        <vt:lpstr>Caratteri utilizzati</vt:lpstr>
      </vt:variant>
      <vt:variant>
        <vt:i4>7</vt:i4>
      </vt:variant>
      <vt:variant>
        <vt:lpstr>Tema</vt:lpstr>
      </vt:variant>
      <vt:variant>
        <vt:i4>2</vt:i4>
      </vt:variant>
      <vt:variant>
        <vt:lpstr>Server OLE incorporati</vt:lpstr>
      </vt:variant>
      <vt:variant>
        <vt:i4>1</vt:i4>
      </vt:variant>
      <vt:variant>
        <vt:lpstr>Titoli diapositive</vt:lpstr>
      </vt:variant>
      <vt:variant>
        <vt:i4>62</vt:i4>
      </vt:variant>
    </vt:vector>
  </HeadingPairs>
  <TitlesOfParts>
    <vt:vector size="72" baseType="lpstr">
      <vt:lpstr>Arial</vt:lpstr>
      <vt:lpstr>Calibri</vt:lpstr>
      <vt:lpstr>Century Gothic</vt:lpstr>
      <vt:lpstr>Garamond</vt:lpstr>
      <vt:lpstr>Times New Roman</vt:lpstr>
      <vt:lpstr>Wingdings</vt:lpstr>
      <vt:lpstr>Wingdings 3</vt:lpstr>
      <vt:lpstr>Filo</vt:lpstr>
      <vt:lpstr>1_Filo</vt:lpstr>
      <vt:lpstr>CorelDRAW</vt:lpstr>
      <vt:lpstr>PIANO TRIENNALE della PREVENZIONE  della CORRUZIONE e per la TRASPARENZA e l’INTEGRITA’ ( PTPCT ) 2018/2020 (approvato con DGR N. 86 DEL 20/02/2018)</vt:lpstr>
      <vt:lpstr>1. Evoluzione del contesto normativo di riferimento.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Sezione I PIANO TRIENNALE DI PREVENZIONE DELLA CORRUZIONE - (PTPCT) 2018/2020</vt:lpstr>
      <vt:lpstr>Presentazione standard di PowerPoint</vt:lpstr>
      <vt:lpstr>Presentazione standard di PowerPoint</vt:lpstr>
      <vt:lpstr>Presentazione standard di PowerPoint</vt:lpstr>
      <vt:lpstr>3. I soggetti interni coinvolti nella formazione e attuazione del PTPCT 2018-2020</vt:lpstr>
      <vt:lpstr>3.a -  Organo di Indirizzo Politico  </vt:lpstr>
      <vt:lpstr>3.b - Responsabile per la Prevenzione della Corruzione e della Trasparenza (RPCT);</vt:lpstr>
      <vt:lpstr>Presentazione standard di PowerPoint</vt:lpstr>
      <vt:lpstr>Presentazione standard di PowerPoint</vt:lpstr>
      <vt:lpstr>Presentazione standard di PowerPoint</vt:lpstr>
      <vt:lpstr>3.c - Vertici Amministrativi (Direttori-Dirigenti)  </vt:lpstr>
      <vt:lpstr>Presentazione standard di PowerPoint</vt:lpstr>
      <vt:lpstr>Presentazione standard di PowerPoint</vt:lpstr>
      <vt:lpstr>3.d - Responsabili degli Uffici e Personale dipendente  </vt:lpstr>
      <vt:lpstr>Presentazione standard di PowerPoint</vt:lpstr>
      <vt:lpstr>3.e - Organismo Indipendente di Valutazione (O.I.V.)</vt:lpstr>
      <vt:lpstr>Presentazione standard di PowerPoint</vt:lpstr>
      <vt:lpstr>3.f Ufficio Procedimenti Disciplinari  (UPD)  </vt:lpstr>
      <vt:lpstr>3.g Servizio Amministrazione  Risorse Umane</vt:lpstr>
      <vt:lpstr>3.h Servizio Informativo Regionale  (S.I.R.).</vt:lpstr>
      <vt:lpstr>4. I SOGGETTI ESTERNI CHE PARTECIPANO ALLA FORMAZIONE DEL PTPCT</vt:lpstr>
      <vt:lpstr>Presentazione standard di PowerPoint</vt:lpstr>
      <vt:lpstr>Presentazione standard di PowerPoint</vt:lpstr>
      <vt:lpstr>6. Particolari azioni e misure generali finalizzate alla prevenzione della corruzione.</vt:lpstr>
      <vt:lpstr>Presentazione standard di PowerPoint</vt:lpstr>
      <vt:lpstr>7. Termini per il Monitoraggio del PTPC e dell’attuazione delle misure</vt:lpstr>
      <vt:lpstr>Presentazione standard di PowerPoint</vt:lpstr>
      <vt:lpstr>Presentazione standard di PowerPoint</vt:lpstr>
      <vt:lpstr>Sezione II 8. PROGRAMMA TRIENNALE PER LA TRASPARENZA E L’INTEGRITA’ (PTTI) 2018 – 2020 </vt:lpstr>
      <vt:lpstr>9. PTPCT 2018/2020 (DGR 86 del 20/02/2018)  Allegato 1-bis trasparenza</vt:lpstr>
      <vt:lpstr>9.1 Illustrazione di alcune sottosezioni  di Amministrazione Trasparente di particolare interesse 9.1.1.  Sottosezione «Personale»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9.1.3 – Sottosezione «Attività e Procedimenti» </vt:lpstr>
      <vt:lpstr>Presentazione standard di PowerPoint</vt:lpstr>
      <vt:lpstr> 9.1.4 – Sottosezione «Provvedimenti» </vt:lpstr>
      <vt:lpstr> 9.1.5 – Sottosezione «Bandi di Gara e Contratti» </vt:lpstr>
      <vt:lpstr> </vt:lpstr>
      <vt:lpstr>Presentazione standard di PowerPoint</vt:lpstr>
      <vt:lpstr>11. Cenni all’Istituto dell’Accesso Civico  </vt:lpstr>
      <vt:lpstr>11.1- Tipologie di accesso a seguito delle modifiche apportate  al D.Lgs. 33/2013 dal D. Lgs. 25/05/2016, n.97 </vt:lpstr>
      <vt:lpstr>11.2 - Esercizio del diritto di accesso - A chi va presentata l’istanza? </vt:lpstr>
      <vt:lpstr>11.3 - Accesso civico -  Motivi di rigetto dell’istanza (art. 5 e 5-bis D. Lgs 33/2013 e delibera ANAC n. 1309 del 28/12/2016 ) </vt:lpstr>
      <vt:lpstr> 11.4 - Obbligo di conclusione del procedimento di accesso  e  sanzioni per inadempienze (art. 5 e 5-bis D. Lgs 33/2013) </vt:lpstr>
      <vt:lpstr>11.5 - Cosa fare in caso di diniego all’accesso (art. 5 e 5-bis D. Lgs 33/2013) </vt:lpstr>
      <vt:lpstr>12 – Sottosezione Altri Contenuti </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Ercole Cauti</dc:creator>
  <cp:lastModifiedBy>Laura Chiarizia</cp:lastModifiedBy>
  <cp:revision>1194</cp:revision>
  <cp:lastPrinted>2018-03-21T14:49:49Z</cp:lastPrinted>
  <dcterms:created xsi:type="dcterms:W3CDTF">2015-06-01T13:19:38Z</dcterms:created>
  <dcterms:modified xsi:type="dcterms:W3CDTF">2018-04-20T11:36:27Z</dcterms:modified>
</cp:coreProperties>
</file>