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84"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85" r:id="rId22"/>
    <p:sldId id="275" r:id="rId23"/>
    <p:sldId id="276" r:id="rId24"/>
    <p:sldId id="277" r:id="rId25"/>
    <p:sldId id="278" r:id="rId26"/>
    <p:sldId id="282" r:id="rId27"/>
    <p:sldId id="279" r:id="rId28"/>
    <p:sldId id="280" r:id="rId29"/>
  </p:sldIdLst>
  <p:sldSz cx="9144000" cy="6858000" type="screen4x3"/>
  <p:notesSz cx="6797675" cy="992663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66"/>
    <a:srgbClr val="EFF0F7"/>
    <a:srgbClr val="EEEFF8"/>
    <a:srgbClr val="D0D3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629" autoAdjust="0"/>
  </p:normalViewPr>
  <p:slideViewPr>
    <p:cSldViewPr>
      <p:cViewPr varScale="1">
        <p:scale>
          <a:sx n="70" d="100"/>
          <a:sy n="70" d="100"/>
        </p:scale>
        <p:origin x="486"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98AE785A-4A70-4691-A867-CD855D9C43D5}" type="datetimeFigureOut">
              <a:rPr lang="it-IT" smtClean="0"/>
              <a:pPr/>
              <a:t>01/08/2019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40645C79-A249-4810-8151-4CA08A80101E}" type="slidenum">
              <a:rPr lang="it-IT" smtClean="0"/>
              <a:pPr/>
              <a:t>‹N›</a:t>
            </a:fld>
            <a:endParaRPr lang="it-IT"/>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it-IT" smtClean="0"/>
              <a:t>Fare clic per modificare lo stile del titolo</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98AE785A-4A70-4691-A867-CD855D9C43D5}" type="datetimeFigureOut">
              <a:rPr lang="it-IT" smtClean="0"/>
              <a:pPr/>
              <a:t>01/08/2019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40645C79-A249-4810-8151-4CA08A80101E}" type="slidenum">
              <a:rPr lang="it-IT" smtClean="0"/>
              <a:pPr/>
              <a:t>‹N›</a:t>
            </a:fld>
            <a:endParaRPr lang="it-IT"/>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it-IT" smtClean="0"/>
              <a:t>Fare clic per modificare lo stile del titolo</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98AE785A-4A70-4691-A867-CD855D9C43D5}" type="datetimeFigureOut">
              <a:rPr lang="it-IT" smtClean="0"/>
              <a:pPr/>
              <a:t>01/08/2019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40645C79-A249-4810-8151-4CA08A80101E}" type="slidenum">
              <a:rPr lang="it-IT" smtClean="0"/>
              <a:pPr/>
              <a:t>‹N›</a:t>
            </a:fld>
            <a:endParaRPr lang="it-IT"/>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8AE785A-4A70-4691-A867-CD855D9C43D5}" type="datetimeFigureOut">
              <a:rPr lang="it-IT" smtClean="0"/>
              <a:pPr/>
              <a:t>01/08/2019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40645C79-A249-4810-8151-4CA08A80101E}" type="slidenum">
              <a:rPr lang="it-IT" smtClean="0"/>
              <a:pPr/>
              <a:t>‹N›</a:t>
            </a:fld>
            <a:endParaRPr lang="it-IT"/>
          </a:p>
        </p:txBody>
      </p:sp>
      <p:sp>
        <p:nvSpPr>
          <p:cNvPr id="8" name="Title 7"/>
          <p:cNvSpPr>
            <a:spLocks noGrp="1"/>
          </p:cNvSpPr>
          <p:nvPr>
            <p:ph type="title"/>
          </p:nvPr>
        </p:nvSpPr>
        <p:spPr/>
        <p:txBody>
          <a:bodyPr/>
          <a:lstStyle/>
          <a:p>
            <a:r>
              <a:rPr lang="it-IT" smtClean="0"/>
              <a:t>Fare clic per modificare lo stile del titolo</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98AE785A-4A70-4691-A867-CD855D9C43D5}" type="datetimeFigureOut">
              <a:rPr lang="it-IT" smtClean="0"/>
              <a:pPr/>
              <a:t>01/08/2019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40645C79-A249-4810-8151-4CA08A80101E}" type="slidenum">
              <a:rPr lang="it-IT" smtClean="0"/>
              <a:pPr/>
              <a:t>‹N›</a:t>
            </a:fld>
            <a:endParaRPr lang="it-IT"/>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98AE785A-4A70-4691-A867-CD855D9C43D5}" type="datetimeFigureOut">
              <a:rPr lang="it-IT" smtClean="0"/>
              <a:pPr/>
              <a:t>01/08/2019</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40645C79-A249-4810-8151-4CA08A80101E}" type="slidenum">
              <a:rPr lang="it-IT" smtClean="0"/>
              <a:pPr/>
              <a:t>‹N›</a:t>
            </a:fld>
            <a:endParaRPr lang="it-IT"/>
          </a:p>
        </p:txBody>
      </p:sp>
      <p:sp>
        <p:nvSpPr>
          <p:cNvPr id="8" name="Title 7"/>
          <p:cNvSpPr>
            <a:spLocks noGrp="1"/>
          </p:cNvSpPr>
          <p:nvPr>
            <p:ph type="title"/>
          </p:nvPr>
        </p:nvSpPr>
        <p:spPr/>
        <p:txBody>
          <a:bodyPr/>
          <a:lstStyle/>
          <a:p>
            <a:r>
              <a:rPr lang="it-IT" smtClean="0"/>
              <a:t>Fare clic per modificare lo stile del titolo</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it-IT" smtClean="0"/>
              <a:t>Fare clic per modificare stili del testo dello schema</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98AE785A-4A70-4691-A867-CD855D9C43D5}" type="datetimeFigureOut">
              <a:rPr lang="it-IT" smtClean="0"/>
              <a:pPr/>
              <a:t>01/08/2019</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40645C79-A249-4810-8151-4CA08A80101E}" type="slidenum">
              <a:rPr lang="it-IT" smtClean="0"/>
              <a:pPr/>
              <a:t>‹N›</a:t>
            </a:fld>
            <a:endParaRPr lang="it-IT"/>
          </a:p>
        </p:txBody>
      </p:sp>
      <p:sp>
        <p:nvSpPr>
          <p:cNvPr id="10" name="Title 9"/>
          <p:cNvSpPr>
            <a:spLocks noGrp="1"/>
          </p:cNvSpPr>
          <p:nvPr>
            <p:ph type="title"/>
          </p:nvPr>
        </p:nvSpPr>
        <p:spPr/>
        <p:txBody>
          <a:bodyPr/>
          <a:lstStyle/>
          <a:p>
            <a:r>
              <a:rPr lang="it-IT" smtClean="0"/>
              <a:t>Fare clic per modificare lo stile del titolo</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fld id="{98AE785A-4A70-4691-A867-CD855D9C43D5}" type="datetimeFigureOut">
              <a:rPr lang="it-IT" smtClean="0"/>
              <a:pPr/>
              <a:t>01/08/2019</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40645C79-A249-4810-8151-4CA08A80101E}" type="slidenum">
              <a:rPr lang="it-IT" smtClean="0"/>
              <a:pPr/>
              <a:t>‹N›</a:t>
            </a:fld>
            <a:endParaRPr lang="it-IT"/>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AE785A-4A70-4691-A867-CD855D9C43D5}" type="datetimeFigureOut">
              <a:rPr lang="it-IT" smtClean="0"/>
              <a:pPr/>
              <a:t>01/08/2019</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40645C79-A249-4810-8151-4CA08A80101E}" type="slidenum">
              <a:rPr lang="it-IT" smtClean="0"/>
              <a:pPr/>
              <a:t>‹N›</a:t>
            </a:fld>
            <a:endParaRPr lang="it-IT"/>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it-IT" smtClean="0"/>
              <a:t>Fare clic per modificare lo stile del titolo</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98AE785A-4A70-4691-A867-CD855D9C43D5}" type="datetimeFigureOut">
              <a:rPr lang="it-IT" smtClean="0"/>
              <a:pPr/>
              <a:t>01/08/2019</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40645C79-A249-4810-8151-4CA08A80101E}" type="slidenum">
              <a:rPr lang="it-IT" smtClean="0"/>
              <a:pPr/>
              <a:t>‹N›</a:t>
            </a:fld>
            <a:endParaRPr lang="it-IT"/>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98AE785A-4A70-4691-A867-CD855D9C43D5}" type="datetimeFigureOut">
              <a:rPr lang="it-IT" smtClean="0"/>
              <a:pPr/>
              <a:t>01/08/2019</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40645C79-A249-4810-8151-4CA08A80101E}" type="slidenum">
              <a:rPr lang="it-IT" smtClean="0"/>
              <a:pPr/>
              <a:t>‹N›</a:t>
            </a:fld>
            <a:endParaRPr lang="it-IT"/>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it-IT" smtClean="0"/>
              <a:t>Fare clic per modificare lo stile del titolo</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98AE785A-4A70-4691-A867-CD855D9C43D5}" type="datetimeFigureOut">
              <a:rPr lang="it-IT" smtClean="0"/>
              <a:pPr/>
              <a:t>01/08/2019</a:t>
            </a:fld>
            <a:endParaRPr lang="it-IT"/>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it-IT"/>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40645C79-A249-4810-8151-4CA08A80101E}"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Risultati immagini per immagini per anticorruzion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1028" name="AutoShape 4" descr="Risultati immagini per immagini per anticorruzion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1030" name="Picture 6" descr="http://www.aterlatina.it/sitonuovo/wp-content/uploads/2016/02/img_trasparenza.jpg"/>
          <p:cNvPicPr>
            <a:picLocks noChangeAspect="1" noChangeArrowheads="1"/>
          </p:cNvPicPr>
          <p:nvPr/>
        </p:nvPicPr>
        <p:blipFill>
          <a:blip r:embed="rId2" cstate="print"/>
          <a:srcRect/>
          <a:stretch>
            <a:fillRect/>
          </a:stretch>
        </p:blipFill>
        <p:spPr bwMode="auto">
          <a:xfrm>
            <a:off x="1763688" y="1988840"/>
            <a:ext cx="5832648" cy="3384376"/>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sz="quarter" idx="13"/>
          </p:nvPr>
        </p:nvSpPr>
        <p:spPr>
          <a:xfrm>
            <a:off x="395536" y="620688"/>
            <a:ext cx="8280920" cy="5544616"/>
          </a:xfrm>
        </p:spPr>
        <p:txBody>
          <a:bodyPr>
            <a:normAutofit/>
          </a:bodyPr>
          <a:lstStyle/>
          <a:p>
            <a:pPr marL="45720" indent="0">
              <a:buNone/>
            </a:pPr>
            <a:r>
              <a:rPr lang="it-IT" dirty="0">
                <a:solidFill>
                  <a:schemeClr val="accent1">
                    <a:lumMod val="75000"/>
                  </a:schemeClr>
                </a:solidFill>
              </a:rPr>
              <a:t>Il Tribunale amministrativo ha perciò accolto il ricorso rivolto a rimuovere l’annullamento affermando che con quell’atto </a:t>
            </a:r>
            <a:endParaRPr lang="it-IT" dirty="0" smtClean="0">
              <a:solidFill>
                <a:schemeClr val="accent1">
                  <a:lumMod val="75000"/>
                </a:schemeClr>
              </a:solidFill>
            </a:endParaRPr>
          </a:p>
          <a:p>
            <a:pPr marL="45720" indent="0">
              <a:buNone/>
            </a:pPr>
            <a:endParaRPr lang="it-IT" dirty="0">
              <a:solidFill>
                <a:schemeClr val="accent1">
                  <a:lumMod val="75000"/>
                </a:schemeClr>
              </a:solidFill>
            </a:endParaRPr>
          </a:p>
          <a:p>
            <a:pPr marL="45720" indent="0">
              <a:buNone/>
            </a:pPr>
            <a:endParaRPr lang="it-IT" dirty="0" smtClean="0">
              <a:solidFill>
                <a:schemeClr val="accent1">
                  <a:lumMod val="75000"/>
                </a:schemeClr>
              </a:solidFill>
            </a:endParaRPr>
          </a:p>
          <a:p>
            <a:pPr marL="45720" indent="0" algn="just">
              <a:buNone/>
            </a:pPr>
            <a:r>
              <a:rPr lang="it-IT" dirty="0">
                <a:solidFill>
                  <a:schemeClr val="accent1">
                    <a:lumMod val="75000"/>
                  </a:schemeClr>
                </a:solidFill>
              </a:rPr>
              <a:t>“</a:t>
            </a:r>
            <a:r>
              <a:rPr lang="it-IT" sz="2800" i="1" dirty="0">
                <a:solidFill>
                  <a:schemeClr val="accent1">
                    <a:lumMod val="75000"/>
                  </a:schemeClr>
                </a:solidFill>
              </a:rPr>
              <a:t>il Comune ha ritenuto di dover fare una rigorosa quanto astratta applicazione dell’art. 6-bis citato, sul presupposto che il RUP si sarebbe dovuto comunque astenere pur non avendo preso parte attiva alla procedura, rimettendo ogni decisione alla Commissione aggiudicatrice</a:t>
            </a:r>
            <a:r>
              <a:rPr lang="it-IT" i="1" dirty="0">
                <a:solidFill>
                  <a:schemeClr val="accent1">
                    <a:lumMod val="75000"/>
                  </a:schemeClr>
                </a:solidFill>
              </a:rPr>
              <a:t>.</a:t>
            </a:r>
            <a:r>
              <a:rPr lang="it-IT" dirty="0">
                <a:solidFill>
                  <a:schemeClr val="accent1">
                    <a:lumMod val="75000"/>
                  </a:schemeClr>
                </a:solidFill>
              </a:rPr>
              <a:t>” </a:t>
            </a:r>
          </a:p>
        </p:txBody>
      </p:sp>
    </p:spTree>
    <p:extLst>
      <p:ext uri="{BB962C8B-B14F-4D97-AF65-F5344CB8AC3E}">
        <p14:creationId xmlns:p14="http://schemas.microsoft.com/office/powerpoint/2010/main" val="23219328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sz="quarter" idx="13"/>
          </p:nvPr>
        </p:nvSpPr>
        <p:spPr>
          <a:xfrm>
            <a:off x="1115616" y="1138417"/>
            <a:ext cx="6400800" cy="681256"/>
          </a:xfrm>
        </p:spPr>
        <p:txBody>
          <a:bodyPr/>
          <a:lstStyle/>
          <a:p>
            <a:pPr marL="45720" indent="0">
              <a:buNone/>
            </a:pPr>
            <a:r>
              <a:rPr lang="it-IT" dirty="0">
                <a:solidFill>
                  <a:schemeClr val="accent1">
                    <a:lumMod val="75000"/>
                  </a:schemeClr>
                </a:solidFill>
              </a:rPr>
              <a:t>Precisa peraltro il giudice amministrativo che </a:t>
            </a:r>
            <a:endParaRPr lang="it-IT" dirty="0" smtClean="0">
              <a:solidFill>
                <a:schemeClr val="accent1">
                  <a:lumMod val="75000"/>
                </a:schemeClr>
              </a:solidFill>
            </a:endParaRPr>
          </a:p>
          <a:p>
            <a:pPr marL="45720" indent="0">
              <a:buNone/>
            </a:pPr>
            <a:endParaRPr lang="it-IT" dirty="0" smtClean="0"/>
          </a:p>
          <a:p>
            <a:pPr marL="45720" indent="0">
              <a:buNone/>
            </a:pPr>
            <a:endParaRPr lang="it-IT" dirty="0"/>
          </a:p>
          <a:p>
            <a:pPr marL="45720" indent="0">
              <a:buNone/>
            </a:pPr>
            <a:endParaRPr lang="it-IT" dirty="0"/>
          </a:p>
          <a:p>
            <a:pPr marL="45720" indent="0">
              <a:buNone/>
            </a:pPr>
            <a:endParaRPr lang="it-IT" dirty="0"/>
          </a:p>
        </p:txBody>
      </p:sp>
      <p:sp>
        <p:nvSpPr>
          <p:cNvPr id="4" name="Segnaposto contenuto 2"/>
          <p:cNvSpPr txBox="1">
            <a:spLocks/>
          </p:cNvSpPr>
          <p:nvPr/>
        </p:nvSpPr>
        <p:spPr>
          <a:xfrm>
            <a:off x="1115616" y="1844824"/>
            <a:ext cx="6400800" cy="3960440"/>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lgn="just">
              <a:buNone/>
            </a:pPr>
            <a:r>
              <a:rPr lang="it-IT" dirty="0">
                <a:solidFill>
                  <a:schemeClr val="accent1">
                    <a:lumMod val="75000"/>
                  </a:schemeClr>
                </a:solidFill>
              </a:rPr>
              <a:t>“</a:t>
            </a:r>
            <a:r>
              <a:rPr lang="it-IT" i="1" dirty="0">
                <a:solidFill>
                  <a:schemeClr val="accent1">
                    <a:lumMod val="75000"/>
                  </a:schemeClr>
                </a:solidFill>
              </a:rPr>
              <a:t>l’annullamento d’ufficio appare essere una soluzione estrema ed abnorme della cd. mera legalità. La potenziale situazione di conflitto d’interesse non significa dare valore decisivo ad ogni osservazione strumentale, ma deve essere sempre verificata una valida ragione d’incompatibilità che possa inficiare in modo visibile il buon andamento della P.A… Nel caso in esame, la procedura di gara si è conclusa con l’aggiudicazione e non ha senso parlare di un intervento di prevenzione ante-corruttiva</a:t>
            </a:r>
            <a:r>
              <a:rPr lang="it-IT" b="1" dirty="0">
                <a:solidFill>
                  <a:schemeClr val="accent1">
                    <a:lumMod val="75000"/>
                  </a:schemeClr>
                </a:solidFill>
              </a:rPr>
              <a:t>”.</a:t>
            </a:r>
            <a:endParaRPr lang="it-IT" dirty="0" smtClean="0">
              <a:solidFill>
                <a:schemeClr val="accent1">
                  <a:lumMod val="75000"/>
                </a:schemeClr>
              </a:solidFill>
            </a:endParaRPr>
          </a:p>
          <a:p>
            <a:pPr marL="45720" indent="0">
              <a:buFont typeface="Georgia" pitchFamily="18" charset="0"/>
              <a:buNone/>
            </a:pPr>
            <a:endParaRPr lang="it-IT" dirty="0" smtClean="0"/>
          </a:p>
          <a:p>
            <a:pPr marL="45720" indent="0">
              <a:buFont typeface="Georgia" pitchFamily="18" charset="0"/>
              <a:buNone/>
            </a:pPr>
            <a:endParaRPr lang="it-IT" dirty="0" smtClean="0"/>
          </a:p>
          <a:p>
            <a:pPr marL="45720" indent="0">
              <a:buFont typeface="Georgia" pitchFamily="18" charset="0"/>
              <a:buNone/>
            </a:pPr>
            <a:endParaRPr lang="it-IT" dirty="0"/>
          </a:p>
        </p:txBody>
      </p:sp>
      <p:sp>
        <p:nvSpPr>
          <p:cNvPr id="5" name="Titolo 1"/>
          <p:cNvSpPr>
            <a:spLocks noGrp="1"/>
          </p:cNvSpPr>
          <p:nvPr>
            <p:ph type="title"/>
          </p:nvPr>
        </p:nvSpPr>
        <p:spPr>
          <a:xfrm>
            <a:off x="467544" y="332656"/>
            <a:ext cx="6512511" cy="576064"/>
          </a:xfrm>
        </p:spPr>
        <p:txBody>
          <a:bodyPr/>
          <a:lstStyle/>
          <a:p>
            <a:pPr marL="0" indent="0" algn="l">
              <a:buNone/>
            </a:pPr>
            <a:r>
              <a:rPr lang="it-IT" sz="2400" dirty="0">
                <a:solidFill>
                  <a:srgbClr val="C00000"/>
                </a:solidFill>
                <a:effectLst/>
              </a:rPr>
              <a:t>IL </a:t>
            </a:r>
            <a:r>
              <a:rPr lang="it-IT" sz="2400" dirty="0" smtClean="0">
                <a:solidFill>
                  <a:srgbClr val="C00000"/>
                </a:solidFill>
                <a:effectLst/>
              </a:rPr>
              <a:t>FONDAMENTO </a:t>
            </a:r>
            <a:r>
              <a:rPr lang="it-IT" sz="2400" dirty="0">
                <a:effectLst/>
              </a:rPr>
              <a:t/>
            </a:r>
            <a:br>
              <a:rPr lang="it-IT" sz="2400" dirty="0">
                <a:effectLst/>
              </a:rPr>
            </a:br>
            <a:endParaRPr lang="it-IT" sz="2400" dirty="0"/>
          </a:p>
        </p:txBody>
      </p:sp>
    </p:spTree>
    <p:extLst>
      <p:ext uri="{BB962C8B-B14F-4D97-AF65-F5344CB8AC3E}">
        <p14:creationId xmlns:p14="http://schemas.microsoft.com/office/powerpoint/2010/main" val="30366339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260648"/>
            <a:ext cx="8640960" cy="648072"/>
          </a:xfrm>
        </p:spPr>
        <p:txBody>
          <a:bodyPr/>
          <a:lstStyle/>
          <a:p>
            <a:pPr marL="0" indent="0" algn="l">
              <a:buNone/>
            </a:pPr>
            <a:r>
              <a:rPr lang="it-IT" sz="2400" dirty="0">
                <a:solidFill>
                  <a:srgbClr val="C00000"/>
                </a:solidFill>
                <a:effectLst/>
              </a:rPr>
              <a:t>II° CASO: PARERE ANAC DEL 25/02/2015 AG11/2015/AC</a:t>
            </a:r>
            <a:r>
              <a:rPr lang="it-IT" dirty="0">
                <a:effectLst/>
              </a:rPr>
              <a:t/>
            </a:r>
            <a:br>
              <a:rPr lang="it-IT" dirty="0">
                <a:effectLst/>
              </a:rPr>
            </a:br>
            <a:endParaRPr lang="it-IT" dirty="0"/>
          </a:p>
        </p:txBody>
      </p:sp>
      <p:sp>
        <p:nvSpPr>
          <p:cNvPr id="3" name="Segnaposto contenuto 2"/>
          <p:cNvSpPr>
            <a:spLocks noGrp="1"/>
          </p:cNvSpPr>
          <p:nvPr>
            <p:ph sz="quarter" idx="13"/>
          </p:nvPr>
        </p:nvSpPr>
        <p:spPr>
          <a:xfrm>
            <a:off x="395536" y="3356992"/>
            <a:ext cx="8424936" cy="3168352"/>
          </a:xfrm>
        </p:spPr>
        <p:txBody>
          <a:bodyPr/>
          <a:lstStyle/>
          <a:p>
            <a:pPr marL="45720" indent="0" algn="just">
              <a:buNone/>
            </a:pPr>
            <a:r>
              <a:rPr lang="it-IT" dirty="0" smtClean="0">
                <a:solidFill>
                  <a:schemeClr val="accent1">
                    <a:lumMod val="75000"/>
                  </a:schemeClr>
                </a:solidFill>
              </a:rPr>
              <a:t>Ai </a:t>
            </a:r>
            <a:r>
              <a:rPr lang="it-IT" dirty="0">
                <a:solidFill>
                  <a:schemeClr val="accent1">
                    <a:lumMod val="75000"/>
                  </a:schemeClr>
                </a:solidFill>
              </a:rPr>
              <a:t>sensi dell’art. 6-bis della legge n° 241/1990, in combinato disposto con l’art. 7, co. 1, del D.P.R. n° 62/2013 e delle indicazioni contenute nell’Allegato 1 del PNA, sussiste un potenziale conflitto di interessi in capo al RUP nel caso in cui, in ordine ad un procedimento relativo al rimborso delle spese legali in favore di un ex dipendente di un ente locale, tale difensore presti la propria attività̀ professionale in favore dello stesso RUP e l’ex dipendente sia chiamato, in qualità̀ di testimone, ad intervenire in giudizi in cui il RUP è direttamente interessato. </a:t>
            </a:r>
          </a:p>
          <a:p>
            <a:pPr marL="45720" indent="0">
              <a:buNone/>
            </a:pPr>
            <a:endParaRPr lang="it-IT" dirty="0"/>
          </a:p>
        </p:txBody>
      </p:sp>
      <p:sp>
        <p:nvSpPr>
          <p:cNvPr id="4" name="Titolo 1"/>
          <p:cNvSpPr txBox="1">
            <a:spLocks/>
          </p:cNvSpPr>
          <p:nvPr/>
        </p:nvSpPr>
        <p:spPr>
          <a:xfrm>
            <a:off x="323528" y="1196752"/>
            <a:ext cx="8640960" cy="108012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indent="0" algn="just">
              <a:buNone/>
            </a:pPr>
            <a:r>
              <a:rPr lang="it-IT" sz="2400" dirty="0">
                <a:solidFill>
                  <a:schemeClr val="accent1">
                    <a:lumMod val="75000"/>
                  </a:schemeClr>
                </a:solidFill>
                <a:effectLst/>
              </a:rPr>
              <a:t>PARERE ANAC DEL 25/02/2015 AG11/2015/AC COMUNE DI TORRENOVA – SUSSISTENZA DEL CONFLITTO DI INTERESSE EX ART. 6 BIS DELLA L. N° 241/1990 – RICHIESTA DI PARERE </a:t>
            </a:r>
          </a:p>
        </p:txBody>
      </p:sp>
      <p:sp>
        <p:nvSpPr>
          <p:cNvPr id="5" name="Rettangolo 4"/>
          <p:cNvSpPr/>
          <p:nvPr/>
        </p:nvSpPr>
        <p:spPr>
          <a:xfrm>
            <a:off x="456687" y="2882552"/>
            <a:ext cx="8352928" cy="461665"/>
          </a:xfrm>
          <a:prstGeom prst="rect">
            <a:avLst/>
          </a:prstGeom>
        </p:spPr>
        <p:txBody>
          <a:bodyPr wrap="square">
            <a:spAutoFit/>
          </a:bodyPr>
          <a:lstStyle/>
          <a:p>
            <a:r>
              <a:rPr lang="it-IT" sz="2400" b="1" dirty="0" smtClean="0">
                <a:solidFill>
                  <a:srgbClr val="C00000"/>
                </a:solidFill>
              </a:rPr>
              <a:t>IL PARERE</a:t>
            </a:r>
            <a:endParaRPr lang="it-IT" sz="2400" dirty="0">
              <a:solidFill>
                <a:srgbClr val="C00000"/>
              </a:solidFill>
            </a:endParaRPr>
          </a:p>
        </p:txBody>
      </p:sp>
    </p:spTree>
    <p:extLst>
      <p:ext uri="{BB962C8B-B14F-4D97-AF65-F5344CB8AC3E}">
        <p14:creationId xmlns:p14="http://schemas.microsoft.com/office/powerpoint/2010/main" val="22715622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3528" y="332656"/>
            <a:ext cx="6512511" cy="576064"/>
          </a:xfrm>
        </p:spPr>
        <p:txBody>
          <a:bodyPr/>
          <a:lstStyle/>
          <a:p>
            <a:pPr marL="0" indent="0" algn="l">
              <a:buNone/>
            </a:pPr>
            <a:r>
              <a:rPr lang="it-IT" sz="2400" dirty="0">
                <a:solidFill>
                  <a:srgbClr val="C00000"/>
                </a:solidFill>
                <a:effectLst/>
              </a:rPr>
              <a:t>IL CASO </a:t>
            </a:r>
            <a:r>
              <a:rPr lang="it-IT" sz="2400" dirty="0">
                <a:effectLst/>
              </a:rPr>
              <a:t/>
            </a:r>
            <a:br>
              <a:rPr lang="it-IT" sz="2400" dirty="0">
                <a:effectLst/>
              </a:rPr>
            </a:br>
            <a:endParaRPr lang="it-IT" sz="2400" dirty="0"/>
          </a:p>
        </p:txBody>
      </p:sp>
      <p:sp>
        <p:nvSpPr>
          <p:cNvPr id="3" name="Segnaposto contenuto 2"/>
          <p:cNvSpPr>
            <a:spLocks noGrp="1"/>
          </p:cNvSpPr>
          <p:nvPr>
            <p:ph sz="quarter" idx="13"/>
          </p:nvPr>
        </p:nvSpPr>
        <p:spPr>
          <a:xfrm>
            <a:off x="395536" y="908720"/>
            <a:ext cx="8424936" cy="5688632"/>
          </a:xfrm>
        </p:spPr>
        <p:txBody>
          <a:bodyPr>
            <a:noAutofit/>
          </a:bodyPr>
          <a:lstStyle/>
          <a:p>
            <a:pPr marL="45720" indent="0" algn="just">
              <a:buNone/>
            </a:pPr>
            <a:r>
              <a:rPr lang="it-IT" dirty="0">
                <a:solidFill>
                  <a:schemeClr val="accent1">
                    <a:lumMod val="75000"/>
                  </a:schemeClr>
                </a:solidFill>
              </a:rPr>
              <a:t>Il responsabile di settore ha segnalato al segretario comunale, in qualità di responsabile della prevenzione della corruzione, che il difensore dell’ex dipendente dell’ente (che ha presentato la parcella oggetto del procedimento di rimborso) è altresì difensore dello stesso responsabile di settore in vari giudizi ancora pendenti; inoltre il predetto ex dipendente è citato, in qualità di testimone, in alcuni dei giudizi in cui lo stesso responsabile (di settore) è direttamente interessato.  </a:t>
            </a:r>
            <a:endParaRPr lang="it-IT" dirty="0" smtClean="0">
              <a:solidFill>
                <a:schemeClr val="accent1">
                  <a:lumMod val="75000"/>
                </a:schemeClr>
              </a:solidFill>
            </a:endParaRPr>
          </a:p>
          <a:p>
            <a:pPr marL="45720" indent="0" algn="just">
              <a:buNone/>
            </a:pPr>
            <a:r>
              <a:rPr lang="it-IT" dirty="0" smtClean="0">
                <a:solidFill>
                  <a:schemeClr val="accent1">
                    <a:lumMod val="75000"/>
                  </a:schemeClr>
                </a:solidFill>
              </a:rPr>
              <a:t>In </a:t>
            </a:r>
            <a:r>
              <a:rPr lang="it-IT" dirty="0">
                <a:solidFill>
                  <a:schemeClr val="accent1">
                    <a:lumMod val="75000"/>
                  </a:schemeClr>
                </a:solidFill>
              </a:rPr>
              <a:t>simili circostanze, stante il rapporto diretto e di fiducia del responsabile di settore con il difensore dell’ex dipendente dell’ente ed il ruolo di quest’ultimo (testimone in alcuni giudizi in cui lo stesso responsabile è direttamente coinvolto), sembra sussistere un coinvolgimento della sfera privata del predetto responsabile di settore nel procedimento de quo, tale da configurare la sussistenza di un potenziale conflitto di interessi. </a:t>
            </a:r>
          </a:p>
        </p:txBody>
      </p:sp>
    </p:spTree>
    <p:extLst>
      <p:ext uri="{BB962C8B-B14F-4D97-AF65-F5344CB8AC3E}">
        <p14:creationId xmlns:p14="http://schemas.microsoft.com/office/powerpoint/2010/main" val="23918019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sz="quarter" idx="13"/>
          </p:nvPr>
        </p:nvSpPr>
        <p:spPr>
          <a:xfrm>
            <a:off x="467544" y="1052736"/>
            <a:ext cx="8208912" cy="5328592"/>
          </a:xfrm>
        </p:spPr>
        <p:txBody>
          <a:bodyPr>
            <a:noAutofit/>
          </a:bodyPr>
          <a:lstStyle/>
          <a:p>
            <a:pPr marL="45720" indent="0" algn="just">
              <a:buNone/>
            </a:pPr>
            <a:r>
              <a:rPr lang="it-IT" dirty="0">
                <a:solidFill>
                  <a:schemeClr val="accent1">
                    <a:lumMod val="75000"/>
                  </a:schemeClr>
                </a:solidFill>
              </a:rPr>
              <a:t>Circostanza, questa, che determinerebbe un obbligo di astensione da parte dello stesso responsabile, trattandosi di una situazione potenzialmente idonea a minare le condizioni di imparzialità richieste nell’esercizio della sua funzione.   </a:t>
            </a:r>
          </a:p>
          <a:p>
            <a:pPr marL="45720" indent="0" algn="just">
              <a:buNone/>
            </a:pPr>
            <a:r>
              <a:rPr lang="it-IT" dirty="0">
                <a:solidFill>
                  <a:schemeClr val="accent1">
                    <a:lumMod val="75000"/>
                  </a:schemeClr>
                </a:solidFill>
              </a:rPr>
              <a:t>Nel caso di specie è evidente che sulla base delle chiare indicazioni del PNA sul tema, la valutazione della specifica fattispecie è rimessa al dirigente destinatario della segnalazione, il quale deve rispondere per iscritto al dipendente medesimo sollevandolo dall’incarico ed individuando, in tal caso, altro dipendente quale responsabile del procedimento oppure motivando espressamente le ragioni che consentono comunque l’espletamento dell’attività da parte del dipendente stesso. </a:t>
            </a:r>
          </a:p>
          <a:p>
            <a:endParaRPr lang="it-IT" dirty="0"/>
          </a:p>
        </p:txBody>
      </p:sp>
    </p:spTree>
    <p:extLst>
      <p:ext uri="{BB962C8B-B14F-4D97-AF65-F5344CB8AC3E}">
        <p14:creationId xmlns:p14="http://schemas.microsoft.com/office/powerpoint/2010/main" val="42805779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188640"/>
            <a:ext cx="6512511" cy="1143000"/>
          </a:xfrm>
        </p:spPr>
        <p:txBody>
          <a:bodyPr/>
          <a:lstStyle/>
          <a:p>
            <a:pPr marL="0" indent="0" algn="l">
              <a:buNone/>
            </a:pPr>
            <a:r>
              <a:rPr lang="it-IT" sz="2400" dirty="0">
                <a:solidFill>
                  <a:srgbClr val="C00000"/>
                </a:solidFill>
                <a:effectLst/>
              </a:rPr>
              <a:t>IL FONDAMENTO </a:t>
            </a:r>
            <a:r>
              <a:rPr lang="it-IT" dirty="0">
                <a:effectLst/>
              </a:rPr>
              <a:t/>
            </a:r>
            <a:br>
              <a:rPr lang="it-IT" dirty="0">
                <a:effectLst/>
              </a:rPr>
            </a:br>
            <a:endParaRPr lang="it-IT" dirty="0"/>
          </a:p>
        </p:txBody>
      </p:sp>
      <p:sp>
        <p:nvSpPr>
          <p:cNvPr id="3" name="Segnaposto contenuto 2"/>
          <p:cNvSpPr>
            <a:spLocks noGrp="1"/>
          </p:cNvSpPr>
          <p:nvPr>
            <p:ph sz="quarter" idx="13"/>
          </p:nvPr>
        </p:nvSpPr>
        <p:spPr>
          <a:xfrm>
            <a:off x="395536" y="764704"/>
            <a:ext cx="8352928" cy="5760640"/>
          </a:xfrm>
        </p:spPr>
        <p:txBody>
          <a:bodyPr>
            <a:normAutofit/>
          </a:bodyPr>
          <a:lstStyle/>
          <a:p>
            <a:pPr marL="45720" indent="0" algn="just">
              <a:buNone/>
            </a:pPr>
            <a:r>
              <a:rPr lang="it-IT" dirty="0">
                <a:solidFill>
                  <a:schemeClr val="accent1">
                    <a:lumMod val="75000"/>
                  </a:schemeClr>
                </a:solidFill>
              </a:rPr>
              <a:t>Le predette disposizioni normative e le indicazioni del PNA in materia, mirano a prevenire situazioni di conflitto di interessi che possano minare il corretto agire </a:t>
            </a:r>
            <a:r>
              <a:rPr lang="it-IT" dirty="0" smtClean="0">
                <a:solidFill>
                  <a:schemeClr val="accent1">
                    <a:lumMod val="75000"/>
                  </a:schemeClr>
                </a:solidFill>
              </a:rPr>
              <a:t>amministrativo.</a:t>
            </a:r>
          </a:p>
          <a:p>
            <a:pPr marL="45720" indent="0" algn="just">
              <a:buNone/>
            </a:pPr>
            <a:r>
              <a:rPr lang="it-IT" dirty="0" smtClean="0">
                <a:solidFill>
                  <a:schemeClr val="accent1">
                    <a:lumMod val="75000"/>
                  </a:schemeClr>
                </a:solidFill>
              </a:rPr>
              <a:t>Tali </a:t>
            </a:r>
            <a:r>
              <a:rPr lang="it-IT" dirty="0">
                <a:solidFill>
                  <a:schemeClr val="accent1">
                    <a:lumMod val="75000"/>
                  </a:schemeClr>
                </a:solidFill>
              </a:rPr>
              <a:t>situazioni si verificano quando il dipendente pubblico è portatore di interessi della sua sfera privata, che potrebbero influenzare negativamente l’adempimento dei doveri istituzionali. </a:t>
            </a:r>
            <a:endParaRPr lang="it-IT" dirty="0" smtClean="0">
              <a:solidFill>
                <a:schemeClr val="accent1">
                  <a:lumMod val="75000"/>
                </a:schemeClr>
              </a:solidFill>
            </a:endParaRPr>
          </a:p>
          <a:p>
            <a:pPr marL="45720" indent="0" algn="just">
              <a:buNone/>
            </a:pPr>
            <a:r>
              <a:rPr lang="it-IT" dirty="0" smtClean="0">
                <a:solidFill>
                  <a:schemeClr val="accent1">
                    <a:lumMod val="75000"/>
                  </a:schemeClr>
                </a:solidFill>
              </a:rPr>
              <a:t>Si </a:t>
            </a:r>
            <a:r>
              <a:rPr lang="it-IT" dirty="0">
                <a:solidFill>
                  <a:schemeClr val="accent1">
                    <a:lumMod val="75000"/>
                  </a:schemeClr>
                </a:solidFill>
              </a:rPr>
              <a:t>tratta, dunque, di situazioni in grado di compromettere, anche solo potenzialmente, l’imparzialità richiesta al dipendente pubblico nell’esercizio del potere decisionale. La ratio dell’obbligo di astensione, in simili circostanze, va quindi ricondotta nel principio di imparzialità dell’azione amministrativa e trova applicazione ogni qualvolta esista un collegamento tra il provvedimento finale e l’interesse del titolare del potere decisionale.  </a:t>
            </a:r>
          </a:p>
          <a:p>
            <a:endParaRPr lang="it-IT" dirty="0"/>
          </a:p>
        </p:txBody>
      </p:sp>
    </p:spTree>
    <p:extLst>
      <p:ext uri="{BB962C8B-B14F-4D97-AF65-F5344CB8AC3E}">
        <p14:creationId xmlns:p14="http://schemas.microsoft.com/office/powerpoint/2010/main" val="27618356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sz="quarter" idx="13"/>
          </p:nvPr>
        </p:nvSpPr>
        <p:spPr>
          <a:xfrm>
            <a:off x="467544" y="1268760"/>
            <a:ext cx="8280920" cy="4680520"/>
          </a:xfrm>
        </p:spPr>
        <p:txBody>
          <a:bodyPr>
            <a:normAutofit/>
          </a:bodyPr>
          <a:lstStyle/>
          <a:p>
            <a:pPr marL="45720" indent="0" algn="just">
              <a:buNone/>
            </a:pPr>
            <a:r>
              <a:rPr lang="it-IT" dirty="0">
                <a:solidFill>
                  <a:schemeClr val="accent1">
                    <a:lumMod val="75000"/>
                  </a:schemeClr>
                </a:solidFill>
              </a:rPr>
              <a:t>Il riferimento alla potenzialità del conflitto di interessi mostra la volontà del legislatore di impedire </a:t>
            </a:r>
            <a:r>
              <a:rPr lang="it-IT" i="1" dirty="0">
                <a:solidFill>
                  <a:schemeClr val="accent1">
                    <a:lumMod val="75000"/>
                  </a:schemeClr>
                </a:solidFill>
              </a:rPr>
              <a:t>ab origine</a:t>
            </a:r>
            <a:r>
              <a:rPr lang="it-IT" dirty="0">
                <a:solidFill>
                  <a:schemeClr val="accent1">
                    <a:lumMod val="75000"/>
                  </a:schemeClr>
                </a:solidFill>
              </a:rPr>
              <a:t> il verificarsi di situazioni di interferenza, rendendo assoluto il vincolo dell’astensione, a fronte di qualsiasi posizione che possa, anche in astratto, pregiudicare il principio di imparzialità</a:t>
            </a:r>
            <a:r>
              <a:rPr lang="it-IT" dirty="0" smtClean="0">
                <a:solidFill>
                  <a:schemeClr val="accent1">
                    <a:lumMod val="75000"/>
                  </a:schemeClr>
                </a:solidFill>
              </a:rPr>
              <a:t>.</a:t>
            </a:r>
          </a:p>
          <a:p>
            <a:pPr marL="45720" indent="0" algn="just">
              <a:buNone/>
            </a:pPr>
            <a:endParaRPr lang="it-IT" dirty="0">
              <a:solidFill>
                <a:schemeClr val="accent1">
                  <a:lumMod val="75000"/>
                </a:schemeClr>
              </a:solidFill>
            </a:endParaRPr>
          </a:p>
          <a:p>
            <a:pPr marL="45720" indent="0" algn="just">
              <a:buNone/>
            </a:pPr>
            <a:r>
              <a:rPr lang="it-IT" dirty="0">
                <a:solidFill>
                  <a:schemeClr val="accent1">
                    <a:lumMod val="75000"/>
                  </a:schemeClr>
                </a:solidFill>
              </a:rPr>
              <a:t>L’obbligo di astensione, dunque, non ammette deroghe ed opera per il solo fatto che il dipendente pubblico risulti portatore di interessi personali che lo pongano in conflitto con quello generale affidato all’amministrazione di appartenenza. </a:t>
            </a:r>
          </a:p>
          <a:p>
            <a:pPr marL="45720" indent="0">
              <a:buNone/>
            </a:pPr>
            <a:endParaRPr lang="it-IT" dirty="0">
              <a:solidFill>
                <a:schemeClr val="accent1">
                  <a:lumMod val="75000"/>
                </a:schemeClr>
              </a:solidFill>
            </a:endParaRPr>
          </a:p>
          <a:p>
            <a:pPr marL="45720" indent="0">
              <a:buNone/>
            </a:pPr>
            <a:endParaRPr lang="it-IT" dirty="0"/>
          </a:p>
        </p:txBody>
      </p:sp>
    </p:spTree>
    <p:extLst>
      <p:ext uri="{BB962C8B-B14F-4D97-AF65-F5344CB8AC3E}">
        <p14:creationId xmlns:p14="http://schemas.microsoft.com/office/powerpoint/2010/main" val="23057471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3528" y="620688"/>
            <a:ext cx="8496944" cy="1143000"/>
          </a:xfrm>
        </p:spPr>
        <p:txBody>
          <a:bodyPr/>
          <a:lstStyle/>
          <a:p>
            <a:pPr marL="0" indent="0" algn="ctr">
              <a:buNone/>
            </a:pPr>
            <a:r>
              <a:rPr lang="it-IT" sz="2400" dirty="0" smtClean="0">
                <a:solidFill>
                  <a:srgbClr val="C00000"/>
                </a:solidFill>
                <a:effectLst/>
              </a:rPr>
              <a:t>UNA DEFINIZIONE DI “CONFLITTO DI INTERESSI” </a:t>
            </a:r>
            <a:br>
              <a:rPr lang="it-IT" sz="2400" dirty="0" smtClean="0">
                <a:solidFill>
                  <a:srgbClr val="C00000"/>
                </a:solidFill>
                <a:effectLst/>
              </a:rPr>
            </a:br>
            <a:r>
              <a:rPr lang="it-IT" sz="2400" dirty="0" smtClean="0">
                <a:solidFill>
                  <a:srgbClr val="C00000"/>
                </a:solidFill>
                <a:effectLst/>
              </a:rPr>
              <a:t>PER IL SETTORE PUBBLICO</a:t>
            </a:r>
            <a:r>
              <a:rPr lang="it-IT" dirty="0">
                <a:effectLst/>
              </a:rPr>
              <a:t/>
            </a:r>
            <a:br>
              <a:rPr lang="it-IT" dirty="0">
                <a:effectLst/>
              </a:rPr>
            </a:br>
            <a:endParaRPr lang="it-IT" dirty="0"/>
          </a:p>
        </p:txBody>
      </p:sp>
      <p:sp>
        <p:nvSpPr>
          <p:cNvPr id="3" name="Segnaposto contenuto 2"/>
          <p:cNvSpPr>
            <a:spLocks noGrp="1"/>
          </p:cNvSpPr>
          <p:nvPr>
            <p:ph sz="quarter" idx="13"/>
          </p:nvPr>
        </p:nvSpPr>
        <p:spPr>
          <a:xfrm>
            <a:off x="539552" y="2708920"/>
            <a:ext cx="8208912" cy="3474720"/>
          </a:xfrm>
        </p:spPr>
        <p:txBody>
          <a:bodyPr/>
          <a:lstStyle/>
          <a:p>
            <a:pPr marL="45720" indent="0" algn="just">
              <a:buNone/>
            </a:pPr>
            <a:r>
              <a:rPr lang="it-IT" i="1" dirty="0">
                <a:solidFill>
                  <a:schemeClr val="accent1">
                    <a:lumMod val="75000"/>
                  </a:schemeClr>
                </a:solidFill>
              </a:rPr>
              <a:t>Il conflitto di interessi reale (o attuale) è la situazione in cui l’i</a:t>
            </a:r>
            <a:r>
              <a:rPr lang="it-IT" b="1" i="1" dirty="0">
                <a:solidFill>
                  <a:schemeClr val="accent1">
                    <a:lumMod val="75000"/>
                  </a:schemeClr>
                </a:solidFill>
              </a:rPr>
              <a:t>nteresse secondario </a:t>
            </a:r>
            <a:r>
              <a:rPr lang="it-IT" i="1" dirty="0">
                <a:solidFill>
                  <a:schemeClr val="accent1">
                    <a:lumMod val="75000"/>
                  </a:schemeClr>
                </a:solidFill>
              </a:rPr>
              <a:t>(finanziario o non finanziario) di un </a:t>
            </a:r>
            <a:r>
              <a:rPr lang="it-IT" b="1" i="1" dirty="0">
                <a:solidFill>
                  <a:schemeClr val="accent1">
                    <a:lumMod val="75000"/>
                  </a:schemeClr>
                </a:solidFill>
              </a:rPr>
              <a:t>decisore pubblico tende a interferire </a:t>
            </a:r>
            <a:r>
              <a:rPr lang="it-IT" i="1" dirty="0">
                <a:solidFill>
                  <a:schemeClr val="accent1">
                    <a:lumMod val="75000"/>
                  </a:schemeClr>
                </a:solidFill>
              </a:rPr>
              <a:t>con l’</a:t>
            </a:r>
            <a:r>
              <a:rPr lang="it-IT" b="1" i="1" dirty="0">
                <a:solidFill>
                  <a:schemeClr val="accent1">
                    <a:lumMod val="75000"/>
                  </a:schemeClr>
                </a:solidFill>
              </a:rPr>
              <a:t>interesse primario dell’amministrazione pubblica</a:t>
            </a:r>
            <a:r>
              <a:rPr lang="it-IT" i="1" dirty="0">
                <a:solidFill>
                  <a:schemeClr val="accent1">
                    <a:lumMod val="75000"/>
                  </a:schemeClr>
                </a:solidFill>
              </a:rPr>
              <a:t>, verso cui il primo ha precisi doveri e responsabilità. </a:t>
            </a:r>
            <a:endParaRPr lang="it-IT" dirty="0">
              <a:solidFill>
                <a:schemeClr val="accent1">
                  <a:lumMod val="75000"/>
                </a:schemeClr>
              </a:solidFill>
            </a:endParaRPr>
          </a:p>
          <a:p>
            <a:pPr marL="45720" indent="0" algn="just">
              <a:buNone/>
            </a:pPr>
            <a:endParaRPr lang="it-IT" dirty="0"/>
          </a:p>
        </p:txBody>
      </p:sp>
    </p:spTree>
    <p:extLst>
      <p:ext uri="{BB962C8B-B14F-4D97-AF65-F5344CB8AC3E}">
        <p14:creationId xmlns:p14="http://schemas.microsoft.com/office/powerpoint/2010/main" val="28746884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3528" y="620688"/>
            <a:ext cx="8568952" cy="1143000"/>
          </a:xfrm>
        </p:spPr>
        <p:txBody>
          <a:bodyPr/>
          <a:lstStyle/>
          <a:p>
            <a:pPr marL="0" indent="0" algn="ctr">
              <a:buNone/>
            </a:pPr>
            <a:r>
              <a:rPr lang="it-IT" sz="2400" dirty="0">
                <a:solidFill>
                  <a:schemeClr val="accent1">
                    <a:lumMod val="75000"/>
                  </a:schemeClr>
                </a:solidFill>
                <a:effectLst/>
              </a:rPr>
              <a:t>Affinché sussista un “conflitto di interessi” occorre la presenza di tre elementi chiave:</a:t>
            </a:r>
            <a:endParaRPr lang="it-IT" sz="2400" dirty="0">
              <a:solidFill>
                <a:schemeClr val="accent1">
                  <a:lumMod val="75000"/>
                </a:schemeClr>
              </a:solidFill>
            </a:endParaRPr>
          </a:p>
        </p:txBody>
      </p:sp>
      <p:sp>
        <p:nvSpPr>
          <p:cNvPr id="3" name="Segnaposto contenuto 2"/>
          <p:cNvSpPr>
            <a:spLocks noGrp="1"/>
          </p:cNvSpPr>
          <p:nvPr>
            <p:ph sz="quarter" idx="13"/>
          </p:nvPr>
        </p:nvSpPr>
        <p:spPr>
          <a:xfrm>
            <a:off x="467544" y="1844824"/>
            <a:ext cx="8280920" cy="4608512"/>
          </a:xfrm>
        </p:spPr>
        <p:txBody>
          <a:bodyPr>
            <a:normAutofit lnSpcReduction="10000"/>
          </a:bodyPr>
          <a:lstStyle/>
          <a:p>
            <a:pPr marL="355600" indent="-355600" algn="just">
              <a:buClr>
                <a:schemeClr val="accent1">
                  <a:lumMod val="75000"/>
                </a:schemeClr>
              </a:buClr>
              <a:buSzPct val="100000"/>
              <a:buFont typeface="Webdings" panose="05030102010509060703" pitchFamily="18" charset="2"/>
              <a:buChar char=""/>
            </a:pPr>
            <a:r>
              <a:rPr lang="it-IT" dirty="0" smtClean="0">
                <a:solidFill>
                  <a:schemeClr val="accent1">
                    <a:lumMod val="75000"/>
                  </a:schemeClr>
                </a:solidFill>
              </a:rPr>
              <a:t>una </a:t>
            </a:r>
            <a:r>
              <a:rPr lang="it-IT" b="1" dirty="0">
                <a:solidFill>
                  <a:schemeClr val="accent1">
                    <a:lumMod val="75000"/>
                  </a:schemeClr>
                </a:solidFill>
              </a:rPr>
              <a:t>relazione di agenzia:  </a:t>
            </a:r>
            <a:r>
              <a:rPr lang="it-IT" dirty="0">
                <a:solidFill>
                  <a:schemeClr val="accent1">
                    <a:lumMod val="75000"/>
                  </a:schemeClr>
                </a:solidFill>
              </a:rPr>
              <a:t>rapporto tra un soggetto delegante (principale) e uno delegato (agente), in cui il secondo ha il dovere fiduciario di agire nell’</a:t>
            </a:r>
            <a:r>
              <a:rPr lang="it-IT" b="1" i="1" dirty="0">
                <a:solidFill>
                  <a:schemeClr val="accent1">
                    <a:lumMod val="75000"/>
                  </a:schemeClr>
                </a:solidFill>
              </a:rPr>
              <a:t>interesse (primario) </a:t>
            </a:r>
            <a:r>
              <a:rPr lang="it-IT" dirty="0">
                <a:solidFill>
                  <a:schemeClr val="accent1">
                    <a:lumMod val="75000"/>
                  </a:schemeClr>
                </a:solidFill>
              </a:rPr>
              <a:t>del primo: ad esempio il rapporto funzionario (agente) e Amministrazione  (principale);</a:t>
            </a:r>
          </a:p>
          <a:p>
            <a:pPr marL="355600" indent="-355600" algn="just">
              <a:buClr>
                <a:schemeClr val="accent1">
                  <a:lumMod val="75000"/>
                </a:schemeClr>
              </a:buClr>
              <a:buSzPct val="100000"/>
              <a:buFont typeface="Webdings" panose="05030102010509060703" pitchFamily="18" charset="2"/>
              <a:buChar char=""/>
            </a:pPr>
            <a:r>
              <a:rPr lang="it-IT" dirty="0" smtClean="0">
                <a:solidFill>
                  <a:schemeClr val="accent1">
                    <a:lumMod val="75000"/>
                  </a:schemeClr>
                </a:solidFill>
              </a:rPr>
              <a:t>la </a:t>
            </a:r>
            <a:r>
              <a:rPr lang="it-IT" dirty="0">
                <a:solidFill>
                  <a:schemeClr val="accent1">
                    <a:lumMod val="75000"/>
                  </a:schemeClr>
                </a:solidFill>
              </a:rPr>
              <a:t>presenza di un </a:t>
            </a:r>
            <a:r>
              <a:rPr lang="it-IT" b="1" i="1" dirty="0">
                <a:solidFill>
                  <a:schemeClr val="accent1">
                    <a:lumMod val="75000"/>
                  </a:schemeClr>
                </a:solidFill>
              </a:rPr>
              <a:t>interesse secondario: </a:t>
            </a:r>
            <a:r>
              <a:rPr lang="it-IT" dirty="0">
                <a:solidFill>
                  <a:schemeClr val="accent1">
                    <a:lumMod val="75000"/>
                  </a:schemeClr>
                </a:solidFill>
              </a:rPr>
              <a:t>la presenza di un </a:t>
            </a:r>
            <a:r>
              <a:rPr lang="it-IT" b="1" i="1" dirty="0">
                <a:solidFill>
                  <a:schemeClr val="accent1">
                    <a:lumMod val="75000"/>
                  </a:schemeClr>
                </a:solidFill>
              </a:rPr>
              <a:t>interesse secondario </a:t>
            </a:r>
            <a:r>
              <a:rPr lang="it-IT" dirty="0">
                <a:solidFill>
                  <a:schemeClr val="accent1">
                    <a:lumMod val="75000"/>
                  </a:schemeClr>
                </a:solidFill>
              </a:rPr>
              <a:t>nel soggetto delegato (di tipo finanziario o di altra natura); </a:t>
            </a:r>
          </a:p>
          <a:p>
            <a:pPr marL="355600" indent="-355600" algn="just">
              <a:buClr>
                <a:schemeClr val="accent1">
                  <a:lumMod val="75000"/>
                </a:schemeClr>
              </a:buClr>
              <a:buSzPct val="100000"/>
              <a:buFont typeface="Webdings" panose="05030102010509060703" pitchFamily="18" charset="2"/>
              <a:buChar char=""/>
            </a:pPr>
            <a:r>
              <a:rPr lang="it-IT" dirty="0" smtClean="0">
                <a:solidFill>
                  <a:schemeClr val="accent1">
                    <a:lumMod val="75000"/>
                  </a:schemeClr>
                </a:solidFill>
              </a:rPr>
              <a:t>la </a:t>
            </a:r>
            <a:r>
              <a:rPr lang="it-IT" b="1" i="1" dirty="0">
                <a:solidFill>
                  <a:schemeClr val="accent1">
                    <a:lumMod val="75000"/>
                  </a:schemeClr>
                </a:solidFill>
              </a:rPr>
              <a:t>tendenza </a:t>
            </a:r>
            <a:r>
              <a:rPr lang="it-IT" dirty="0">
                <a:solidFill>
                  <a:schemeClr val="accent1">
                    <a:lumMod val="75000"/>
                  </a:schemeClr>
                </a:solidFill>
              </a:rPr>
              <a:t>dell’interesse secondario a </a:t>
            </a:r>
            <a:r>
              <a:rPr lang="it-IT" b="1" i="1" dirty="0">
                <a:solidFill>
                  <a:schemeClr val="accent1">
                    <a:lumMod val="75000"/>
                  </a:schemeClr>
                </a:solidFill>
              </a:rPr>
              <a:t>interferire </a:t>
            </a:r>
            <a:r>
              <a:rPr lang="it-IT" dirty="0">
                <a:solidFill>
                  <a:schemeClr val="accent1">
                    <a:lumMod val="75000"/>
                  </a:schemeClr>
                </a:solidFill>
              </a:rPr>
              <a:t>con l’interesse primario: la locuzione  “tende a interferire” evidenzia  che l’interferenza si presenta </a:t>
            </a:r>
            <a:r>
              <a:rPr lang="it-IT" b="1" dirty="0">
                <a:solidFill>
                  <a:schemeClr val="accent1">
                    <a:lumMod val="75000"/>
                  </a:schemeClr>
                </a:solidFill>
              </a:rPr>
              <a:t>con diversa intensità </a:t>
            </a:r>
            <a:r>
              <a:rPr lang="it-IT" dirty="0">
                <a:solidFill>
                  <a:schemeClr val="accent1">
                    <a:lumMod val="75000"/>
                  </a:schemeClr>
                </a:solidFill>
              </a:rPr>
              <a:t>a seconda dell’agente portatore dell’interesse secondario e della rilevanza assunta da tale interesse.</a:t>
            </a:r>
          </a:p>
          <a:p>
            <a:pPr marL="45720" indent="0">
              <a:buNone/>
            </a:pPr>
            <a:endParaRPr lang="it-IT" dirty="0"/>
          </a:p>
        </p:txBody>
      </p:sp>
    </p:spTree>
    <p:extLst>
      <p:ext uri="{BB962C8B-B14F-4D97-AF65-F5344CB8AC3E}">
        <p14:creationId xmlns:p14="http://schemas.microsoft.com/office/powerpoint/2010/main" val="7002149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187624" y="404664"/>
            <a:ext cx="6512511" cy="1143000"/>
          </a:xfrm>
        </p:spPr>
        <p:txBody>
          <a:bodyPr/>
          <a:lstStyle/>
          <a:p>
            <a:pPr marL="0" indent="0" algn="ctr">
              <a:buNone/>
            </a:pPr>
            <a:r>
              <a:rPr lang="it-IT" sz="2400" dirty="0" smtClean="0">
                <a:solidFill>
                  <a:srgbClr val="C00000"/>
                </a:solidFill>
                <a:effectLst/>
              </a:rPr>
              <a:t>LA DIFFERENZA COSTITUTIVA TRA CORRUZIONE E CONFLITTO DI INTERESSI  </a:t>
            </a:r>
            <a:r>
              <a:rPr lang="it-IT" dirty="0">
                <a:effectLst/>
              </a:rPr>
              <a:t/>
            </a:r>
            <a:br>
              <a:rPr lang="it-IT" dirty="0">
                <a:effectLst/>
              </a:rPr>
            </a:br>
            <a:endParaRPr lang="it-IT" dirty="0"/>
          </a:p>
        </p:txBody>
      </p:sp>
      <p:sp>
        <p:nvSpPr>
          <p:cNvPr id="4" name="Segnaposto contenuto 2"/>
          <p:cNvSpPr>
            <a:spLocks noGrp="1"/>
          </p:cNvSpPr>
          <p:nvPr>
            <p:ph sz="quarter" idx="13"/>
          </p:nvPr>
        </p:nvSpPr>
        <p:spPr>
          <a:xfrm>
            <a:off x="755576" y="1772816"/>
            <a:ext cx="7560840" cy="1800200"/>
          </a:xfrm>
        </p:spPr>
        <p:txBody>
          <a:bodyPr>
            <a:normAutofit/>
          </a:bodyPr>
          <a:lstStyle/>
          <a:p>
            <a:pPr marL="355600" indent="-355600" algn="just">
              <a:buClr>
                <a:schemeClr val="accent1">
                  <a:lumMod val="75000"/>
                </a:schemeClr>
              </a:buClr>
              <a:buSzPct val="100000"/>
              <a:buFont typeface="Webdings" panose="05030102010509060703" pitchFamily="18" charset="2"/>
              <a:buChar char=""/>
            </a:pPr>
            <a:r>
              <a:rPr lang="it-IT" dirty="0" smtClean="0">
                <a:solidFill>
                  <a:schemeClr val="accent1">
                    <a:lumMod val="75000"/>
                  </a:schemeClr>
                </a:solidFill>
              </a:rPr>
              <a:t>una </a:t>
            </a:r>
            <a:r>
              <a:rPr lang="it-IT" b="1" dirty="0" smtClean="0">
                <a:solidFill>
                  <a:schemeClr val="accent1">
                    <a:lumMod val="75000"/>
                  </a:schemeClr>
                </a:solidFill>
              </a:rPr>
              <a:t>relazione di agenzia</a:t>
            </a:r>
            <a:r>
              <a:rPr lang="it-IT" dirty="0" smtClean="0">
                <a:solidFill>
                  <a:schemeClr val="accent1">
                    <a:lumMod val="75000"/>
                  </a:schemeClr>
                </a:solidFill>
              </a:rPr>
              <a:t>;</a:t>
            </a:r>
            <a:endParaRPr lang="it-IT" dirty="0">
              <a:solidFill>
                <a:schemeClr val="accent1">
                  <a:lumMod val="75000"/>
                </a:schemeClr>
              </a:solidFill>
            </a:endParaRPr>
          </a:p>
          <a:p>
            <a:pPr marL="355600" indent="-355600" algn="just">
              <a:buClr>
                <a:schemeClr val="accent1">
                  <a:lumMod val="75000"/>
                </a:schemeClr>
              </a:buClr>
              <a:buSzPct val="100000"/>
              <a:buFont typeface="Webdings" panose="05030102010509060703" pitchFamily="18" charset="2"/>
              <a:buChar char=""/>
            </a:pPr>
            <a:r>
              <a:rPr lang="it-IT" dirty="0" smtClean="0">
                <a:solidFill>
                  <a:schemeClr val="accent1">
                    <a:lumMod val="75000"/>
                  </a:schemeClr>
                </a:solidFill>
              </a:rPr>
              <a:t>la </a:t>
            </a:r>
            <a:r>
              <a:rPr lang="it-IT" dirty="0">
                <a:solidFill>
                  <a:schemeClr val="accent1">
                    <a:lumMod val="75000"/>
                  </a:schemeClr>
                </a:solidFill>
              </a:rPr>
              <a:t>presenza di un </a:t>
            </a:r>
            <a:r>
              <a:rPr lang="it-IT" b="1" i="1" dirty="0">
                <a:solidFill>
                  <a:schemeClr val="accent1">
                    <a:lumMod val="75000"/>
                  </a:schemeClr>
                </a:solidFill>
              </a:rPr>
              <a:t>interesse </a:t>
            </a:r>
            <a:r>
              <a:rPr lang="it-IT" b="1" i="1" dirty="0" smtClean="0">
                <a:solidFill>
                  <a:schemeClr val="accent1">
                    <a:lumMod val="75000"/>
                  </a:schemeClr>
                </a:solidFill>
              </a:rPr>
              <a:t>secondario;</a:t>
            </a:r>
            <a:endParaRPr lang="it-IT" dirty="0">
              <a:solidFill>
                <a:schemeClr val="accent1">
                  <a:lumMod val="75000"/>
                </a:schemeClr>
              </a:solidFill>
            </a:endParaRPr>
          </a:p>
          <a:p>
            <a:pPr marL="355600" indent="-355600" algn="just">
              <a:buClr>
                <a:schemeClr val="accent1">
                  <a:lumMod val="75000"/>
                </a:schemeClr>
              </a:buClr>
              <a:buSzPct val="100000"/>
              <a:buFont typeface="Webdings" panose="05030102010509060703" pitchFamily="18" charset="2"/>
              <a:buChar char=""/>
            </a:pPr>
            <a:r>
              <a:rPr lang="it-IT" dirty="0" smtClean="0">
                <a:solidFill>
                  <a:schemeClr val="accent1">
                    <a:lumMod val="75000"/>
                  </a:schemeClr>
                </a:solidFill>
              </a:rPr>
              <a:t>la </a:t>
            </a:r>
            <a:r>
              <a:rPr lang="it-IT" b="1" i="1" dirty="0">
                <a:solidFill>
                  <a:schemeClr val="accent1">
                    <a:lumMod val="75000"/>
                  </a:schemeClr>
                </a:solidFill>
              </a:rPr>
              <a:t>tendenza </a:t>
            </a:r>
            <a:r>
              <a:rPr lang="it-IT" dirty="0">
                <a:solidFill>
                  <a:schemeClr val="accent1">
                    <a:lumMod val="75000"/>
                  </a:schemeClr>
                </a:solidFill>
              </a:rPr>
              <a:t>dell’interesse secondario a </a:t>
            </a:r>
            <a:r>
              <a:rPr lang="it-IT" b="1" i="1" dirty="0">
                <a:solidFill>
                  <a:schemeClr val="accent1">
                    <a:lumMod val="75000"/>
                  </a:schemeClr>
                </a:solidFill>
              </a:rPr>
              <a:t>interferire </a:t>
            </a:r>
            <a:r>
              <a:rPr lang="it-IT" dirty="0">
                <a:solidFill>
                  <a:schemeClr val="accent1">
                    <a:lumMod val="75000"/>
                  </a:schemeClr>
                </a:solidFill>
              </a:rPr>
              <a:t>con l’interesse </a:t>
            </a:r>
            <a:r>
              <a:rPr lang="it-IT" dirty="0" smtClean="0">
                <a:solidFill>
                  <a:schemeClr val="accent1">
                    <a:lumMod val="75000"/>
                  </a:schemeClr>
                </a:solidFill>
              </a:rPr>
              <a:t>primario.</a:t>
            </a:r>
            <a:endParaRPr lang="it-IT" dirty="0">
              <a:solidFill>
                <a:schemeClr val="accent1">
                  <a:lumMod val="75000"/>
                </a:schemeClr>
              </a:solidFill>
            </a:endParaRPr>
          </a:p>
          <a:p>
            <a:pPr marL="45720" indent="0">
              <a:buNone/>
            </a:pPr>
            <a:endParaRPr lang="it-IT" dirty="0"/>
          </a:p>
        </p:txBody>
      </p:sp>
      <p:sp>
        <p:nvSpPr>
          <p:cNvPr id="5" name="CasellaDiTesto 4"/>
          <p:cNvSpPr txBox="1"/>
          <p:nvPr/>
        </p:nvSpPr>
        <p:spPr>
          <a:xfrm>
            <a:off x="683568" y="3933056"/>
            <a:ext cx="7416824" cy="2123658"/>
          </a:xfrm>
          <a:prstGeom prst="rect">
            <a:avLst/>
          </a:prstGeom>
          <a:noFill/>
        </p:spPr>
        <p:txBody>
          <a:bodyPr wrap="square" rtlCol="0">
            <a:spAutoFit/>
          </a:bodyPr>
          <a:lstStyle/>
          <a:p>
            <a:r>
              <a:rPr lang="it-IT" sz="2200" b="1" u="sng" dirty="0">
                <a:solidFill>
                  <a:schemeClr val="accent1">
                    <a:lumMod val="75000"/>
                  </a:schemeClr>
                </a:solidFill>
              </a:rPr>
              <a:t>A cambiare è il terzo elemento</a:t>
            </a:r>
            <a:r>
              <a:rPr lang="it-IT" sz="2200" dirty="0">
                <a:solidFill>
                  <a:schemeClr val="accent1">
                    <a:lumMod val="75000"/>
                  </a:schemeClr>
                </a:solidFill>
              </a:rPr>
              <a:t>: mentre il conflitto di interessi è una </a:t>
            </a:r>
            <a:r>
              <a:rPr lang="it-IT" sz="2200" b="1" dirty="0">
                <a:solidFill>
                  <a:schemeClr val="accent1">
                    <a:lumMod val="75000"/>
                  </a:schemeClr>
                </a:solidFill>
              </a:rPr>
              <a:t>situazione di rischio </a:t>
            </a:r>
            <a:r>
              <a:rPr lang="it-IT" sz="2200" dirty="0">
                <a:solidFill>
                  <a:schemeClr val="accent1">
                    <a:lumMod val="75000"/>
                  </a:schemeClr>
                </a:solidFill>
              </a:rPr>
              <a:t>in cui l’interesse secondario tende a interferire con l’interesse primario, nella corruzione </a:t>
            </a:r>
            <a:r>
              <a:rPr lang="it-IT" sz="2200" u="sng" dirty="0">
                <a:solidFill>
                  <a:schemeClr val="accent1">
                    <a:lumMod val="75000"/>
                  </a:schemeClr>
                </a:solidFill>
              </a:rPr>
              <a:t>la </a:t>
            </a:r>
            <a:r>
              <a:rPr lang="it-IT" sz="2200" b="1" u="sng" dirty="0">
                <a:solidFill>
                  <a:schemeClr val="accent1">
                    <a:lumMod val="75000"/>
                  </a:schemeClr>
                </a:solidFill>
              </a:rPr>
              <a:t>situazione di rischio si è trasformata in un abuso di potere</a:t>
            </a:r>
            <a:r>
              <a:rPr lang="it-IT" sz="2200" dirty="0">
                <a:solidFill>
                  <a:schemeClr val="accent1">
                    <a:lumMod val="75000"/>
                  </a:schemeClr>
                </a:solidFill>
              </a:rPr>
              <a:t>, che ha visto prevalere l’interesse secondario su quello primario.</a:t>
            </a:r>
          </a:p>
        </p:txBody>
      </p:sp>
    </p:spTree>
    <p:extLst>
      <p:ext uri="{BB962C8B-B14F-4D97-AF65-F5344CB8AC3E}">
        <p14:creationId xmlns:p14="http://schemas.microsoft.com/office/powerpoint/2010/main" val="39153030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827584" y="620688"/>
            <a:ext cx="7776864" cy="5328592"/>
          </a:xfrm>
        </p:spPr>
        <p:txBody>
          <a:bodyPr/>
          <a:lstStyle/>
          <a:p>
            <a:pPr marL="182880" indent="0" algn="ctr">
              <a:buNone/>
            </a:pPr>
            <a:r>
              <a:rPr lang="it-IT" dirty="0" smtClean="0">
                <a:solidFill>
                  <a:schemeClr val="accent1">
                    <a:lumMod val="75000"/>
                  </a:schemeClr>
                </a:solidFill>
                <a:effectLst/>
              </a:rPr>
              <a:t/>
            </a:r>
            <a:br>
              <a:rPr lang="it-IT" dirty="0" smtClean="0">
                <a:solidFill>
                  <a:schemeClr val="accent1">
                    <a:lumMod val="75000"/>
                  </a:schemeClr>
                </a:solidFill>
                <a:effectLst/>
              </a:rPr>
            </a:br>
            <a:r>
              <a:rPr lang="it-IT" dirty="0" smtClean="0">
                <a:solidFill>
                  <a:schemeClr val="accent1">
                    <a:lumMod val="75000"/>
                  </a:schemeClr>
                </a:solidFill>
                <a:effectLst/>
              </a:rPr>
              <a:t>IL </a:t>
            </a:r>
            <a:r>
              <a:rPr lang="it-IT" dirty="0">
                <a:solidFill>
                  <a:schemeClr val="accent1">
                    <a:lumMod val="75000"/>
                  </a:schemeClr>
                </a:solidFill>
                <a:effectLst/>
              </a:rPr>
              <a:t>CONFLITTO DI INTERESSI NELLA </a:t>
            </a:r>
            <a:r>
              <a:rPr lang="it-IT" dirty="0" smtClean="0">
                <a:solidFill>
                  <a:schemeClr val="accent1">
                    <a:lumMod val="75000"/>
                  </a:schemeClr>
                </a:solidFill>
                <a:effectLst/>
              </a:rPr>
              <a:t>PREVENZIONE </a:t>
            </a:r>
            <a:r>
              <a:rPr lang="it-IT" dirty="0">
                <a:solidFill>
                  <a:schemeClr val="accent1">
                    <a:lumMod val="75000"/>
                  </a:schemeClr>
                </a:solidFill>
                <a:effectLst/>
              </a:rPr>
              <a:t>DELLA CORRUZIONE </a:t>
            </a:r>
            <a:endParaRPr lang="it-IT" dirty="0">
              <a:solidFill>
                <a:schemeClr val="accent1">
                  <a:lumMod val="75000"/>
                </a:schemeClr>
              </a:solidFill>
            </a:endParaRPr>
          </a:p>
        </p:txBody>
      </p:sp>
    </p:spTree>
    <p:extLst>
      <p:ext uri="{BB962C8B-B14F-4D97-AF65-F5344CB8AC3E}">
        <p14:creationId xmlns:p14="http://schemas.microsoft.com/office/powerpoint/2010/main" val="33838960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sz="quarter" idx="13"/>
          </p:nvPr>
        </p:nvSpPr>
        <p:spPr>
          <a:xfrm>
            <a:off x="395536" y="548680"/>
            <a:ext cx="8136904" cy="5976664"/>
          </a:xfrm>
        </p:spPr>
        <p:txBody>
          <a:bodyPr>
            <a:normAutofit lnSpcReduction="10000"/>
          </a:bodyPr>
          <a:lstStyle/>
          <a:p>
            <a:pPr marL="45720" indent="0" algn="just">
              <a:buNone/>
            </a:pPr>
            <a:r>
              <a:rPr lang="it-IT" sz="2800" b="1" dirty="0">
                <a:solidFill>
                  <a:schemeClr val="accent1">
                    <a:lumMod val="75000"/>
                  </a:schemeClr>
                </a:solidFill>
              </a:rPr>
              <a:t>Il conflitto di interessi non è un comportamento </a:t>
            </a:r>
            <a:r>
              <a:rPr lang="it-IT" sz="2800" dirty="0">
                <a:solidFill>
                  <a:schemeClr val="accent1">
                    <a:lumMod val="75000"/>
                  </a:schemeClr>
                </a:solidFill>
              </a:rPr>
              <a:t>(come la corruzione), ma </a:t>
            </a:r>
            <a:r>
              <a:rPr lang="it-IT" sz="2800" b="1" dirty="0">
                <a:solidFill>
                  <a:schemeClr val="accent1">
                    <a:lumMod val="75000"/>
                  </a:schemeClr>
                </a:solidFill>
              </a:rPr>
              <a:t>una situazione</a:t>
            </a:r>
            <a:r>
              <a:rPr lang="it-IT" sz="2800" dirty="0">
                <a:solidFill>
                  <a:schemeClr val="accent1">
                    <a:lumMod val="75000"/>
                  </a:schemeClr>
                </a:solidFill>
              </a:rPr>
              <a:t>, un insieme di circostanze che </a:t>
            </a:r>
            <a:r>
              <a:rPr lang="it-IT" sz="2800" b="1" dirty="0">
                <a:solidFill>
                  <a:schemeClr val="accent1">
                    <a:lumMod val="75000"/>
                  </a:schemeClr>
                </a:solidFill>
              </a:rPr>
              <a:t>creano o aumentano il rischio </a:t>
            </a:r>
            <a:r>
              <a:rPr lang="it-IT" sz="2800" dirty="0">
                <a:solidFill>
                  <a:schemeClr val="accent1">
                    <a:lumMod val="75000"/>
                  </a:schemeClr>
                </a:solidFill>
              </a:rPr>
              <a:t>che gli interessi primari possano essere compromessi dall’inseguimento di quelli </a:t>
            </a:r>
            <a:r>
              <a:rPr lang="it-IT" sz="2800" dirty="0" smtClean="0">
                <a:solidFill>
                  <a:schemeClr val="accent1">
                    <a:lumMod val="75000"/>
                  </a:schemeClr>
                </a:solidFill>
              </a:rPr>
              <a:t>secondari </a:t>
            </a:r>
          </a:p>
          <a:p>
            <a:pPr marL="45720" indent="0" algn="just">
              <a:buNone/>
            </a:pPr>
            <a:r>
              <a:rPr lang="it-IT" sz="2800" dirty="0" smtClean="0">
                <a:solidFill>
                  <a:schemeClr val="accent1">
                    <a:lumMod val="75000"/>
                  </a:schemeClr>
                </a:solidFill>
              </a:rPr>
              <a:t> </a:t>
            </a:r>
            <a:endParaRPr lang="it-IT" sz="2800" dirty="0">
              <a:solidFill>
                <a:schemeClr val="accent1">
                  <a:lumMod val="75000"/>
                </a:schemeClr>
              </a:solidFill>
            </a:endParaRPr>
          </a:p>
          <a:p>
            <a:pPr marL="45720" indent="0" algn="just">
              <a:buNone/>
            </a:pPr>
            <a:r>
              <a:rPr lang="it-IT" sz="2800" dirty="0" smtClean="0">
                <a:solidFill>
                  <a:schemeClr val="accent1">
                    <a:lumMod val="75000"/>
                  </a:schemeClr>
                </a:solidFill>
              </a:rPr>
              <a:t>La </a:t>
            </a:r>
            <a:r>
              <a:rPr lang="it-IT" sz="2800" b="1" dirty="0">
                <a:solidFill>
                  <a:schemeClr val="accent1">
                    <a:lumMod val="75000"/>
                  </a:schemeClr>
                </a:solidFill>
              </a:rPr>
              <a:t>corruzione è la degenerazione di un conflitto di interessi</a:t>
            </a:r>
            <a:r>
              <a:rPr lang="it-IT" sz="2800" dirty="0">
                <a:solidFill>
                  <a:schemeClr val="accent1">
                    <a:lumMod val="75000"/>
                  </a:schemeClr>
                </a:solidFill>
              </a:rPr>
              <a:t>, in quanto c’è sempre il prevalere di un interesse secondario su uno primario</a:t>
            </a:r>
            <a:r>
              <a:rPr lang="it-IT" sz="2800" b="1" dirty="0">
                <a:solidFill>
                  <a:schemeClr val="accent1">
                    <a:lumMod val="75000"/>
                  </a:schemeClr>
                </a:solidFill>
              </a:rPr>
              <a:t>. Il conflitto di interessi, invece, segnala solo la presenza di interessi in conflitto </a:t>
            </a:r>
            <a:r>
              <a:rPr lang="it-IT" sz="2800" dirty="0">
                <a:solidFill>
                  <a:schemeClr val="accent1">
                    <a:lumMod val="75000"/>
                  </a:schemeClr>
                </a:solidFill>
              </a:rPr>
              <a:t>(anche solo in modo potenziale o apparente</a:t>
            </a:r>
            <a:r>
              <a:rPr lang="it-IT" sz="2800" dirty="0" smtClean="0">
                <a:solidFill>
                  <a:schemeClr val="accent1">
                    <a:lumMod val="75000"/>
                  </a:schemeClr>
                </a:solidFill>
              </a:rPr>
              <a:t>)</a:t>
            </a:r>
          </a:p>
          <a:p>
            <a:pPr marL="45720" indent="0" algn="just">
              <a:buNone/>
            </a:pPr>
            <a:endParaRPr lang="it-IT" dirty="0">
              <a:solidFill>
                <a:schemeClr val="accent1">
                  <a:lumMod val="75000"/>
                </a:schemeClr>
              </a:solidFill>
            </a:endParaRPr>
          </a:p>
          <a:p>
            <a:pPr marL="45720" indent="0">
              <a:buNone/>
            </a:pPr>
            <a:endParaRPr lang="it-IT" dirty="0"/>
          </a:p>
        </p:txBody>
      </p:sp>
    </p:spTree>
    <p:extLst>
      <p:ext uri="{BB962C8B-B14F-4D97-AF65-F5344CB8AC3E}">
        <p14:creationId xmlns:p14="http://schemas.microsoft.com/office/powerpoint/2010/main" val="19503349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sz="quarter" idx="13"/>
          </p:nvPr>
        </p:nvSpPr>
        <p:spPr>
          <a:xfrm>
            <a:off x="755576" y="836712"/>
            <a:ext cx="7920880" cy="5361776"/>
          </a:xfrm>
        </p:spPr>
        <p:txBody>
          <a:bodyPr>
            <a:normAutofit/>
          </a:bodyPr>
          <a:lstStyle/>
          <a:p>
            <a:pPr algn="just">
              <a:lnSpc>
                <a:spcPct val="150000"/>
              </a:lnSpc>
              <a:buNone/>
            </a:pPr>
            <a:r>
              <a:rPr lang="it-IT" sz="3200" dirty="0" smtClean="0">
                <a:solidFill>
                  <a:schemeClr val="accent1">
                    <a:lumMod val="75000"/>
                  </a:schemeClr>
                </a:solidFill>
              </a:rPr>
              <a:t>  </a:t>
            </a:r>
            <a:r>
              <a:rPr lang="it-IT" sz="2600" dirty="0" smtClean="0">
                <a:solidFill>
                  <a:schemeClr val="accent1">
                    <a:lumMod val="75000"/>
                  </a:schemeClr>
                </a:solidFill>
              </a:rPr>
              <a:t>Il </a:t>
            </a:r>
            <a:r>
              <a:rPr lang="it-IT" sz="2600" b="1" dirty="0" smtClean="0">
                <a:solidFill>
                  <a:schemeClr val="accent1">
                    <a:lumMod val="75000"/>
                  </a:schemeClr>
                </a:solidFill>
              </a:rPr>
              <a:t>conflitto di interessi</a:t>
            </a:r>
            <a:r>
              <a:rPr lang="it-IT" sz="2600" dirty="0" smtClean="0">
                <a:solidFill>
                  <a:schemeClr val="accent1">
                    <a:lumMod val="75000"/>
                  </a:schemeClr>
                </a:solidFill>
              </a:rPr>
              <a:t>, a differenza della </a:t>
            </a:r>
            <a:r>
              <a:rPr lang="it-IT" sz="2600" b="1" dirty="0" smtClean="0">
                <a:solidFill>
                  <a:schemeClr val="accent1">
                    <a:lumMod val="75000"/>
                  </a:schemeClr>
                </a:solidFill>
              </a:rPr>
              <a:t>corruzione</a:t>
            </a:r>
            <a:r>
              <a:rPr lang="it-IT" sz="2600" dirty="0" smtClean="0">
                <a:solidFill>
                  <a:schemeClr val="accent1">
                    <a:lumMod val="75000"/>
                  </a:schemeClr>
                </a:solidFill>
              </a:rPr>
              <a:t>, è caratterizzato da una portata ben più ampia </a:t>
            </a:r>
            <a:r>
              <a:rPr lang="it-IT" sz="2600" b="1" dirty="0" smtClean="0">
                <a:solidFill>
                  <a:schemeClr val="accent1">
                    <a:lumMod val="75000"/>
                  </a:schemeClr>
                </a:solidFill>
              </a:rPr>
              <a:t>di relazioni sociali ed economiche</a:t>
            </a:r>
            <a:r>
              <a:rPr lang="it-IT" sz="2600" dirty="0" smtClean="0">
                <a:solidFill>
                  <a:schemeClr val="accent1">
                    <a:lumMod val="75000"/>
                  </a:schemeClr>
                </a:solidFill>
              </a:rPr>
              <a:t>, la maggior parte delle quali non è classificata come reato, nonostante la sua presenza possa tendenzialmente violare l’equilibro socialmente accettabile tra l’interesse privato e i doveri e le responsabilità di un individuo</a:t>
            </a:r>
            <a:r>
              <a:rPr lang="it-IT" sz="2400" dirty="0" smtClean="0">
                <a:solidFill>
                  <a:schemeClr val="accent1">
                    <a:lumMod val="75000"/>
                  </a:schemeClr>
                </a:solidFill>
              </a:rPr>
              <a: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188640"/>
            <a:ext cx="8640960" cy="1143000"/>
          </a:xfrm>
        </p:spPr>
        <p:txBody>
          <a:bodyPr/>
          <a:lstStyle/>
          <a:p>
            <a:pPr marL="0" indent="0" algn="ctr">
              <a:buNone/>
            </a:pPr>
            <a:r>
              <a:rPr lang="it-IT" sz="2400" dirty="0" smtClean="0">
                <a:solidFill>
                  <a:srgbClr val="C00000"/>
                </a:solidFill>
                <a:effectLst/>
              </a:rPr>
              <a:t>IL CONFLITTO DI INTERESSI</a:t>
            </a:r>
            <a:br>
              <a:rPr lang="it-IT" sz="2400" dirty="0" smtClean="0">
                <a:solidFill>
                  <a:srgbClr val="C00000"/>
                </a:solidFill>
                <a:effectLst/>
              </a:rPr>
            </a:br>
            <a:r>
              <a:rPr lang="it-IT" sz="2400" dirty="0" smtClean="0">
                <a:solidFill>
                  <a:srgbClr val="C00000"/>
                </a:solidFill>
                <a:effectLst/>
              </a:rPr>
              <a:t> UNA POSSIBILE ESEMPLIFICAZIONE DELLE SITUAZIONI A RISCHIO</a:t>
            </a:r>
            <a:r>
              <a:rPr lang="it-IT" dirty="0">
                <a:effectLst/>
              </a:rPr>
              <a:t/>
            </a:r>
            <a:br>
              <a:rPr lang="it-IT" dirty="0">
                <a:effectLst/>
              </a:rPr>
            </a:br>
            <a:endParaRPr lang="it-IT" dirty="0"/>
          </a:p>
        </p:txBody>
      </p:sp>
      <p:graphicFrame>
        <p:nvGraphicFramePr>
          <p:cNvPr id="4" name="Segnaposto contenuto 3"/>
          <p:cNvGraphicFramePr>
            <a:graphicFrameLocks noGrp="1"/>
          </p:cNvGraphicFramePr>
          <p:nvPr>
            <p:ph sz="quarter" idx="13"/>
            <p:extLst>
              <p:ext uri="{D42A27DB-BD31-4B8C-83A1-F6EECF244321}">
                <p14:modId xmlns:p14="http://schemas.microsoft.com/office/powerpoint/2010/main" val="4136804259"/>
              </p:ext>
            </p:extLst>
          </p:nvPr>
        </p:nvGraphicFramePr>
        <p:xfrm>
          <a:off x="683568" y="1711072"/>
          <a:ext cx="7848870" cy="1645920"/>
        </p:xfrm>
        <a:graphic>
          <a:graphicData uri="http://schemas.openxmlformats.org/drawingml/2006/table">
            <a:tbl>
              <a:tblPr firstRow="1" firstCol="1" bandRow="1">
                <a:tableStyleId>{5C22544A-7EE6-4342-B048-85BDC9FD1C3A}</a:tableStyleId>
              </a:tblPr>
              <a:tblGrid>
                <a:gridCol w="1569554"/>
                <a:gridCol w="1569554"/>
                <a:gridCol w="1569554"/>
                <a:gridCol w="1570104"/>
                <a:gridCol w="1570104"/>
              </a:tblGrid>
              <a:tr h="824241">
                <a:tc>
                  <a:txBody>
                    <a:bodyPr/>
                    <a:lstStyle/>
                    <a:p>
                      <a:pPr algn="ctr">
                        <a:spcAft>
                          <a:spcPts val="0"/>
                        </a:spcAft>
                      </a:pPr>
                      <a:r>
                        <a:rPr lang="it-IT" sz="1400" dirty="0">
                          <a:effectLst/>
                        </a:rPr>
                        <a:t>Relazioni ambigue</a:t>
                      </a:r>
                      <a:endParaRPr lang="it-IT" sz="900" dirty="0">
                        <a:solidFill>
                          <a:srgbClr val="000000"/>
                        </a:solidFill>
                        <a:effectLst/>
                        <a:latin typeface="Calibri"/>
                        <a:ea typeface="Calibri"/>
                        <a:cs typeface="Calibri"/>
                      </a:endParaRPr>
                    </a:p>
                  </a:txBody>
                  <a:tcPr marL="53860" marR="53860" marT="0" marB="0" anchor="ctr"/>
                </a:tc>
                <a:tc>
                  <a:txBody>
                    <a:bodyPr/>
                    <a:lstStyle/>
                    <a:p>
                      <a:pPr algn="ctr">
                        <a:spcAft>
                          <a:spcPts val="0"/>
                        </a:spcAft>
                      </a:pPr>
                      <a:r>
                        <a:rPr lang="it-IT" sz="1400" dirty="0">
                          <a:effectLst/>
                        </a:rPr>
                        <a:t>Relazioni finanziarie</a:t>
                      </a:r>
                      <a:endParaRPr lang="it-IT" sz="900" dirty="0">
                        <a:solidFill>
                          <a:srgbClr val="000000"/>
                        </a:solidFill>
                        <a:effectLst/>
                        <a:latin typeface="Calibri"/>
                        <a:ea typeface="Calibri"/>
                        <a:cs typeface="Calibri"/>
                      </a:endParaRPr>
                    </a:p>
                  </a:txBody>
                  <a:tcPr marL="53860" marR="53860" marT="0" marB="0" anchor="ctr"/>
                </a:tc>
                <a:tc>
                  <a:txBody>
                    <a:bodyPr/>
                    <a:lstStyle/>
                    <a:p>
                      <a:pPr algn="ctr">
                        <a:spcAft>
                          <a:spcPts val="0"/>
                        </a:spcAft>
                      </a:pPr>
                      <a:r>
                        <a:rPr lang="it-IT" sz="1400" dirty="0">
                          <a:effectLst/>
                        </a:rPr>
                        <a:t>Relazioni politiche</a:t>
                      </a:r>
                      <a:endParaRPr lang="it-IT" sz="900" dirty="0">
                        <a:solidFill>
                          <a:srgbClr val="000000"/>
                        </a:solidFill>
                        <a:effectLst/>
                        <a:latin typeface="Calibri"/>
                        <a:ea typeface="Calibri"/>
                        <a:cs typeface="Calibri"/>
                      </a:endParaRPr>
                    </a:p>
                  </a:txBody>
                  <a:tcPr marL="53860" marR="53860" marT="0" marB="0" anchor="ctr"/>
                </a:tc>
                <a:tc>
                  <a:txBody>
                    <a:bodyPr/>
                    <a:lstStyle/>
                    <a:p>
                      <a:pPr algn="ctr">
                        <a:spcAft>
                          <a:spcPts val="0"/>
                        </a:spcAft>
                      </a:pPr>
                      <a:r>
                        <a:rPr lang="it-IT" sz="1400" dirty="0">
                          <a:effectLst/>
                        </a:rPr>
                        <a:t>Relazioni amicali</a:t>
                      </a:r>
                      <a:endParaRPr lang="it-IT" sz="900" dirty="0">
                        <a:effectLst/>
                      </a:endParaRPr>
                    </a:p>
                    <a:p>
                      <a:pPr algn="ctr">
                        <a:spcAft>
                          <a:spcPts val="0"/>
                        </a:spcAft>
                      </a:pPr>
                      <a:r>
                        <a:rPr lang="it-IT" sz="1400" dirty="0">
                          <a:effectLst/>
                        </a:rPr>
                        <a:t> </a:t>
                      </a:r>
                      <a:endParaRPr lang="it-IT" sz="900" dirty="0">
                        <a:solidFill>
                          <a:srgbClr val="000000"/>
                        </a:solidFill>
                        <a:effectLst/>
                        <a:latin typeface="Calibri"/>
                        <a:ea typeface="Calibri"/>
                        <a:cs typeface="Calibri"/>
                      </a:endParaRPr>
                    </a:p>
                  </a:txBody>
                  <a:tcPr marL="53860" marR="53860" marT="0" marB="0" anchor="ctr"/>
                </a:tc>
                <a:tc>
                  <a:txBody>
                    <a:bodyPr/>
                    <a:lstStyle/>
                    <a:p>
                      <a:pPr algn="ctr">
                        <a:spcAft>
                          <a:spcPts val="0"/>
                        </a:spcAft>
                      </a:pPr>
                      <a:r>
                        <a:rPr lang="it-IT" sz="1400" dirty="0">
                          <a:effectLst/>
                        </a:rPr>
                        <a:t>Relazioni familiari o affettive</a:t>
                      </a:r>
                      <a:endParaRPr lang="it-IT" sz="900" dirty="0">
                        <a:effectLst/>
                      </a:endParaRPr>
                    </a:p>
                    <a:p>
                      <a:pPr algn="ctr">
                        <a:spcAft>
                          <a:spcPts val="0"/>
                        </a:spcAft>
                      </a:pPr>
                      <a:r>
                        <a:rPr lang="it-IT" sz="1400" dirty="0">
                          <a:effectLst/>
                        </a:rPr>
                        <a:t> </a:t>
                      </a:r>
                      <a:endParaRPr lang="it-IT" sz="900" dirty="0">
                        <a:solidFill>
                          <a:srgbClr val="000000"/>
                        </a:solidFill>
                        <a:effectLst/>
                        <a:latin typeface="Calibri"/>
                        <a:ea typeface="Calibri"/>
                        <a:cs typeface="Calibri"/>
                      </a:endParaRPr>
                    </a:p>
                  </a:txBody>
                  <a:tcPr marL="53860" marR="53860" marT="0" marB="0" anchor="ctr"/>
                </a:tc>
              </a:tr>
              <a:tr h="757984">
                <a:tc>
                  <a:txBody>
                    <a:bodyPr/>
                    <a:lstStyle/>
                    <a:p>
                      <a:pPr>
                        <a:spcAft>
                          <a:spcPts val="0"/>
                        </a:spcAft>
                      </a:pPr>
                      <a:r>
                        <a:rPr lang="it-IT" sz="1300" b="0" dirty="0">
                          <a:solidFill>
                            <a:schemeClr val="tx1"/>
                          </a:solidFill>
                          <a:effectLst/>
                        </a:rPr>
                        <a:t>Doni, altre utilità </a:t>
                      </a:r>
                      <a:endParaRPr lang="it-IT" sz="900" b="0" dirty="0">
                        <a:solidFill>
                          <a:schemeClr val="tx1"/>
                        </a:solidFill>
                        <a:effectLst/>
                      </a:endParaRPr>
                    </a:p>
                    <a:p>
                      <a:pPr>
                        <a:spcAft>
                          <a:spcPts val="0"/>
                        </a:spcAft>
                      </a:pPr>
                      <a:r>
                        <a:rPr lang="it-IT" sz="1300" dirty="0">
                          <a:effectLst/>
                        </a:rPr>
                        <a:t> </a:t>
                      </a:r>
                      <a:endParaRPr lang="it-IT" sz="900" dirty="0">
                        <a:effectLst/>
                      </a:endParaRPr>
                    </a:p>
                    <a:p>
                      <a:pPr>
                        <a:spcAft>
                          <a:spcPts val="0"/>
                        </a:spcAft>
                      </a:pPr>
                      <a:r>
                        <a:rPr lang="it-IT" sz="1300" dirty="0">
                          <a:effectLst/>
                        </a:rPr>
                        <a:t> </a:t>
                      </a:r>
                      <a:endParaRPr lang="it-IT" sz="900" dirty="0">
                        <a:effectLst/>
                      </a:endParaRPr>
                    </a:p>
                    <a:p>
                      <a:pPr>
                        <a:spcAft>
                          <a:spcPts val="0"/>
                        </a:spcAft>
                      </a:pPr>
                      <a:r>
                        <a:rPr lang="it-IT" sz="1300" dirty="0">
                          <a:effectLst/>
                        </a:rPr>
                        <a:t> </a:t>
                      </a:r>
                      <a:endParaRPr lang="it-IT" sz="900" dirty="0">
                        <a:solidFill>
                          <a:srgbClr val="000000"/>
                        </a:solidFill>
                        <a:effectLst/>
                        <a:latin typeface="Calibri"/>
                        <a:ea typeface="Calibri"/>
                        <a:cs typeface="Calibri"/>
                      </a:endParaRPr>
                    </a:p>
                  </a:txBody>
                  <a:tcPr marL="53860" marR="53860" marT="0" marB="0" anchor="ctr">
                    <a:solidFill>
                      <a:srgbClr val="D0D3EB"/>
                    </a:solidFill>
                  </a:tcPr>
                </a:tc>
                <a:tc>
                  <a:txBody>
                    <a:bodyPr/>
                    <a:lstStyle/>
                    <a:p>
                      <a:pPr algn="ctr">
                        <a:spcAft>
                          <a:spcPts val="0"/>
                        </a:spcAft>
                      </a:pPr>
                      <a:r>
                        <a:rPr lang="it-IT" sz="1300" dirty="0">
                          <a:effectLst/>
                        </a:rPr>
                        <a:t>Rapporti finanziari, crediti o debiti, </a:t>
                      </a:r>
                      <a:endParaRPr lang="it-IT" sz="900" dirty="0">
                        <a:effectLst/>
                      </a:endParaRPr>
                    </a:p>
                    <a:p>
                      <a:pPr>
                        <a:spcAft>
                          <a:spcPts val="0"/>
                        </a:spcAft>
                      </a:pPr>
                      <a:r>
                        <a:rPr lang="it-IT" sz="1300" dirty="0">
                          <a:effectLst/>
                        </a:rPr>
                        <a:t> </a:t>
                      </a:r>
                      <a:endParaRPr lang="it-IT" sz="900" dirty="0">
                        <a:solidFill>
                          <a:srgbClr val="000000"/>
                        </a:solidFill>
                        <a:effectLst/>
                        <a:latin typeface="Calibri"/>
                        <a:ea typeface="Calibri"/>
                        <a:cs typeface="Calibri"/>
                      </a:endParaRPr>
                    </a:p>
                  </a:txBody>
                  <a:tcPr marL="53860" marR="53860" marT="0" marB="0">
                    <a:solidFill>
                      <a:srgbClr val="D0D3EB"/>
                    </a:solidFill>
                  </a:tcPr>
                </a:tc>
                <a:tc>
                  <a:txBody>
                    <a:bodyPr/>
                    <a:lstStyle/>
                    <a:p>
                      <a:pPr algn="ctr">
                        <a:spcAft>
                          <a:spcPts val="0"/>
                        </a:spcAft>
                      </a:pPr>
                      <a:r>
                        <a:rPr lang="it-IT" sz="1300" b="0" dirty="0">
                          <a:effectLst/>
                        </a:rPr>
                        <a:t>Appartenenza a associazioni o organizzazioni </a:t>
                      </a:r>
                      <a:endParaRPr lang="it-IT" sz="900" b="0" dirty="0">
                        <a:effectLst/>
                      </a:endParaRPr>
                    </a:p>
                    <a:p>
                      <a:pPr algn="ctr">
                        <a:spcAft>
                          <a:spcPts val="0"/>
                        </a:spcAft>
                      </a:pPr>
                      <a:r>
                        <a:rPr lang="it-IT" sz="1300" dirty="0">
                          <a:effectLst/>
                        </a:rPr>
                        <a:t> </a:t>
                      </a:r>
                      <a:endParaRPr lang="it-IT" sz="900" dirty="0">
                        <a:solidFill>
                          <a:srgbClr val="000000"/>
                        </a:solidFill>
                        <a:effectLst/>
                        <a:latin typeface="Calibri"/>
                        <a:ea typeface="Calibri"/>
                        <a:cs typeface="Calibri"/>
                      </a:endParaRPr>
                    </a:p>
                  </a:txBody>
                  <a:tcPr marL="53860" marR="53860" marT="0" marB="0" anchor="ctr"/>
                </a:tc>
                <a:tc>
                  <a:txBody>
                    <a:bodyPr/>
                    <a:lstStyle/>
                    <a:p>
                      <a:pPr algn="ctr">
                        <a:spcAft>
                          <a:spcPts val="0"/>
                        </a:spcAft>
                      </a:pPr>
                      <a:r>
                        <a:rPr lang="it-IT" sz="1300" dirty="0">
                          <a:effectLst/>
                        </a:rPr>
                        <a:t>Amicizia, grave inimicizia </a:t>
                      </a:r>
                      <a:endParaRPr lang="it-IT" sz="900" dirty="0">
                        <a:effectLst/>
                      </a:endParaRPr>
                    </a:p>
                    <a:p>
                      <a:pPr algn="ctr">
                        <a:spcAft>
                          <a:spcPts val="0"/>
                        </a:spcAft>
                      </a:pPr>
                      <a:r>
                        <a:rPr lang="it-IT" sz="1300" dirty="0">
                          <a:effectLst/>
                        </a:rPr>
                        <a:t> </a:t>
                      </a:r>
                      <a:endParaRPr lang="it-IT" sz="900" dirty="0">
                        <a:effectLst/>
                      </a:endParaRPr>
                    </a:p>
                    <a:p>
                      <a:pPr algn="ctr">
                        <a:spcAft>
                          <a:spcPts val="0"/>
                        </a:spcAft>
                      </a:pPr>
                      <a:r>
                        <a:rPr lang="it-IT" sz="1300" dirty="0">
                          <a:effectLst/>
                        </a:rPr>
                        <a:t> </a:t>
                      </a:r>
                      <a:endParaRPr lang="it-IT" sz="900" dirty="0">
                        <a:solidFill>
                          <a:srgbClr val="000000"/>
                        </a:solidFill>
                        <a:effectLst/>
                        <a:latin typeface="Calibri"/>
                        <a:ea typeface="Calibri"/>
                        <a:cs typeface="Calibri"/>
                      </a:endParaRPr>
                    </a:p>
                  </a:txBody>
                  <a:tcPr marL="53860" marR="53860" marT="0" marB="0" anchor="ctr"/>
                </a:tc>
                <a:tc>
                  <a:txBody>
                    <a:bodyPr/>
                    <a:lstStyle/>
                    <a:p>
                      <a:pPr>
                        <a:spcAft>
                          <a:spcPts val="0"/>
                        </a:spcAft>
                      </a:pPr>
                      <a:r>
                        <a:rPr lang="it-IT" sz="1300" dirty="0">
                          <a:effectLst/>
                        </a:rPr>
                        <a:t>Coniugio, convivenza, parentela o affinità </a:t>
                      </a:r>
                      <a:endParaRPr lang="it-IT" sz="900" dirty="0">
                        <a:effectLst/>
                      </a:endParaRPr>
                    </a:p>
                    <a:p>
                      <a:pPr>
                        <a:spcAft>
                          <a:spcPts val="0"/>
                        </a:spcAft>
                      </a:pPr>
                      <a:r>
                        <a:rPr lang="it-IT" sz="1300" dirty="0">
                          <a:effectLst/>
                        </a:rPr>
                        <a:t> </a:t>
                      </a:r>
                      <a:endParaRPr lang="it-IT" sz="900" dirty="0">
                        <a:solidFill>
                          <a:srgbClr val="000000"/>
                        </a:solidFill>
                        <a:effectLst/>
                        <a:latin typeface="Calibri"/>
                        <a:ea typeface="Calibri"/>
                        <a:cs typeface="Calibri"/>
                      </a:endParaRPr>
                    </a:p>
                  </a:txBody>
                  <a:tcPr marL="53860" marR="53860" marT="0" marB="0" anchor="ctr"/>
                </a:tc>
              </a:tr>
            </a:tbl>
          </a:graphicData>
        </a:graphic>
      </p:graphicFrame>
      <p:graphicFrame>
        <p:nvGraphicFramePr>
          <p:cNvPr id="5" name="Tabella 4"/>
          <p:cNvGraphicFramePr>
            <a:graphicFrameLocks noGrp="1"/>
          </p:cNvGraphicFramePr>
          <p:nvPr>
            <p:extLst>
              <p:ext uri="{D42A27DB-BD31-4B8C-83A1-F6EECF244321}">
                <p14:modId xmlns:p14="http://schemas.microsoft.com/office/powerpoint/2010/main" val="2198749541"/>
              </p:ext>
            </p:extLst>
          </p:nvPr>
        </p:nvGraphicFramePr>
        <p:xfrm>
          <a:off x="683568" y="4005064"/>
          <a:ext cx="7848873" cy="1872208"/>
        </p:xfrm>
        <a:graphic>
          <a:graphicData uri="http://schemas.openxmlformats.org/drawingml/2006/table">
            <a:tbl>
              <a:tblPr firstRow="1" firstCol="1" bandRow="1">
                <a:tableStyleId>{5C22544A-7EE6-4342-B048-85BDC9FD1C3A}</a:tableStyleId>
              </a:tblPr>
              <a:tblGrid>
                <a:gridCol w="1569555"/>
                <a:gridCol w="1569555"/>
                <a:gridCol w="1569555"/>
                <a:gridCol w="1570104"/>
                <a:gridCol w="1570104"/>
              </a:tblGrid>
              <a:tr h="1001737">
                <a:tc>
                  <a:txBody>
                    <a:bodyPr/>
                    <a:lstStyle/>
                    <a:p>
                      <a:pPr>
                        <a:spcAft>
                          <a:spcPts val="0"/>
                        </a:spcAft>
                      </a:pPr>
                      <a:r>
                        <a:rPr lang="it-IT" sz="1300" dirty="0">
                          <a:effectLst/>
                        </a:rPr>
                        <a:t>Relazioni di rappresentanza </a:t>
                      </a:r>
                      <a:endParaRPr lang="it-IT" sz="800" dirty="0">
                        <a:effectLst/>
                      </a:endParaRPr>
                    </a:p>
                    <a:p>
                      <a:pPr>
                        <a:spcAft>
                          <a:spcPts val="0"/>
                        </a:spcAft>
                      </a:pPr>
                      <a:r>
                        <a:rPr lang="it-IT" sz="1300" dirty="0">
                          <a:effectLst/>
                        </a:rPr>
                        <a:t> </a:t>
                      </a:r>
                      <a:endParaRPr lang="it-IT" sz="800" dirty="0">
                        <a:solidFill>
                          <a:srgbClr val="000000"/>
                        </a:solidFill>
                        <a:effectLst/>
                        <a:latin typeface="Calibri"/>
                        <a:ea typeface="Calibri"/>
                        <a:cs typeface="Calibri"/>
                      </a:endParaRPr>
                    </a:p>
                  </a:txBody>
                  <a:tcPr marL="48420" marR="48420" marT="0" marB="0"/>
                </a:tc>
                <a:tc>
                  <a:txBody>
                    <a:bodyPr/>
                    <a:lstStyle/>
                    <a:p>
                      <a:pPr>
                        <a:spcAft>
                          <a:spcPts val="0"/>
                        </a:spcAft>
                      </a:pPr>
                      <a:r>
                        <a:rPr lang="it-IT" sz="1300" dirty="0">
                          <a:effectLst/>
                        </a:rPr>
                        <a:t>Relazioni professionali </a:t>
                      </a:r>
                      <a:endParaRPr lang="it-IT" sz="800" dirty="0">
                        <a:effectLst/>
                      </a:endParaRPr>
                    </a:p>
                    <a:p>
                      <a:pPr>
                        <a:spcAft>
                          <a:spcPts val="0"/>
                        </a:spcAft>
                      </a:pPr>
                      <a:r>
                        <a:rPr lang="it-IT" sz="1300" dirty="0">
                          <a:effectLst/>
                        </a:rPr>
                        <a:t> </a:t>
                      </a:r>
                      <a:endParaRPr lang="it-IT" sz="800" dirty="0">
                        <a:solidFill>
                          <a:srgbClr val="000000"/>
                        </a:solidFill>
                        <a:effectLst/>
                        <a:latin typeface="Calibri"/>
                        <a:ea typeface="Calibri"/>
                        <a:cs typeface="Calibri"/>
                      </a:endParaRPr>
                    </a:p>
                  </a:txBody>
                  <a:tcPr marL="48420" marR="48420" marT="0" marB="0"/>
                </a:tc>
                <a:tc>
                  <a:txBody>
                    <a:bodyPr/>
                    <a:lstStyle/>
                    <a:p>
                      <a:pPr>
                        <a:spcAft>
                          <a:spcPts val="0"/>
                        </a:spcAft>
                      </a:pPr>
                      <a:r>
                        <a:rPr lang="it-IT" sz="1300">
                          <a:effectLst/>
                        </a:rPr>
                        <a:t>Relazioni professionali future </a:t>
                      </a:r>
                      <a:endParaRPr lang="it-IT" sz="800">
                        <a:effectLst/>
                      </a:endParaRPr>
                    </a:p>
                    <a:p>
                      <a:pPr>
                        <a:spcAft>
                          <a:spcPts val="0"/>
                        </a:spcAft>
                      </a:pPr>
                      <a:r>
                        <a:rPr lang="it-IT" sz="1300">
                          <a:effectLst/>
                        </a:rPr>
                        <a:t> </a:t>
                      </a:r>
                      <a:endParaRPr lang="it-IT" sz="800">
                        <a:solidFill>
                          <a:srgbClr val="000000"/>
                        </a:solidFill>
                        <a:effectLst/>
                        <a:latin typeface="Calibri"/>
                        <a:ea typeface="Calibri"/>
                        <a:cs typeface="Calibri"/>
                      </a:endParaRPr>
                    </a:p>
                  </a:txBody>
                  <a:tcPr marL="48420" marR="48420" marT="0" marB="0"/>
                </a:tc>
                <a:tc>
                  <a:txBody>
                    <a:bodyPr/>
                    <a:lstStyle/>
                    <a:p>
                      <a:pPr>
                        <a:spcAft>
                          <a:spcPts val="0"/>
                        </a:spcAft>
                      </a:pPr>
                      <a:r>
                        <a:rPr lang="it-IT" sz="1300">
                          <a:effectLst/>
                        </a:rPr>
                        <a:t>Relazioni extra-istituzionali</a:t>
                      </a:r>
                      <a:endParaRPr lang="it-IT" sz="800">
                        <a:effectLst/>
                      </a:endParaRPr>
                    </a:p>
                    <a:p>
                      <a:pPr>
                        <a:spcAft>
                          <a:spcPts val="0"/>
                        </a:spcAft>
                      </a:pPr>
                      <a:r>
                        <a:rPr lang="it-IT" sz="1300">
                          <a:effectLst/>
                        </a:rPr>
                        <a:t> </a:t>
                      </a:r>
                      <a:endParaRPr lang="it-IT" sz="800">
                        <a:solidFill>
                          <a:srgbClr val="000000"/>
                        </a:solidFill>
                        <a:effectLst/>
                        <a:latin typeface="Calibri"/>
                        <a:ea typeface="Calibri"/>
                        <a:cs typeface="Calibri"/>
                      </a:endParaRPr>
                    </a:p>
                  </a:txBody>
                  <a:tcPr marL="48420" marR="48420" marT="0" marB="0"/>
                </a:tc>
                <a:tc>
                  <a:txBody>
                    <a:bodyPr/>
                    <a:lstStyle/>
                    <a:p>
                      <a:pPr>
                        <a:spcAft>
                          <a:spcPts val="0"/>
                        </a:spcAft>
                      </a:pPr>
                      <a:r>
                        <a:rPr lang="it-IT" sz="1300">
                          <a:effectLst/>
                        </a:rPr>
                        <a:t>Gravi ragioni di convenienza</a:t>
                      </a:r>
                      <a:endParaRPr lang="it-IT" sz="800">
                        <a:solidFill>
                          <a:srgbClr val="000000"/>
                        </a:solidFill>
                        <a:effectLst/>
                        <a:latin typeface="Calibri"/>
                        <a:ea typeface="Calibri"/>
                        <a:cs typeface="Calibri"/>
                      </a:endParaRPr>
                    </a:p>
                  </a:txBody>
                  <a:tcPr marL="48420" marR="48420" marT="0" marB="0"/>
                </a:tc>
              </a:tr>
              <a:tr h="870471">
                <a:tc>
                  <a:txBody>
                    <a:bodyPr/>
                    <a:lstStyle/>
                    <a:p>
                      <a:pPr marL="0" algn="l" defTabSz="914400" rtl="0" eaLnBrk="1" latinLnBrk="0" hangingPunct="1">
                        <a:spcAft>
                          <a:spcPts val="0"/>
                        </a:spcAft>
                      </a:pPr>
                      <a:r>
                        <a:rPr lang="it-IT" sz="1300" b="0" kern="1200" dirty="0">
                          <a:solidFill>
                            <a:schemeClr val="tx1"/>
                          </a:solidFill>
                          <a:effectLst/>
                          <a:latin typeface="+mn-lt"/>
                          <a:ea typeface="+mn-ea"/>
                          <a:cs typeface="+mn-cs"/>
                        </a:rPr>
                        <a:t>Tutoraggio, cura, procura o agenzia </a:t>
                      </a:r>
                    </a:p>
                    <a:p>
                      <a:pPr marL="0" algn="l" defTabSz="914400" rtl="0" eaLnBrk="1" latinLnBrk="0" hangingPunct="1">
                        <a:spcAft>
                          <a:spcPts val="0"/>
                        </a:spcAft>
                      </a:pPr>
                      <a:r>
                        <a:rPr lang="it-IT" sz="1100" kern="1200" dirty="0">
                          <a:solidFill>
                            <a:schemeClr val="dk1"/>
                          </a:solidFill>
                          <a:effectLst/>
                          <a:latin typeface="+mn-lt"/>
                          <a:ea typeface="+mn-ea"/>
                          <a:cs typeface="+mn-cs"/>
                        </a:rPr>
                        <a:t> </a:t>
                      </a:r>
                    </a:p>
                    <a:p>
                      <a:pPr marL="0" algn="l" defTabSz="914400" rtl="0" eaLnBrk="1" latinLnBrk="0" hangingPunct="1">
                        <a:spcAft>
                          <a:spcPts val="0"/>
                        </a:spcAft>
                      </a:pPr>
                      <a:r>
                        <a:rPr lang="it-IT" sz="1100" kern="1200" dirty="0">
                          <a:solidFill>
                            <a:schemeClr val="dk1"/>
                          </a:solidFill>
                          <a:effectLst/>
                          <a:latin typeface="+mn-lt"/>
                          <a:ea typeface="+mn-ea"/>
                          <a:cs typeface="+mn-cs"/>
                        </a:rPr>
                        <a:t> </a:t>
                      </a:r>
                    </a:p>
                  </a:txBody>
                  <a:tcPr marL="48420" marR="48420" marT="0" marB="0">
                    <a:solidFill>
                      <a:schemeClr val="tx2">
                        <a:lumMod val="20000"/>
                        <a:lumOff val="80000"/>
                      </a:schemeClr>
                    </a:solidFill>
                  </a:tcPr>
                </a:tc>
                <a:tc>
                  <a:txBody>
                    <a:bodyPr/>
                    <a:lstStyle/>
                    <a:p>
                      <a:pPr>
                        <a:spcAft>
                          <a:spcPts val="0"/>
                        </a:spcAft>
                      </a:pPr>
                      <a:r>
                        <a:rPr lang="it-IT" sz="1300" dirty="0">
                          <a:effectLst/>
                        </a:rPr>
                        <a:t>Collaborazione con soggetti privati </a:t>
                      </a:r>
                    </a:p>
                    <a:p>
                      <a:pPr>
                        <a:spcAft>
                          <a:spcPts val="0"/>
                        </a:spcAft>
                      </a:pPr>
                      <a:r>
                        <a:rPr lang="it-IT" sz="1100" dirty="0">
                          <a:effectLst/>
                        </a:rPr>
                        <a:t> </a:t>
                      </a:r>
                      <a:endParaRPr lang="it-IT" sz="800" dirty="0">
                        <a:solidFill>
                          <a:srgbClr val="000000"/>
                        </a:solidFill>
                        <a:effectLst/>
                        <a:latin typeface="Calibri"/>
                        <a:ea typeface="Calibri"/>
                        <a:cs typeface="Calibri"/>
                      </a:endParaRPr>
                    </a:p>
                  </a:txBody>
                  <a:tcPr marL="48420" marR="48420" marT="0" marB="0"/>
                </a:tc>
                <a:tc>
                  <a:txBody>
                    <a:bodyPr/>
                    <a:lstStyle/>
                    <a:p>
                      <a:pPr>
                        <a:spcAft>
                          <a:spcPts val="0"/>
                        </a:spcAft>
                      </a:pPr>
                      <a:r>
                        <a:rPr lang="it-IT" sz="1300" dirty="0" err="1">
                          <a:effectLst/>
                        </a:rPr>
                        <a:t>Pantouflage</a:t>
                      </a:r>
                      <a:r>
                        <a:rPr lang="it-IT" sz="1100" dirty="0">
                          <a:effectLst/>
                        </a:rPr>
                        <a:t> </a:t>
                      </a:r>
                      <a:endParaRPr lang="it-IT" sz="800" dirty="0">
                        <a:effectLst/>
                      </a:endParaRPr>
                    </a:p>
                    <a:p>
                      <a:pPr>
                        <a:spcAft>
                          <a:spcPts val="0"/>
                        </a:spcAft>
                      </a:pPr>
                      <a:r>
                        <a:rPr lang="it-IT" sz="1100" dirty="0">
                          <a:effectLst/>
                        </a:rPr>
                        <a:t> </a:t>
                      </a:r>
                      <a:endParaRPr lang="it-IT" sz="800" dirty="0">
                        <a:solidFill>
                          <a:srgbClr val="000000"/>
                        </a:solidFill>
                        <a:effectLst/>
                        <a:latin typeface="Calibri"/>
                        <a:ea typeface="Calibri"/>
                        <a:cs typeface="Calibri"/>
                      </a:endParaRPr>
                    </a:p>
                  </a:txBody>
                  <a:tcPr marL="48420" marR="48420" marT="0" marB="0"/>
                </a:tc>
                <a:tc>
                  <a:txBody>
                    <a:bodyPr/>
                    <a:lstStyle/>
                    <a:p>
                      <a:pPr>
                        <a:spcAft>
                          <a:spcPts val="0"/>
                        </a:spcAft>
                      </a:pPr>
                      <a:r>
                        <a:rPr lang="it-IT" sz="1300" dirty="0">
                          <a:effectLst/>
                        </a:rPr>
                        <a:t>Incarichi d’ufficio o extra-istituzionali </a:t>
                      </a:r>
                    </a:p>
                    <a:p>
                      <a:pPr>
                        <a:spcAft>
                          <a:spcPts val="0"/>
                        </a:spcAft>
                      </a:pPr>
                      <a:r>
                        <a:rPr lang="it-IT" sz="1100" dirty="0">
                          <a:effectLst/>
                        </a:rPr>
                        <a:t> </a:t>
                      </a:r>
                      <a:endParaRPr lang="it-IT" sz="800" dirty="0">
                        <a:solidFill>
                          <a:srgbClr val="000000"/>
                        </a:solidFill>
                        <a:effectLst/>
                        <a:latin typeface="Calibri"/>
                        <a:ea typeface="Calibri"/>
                        <a:cs typeface="Calibri"/>
                      </a:endParaRPr>
                    </a:p>
                  </a:txBody>
                  <a:tcPr marL="48420" marR="48420" marT="0" marB="0"/>
                </a:tc>
                <a:tc>
                  <a:txBody>
                    <a:bodyPr/>
                    <a:lstStyle/>
                    <a:p>
                      <a:pPr>
                        <a:spcAft>
                          <a:spcPts val="0"/>
                        </a:spcAft>
                      </a:pPr>
                      <a:r>
                        <a:rPr lang="it-IT" sz="1300" dirty="0">
                          <a:effectLst/>
                        </a:rPr>
                        <a:t>Non tipizzate </a:t>
                      </a:r>
                      <a:endParaRPr lang="it-IT" sz="1300" dirty="0">
                        <a:solidFill>
                          <a:srgbClr val="000000"/>
                        </a:solidFill>
                        <a:effectLst/>
                        <a:latin typeface="Calibri"/>
                        <a:ea typeface="Calibri"/>
                        <a:cs typeface="Calibri"/>
                      </a:endParaRPr>
                    </a:p>
                  </a:txBody>
                  <a:tcPr marL="48420" marR="48420" marT="0" marB="0"/>
                </a:tc>
              </a:tr>
            </a:tbl>
          </a:graphicData>
        </a:graphic>
      </p:graphicFrame>
    </p:spTree>
    <p:extLst>
      <p:ext uri="{BB962C8B-B14F-4D97-AF65-F5344CB8AC3E}">
        <p14:creationId xmlns:p14="http://schemas.microsoft.com/office/powerpoint/2010/main" val="12950050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980728"/>
            <a:ext cx="8352928" cy="1143000"/>
          </a:xfrm>
        </p:spPr>
        <p:txBody>
          <a:bodyPr/>
          <a:lstStyle/>
          <a:p>
            <a:pPr marL="0" indent="0" algn="ctr">
              <a:buNone/>
            </a:pPr>
            <a:r>
              <a:rPr lang="it-IT" sz="2400" dirty="0" smtClean="0">
                <a:solidFill>
                  <a:srgbClr val="C00000"/>
                </a:solidFill>
                <a:effectLst/>
              </a:rPr>
              <a:t>LA GESTIONE DEI CONFLITTI DI INTERESSI</a:t>
            </a:r>
            <a:br>
              <a:rPr lang="it-IT" sz="2400" dirty="0" smtClean="0">
                <a:solidFill>
                  <a:srgbClr val="C00000"/>
                </a:solidFill>
                <a:effectLst/>
              </a:rPr>
            </a:br>
            <a:endParaRPr lang="it-IT" sz="2400" dirty="0">
              <a:solidFill>
                <a:srgbClr val="C00000"/>
              </a:solidFill>
            </a:endParaRPr>
          </a:p>
        </p:txBody>
      </p:sp>
      <p:sp>
        <p:nvSpPr>
          <p:cNvPr id="3" name="Segnaposto contenuto 2"/>
          <p:cNvSpPr>
            <a:spLocks noGrp="1"/>
          </p:cNvSpPr>
          <p:nvPr>
            <p:ph sz="quarter" idx="13"/>
          </p:nvPr>
        </p:nvSpPr>
        <p:spPr>
          <a:xfrm>
            <a:off x="251520" y="3068960"/>
            <a:ext cx="8280920" cy="792088"/>
          </a:xfrm>
        </p:spPr>
        <p:txBody>
          <a:bodyPr>
            <a:normAutofit fontScale="92500"/>
          </a:bodyPr>
          <a:lstStyle/>
          <a:p>
            <a:pPr marL="45720" indent="0" algn="ctr">
              <a:buNone/>
            </a:pPr>
            <a:r>
              <a:rPr lang="it-IT" sz="2800" b="1" dirty="0">
                <a:solidFill>
                  <a:schemeClr val="accent1">
                    <a:lumMod val="75000"/>
                  </a:schemeClr>
                </a:solidFill>
              </a:rPr>
              <a:t>…Dovere di segnalazione, obbligo di astensione…</a:t>
            </a:r>
          </a:p>
        </p:txBody>
      </p:sp>
    </p:spTree>
    <p:extLst>
      <p:ext uri="{BB962C8B-B14F-4D97-AF65-F5344CB8AC3E}">
        <p14:creationId xmlns:p14="http://schemas.microsoft.com/office/powerpoint/2010/main" val="348029160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1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3528" y="188640"/>
            <a:ext cx="8424936" cy="1143000"/>
          </a:xfrm>
        </p:spPr>
        <p:txBody>
          <a:bodyPr/>
          <a:lstStyle/>
          <a:p>
            <a:pPr marL="0" indent="0" algn="ctr">
              <a:buNone/>
            </a:pPr>
            <a:r>
              <a:rPr lang="it-IT" sz="2400" dirty="0">
                <a:solidFill>
                  <a:srgbClr val="C00000"/>
                </a:solidFill>
                <a:effectLst/>
              </a:rPr>
              <a:t>ALCUNI INDICATORI PER IDENTIFICARE </a:t>
            </a:r>
            <a:r>
              <a:rPr lang="it-IT" sz="2400" dirty="0" smtClean="0">
                <a:solidFill>
                  <a:srgbClr val="C00000"/>
                </a:solidFill>
                <a:effectLst/>
              </a:rPr>
              <a:t/>
            </a:r>
            <a:br>
              <a:rPr lang="it-IT" sz="2400" dirty="0" smtClean="0">
                <a:solidFill>
                  <a:srgbClr val="C00000"/>
                </a:solidFill>
                <a:effectLst/>
              </a:rPr>
            </a:br>
            <a:r>
              <a:rPr lang="it-IT" sz="2400" dirty="0" smtClean="0">
                <a:solidFill>
                  <a:srgbClr val="C00000"/>
                </a:solidFill>
                <a:effectLst/>
              </a:rPr>
              <a:t>UN </a:t>
            </a:r>
            <a:r>
              <a:rPr lang="it-IT" sz="2400" dirty="0">
                <a:solidFill>
                  <a:srgbClr val="C00000"/>
                </a:solidFill>
                <a:effectLst/>
              </a:rPr>
              <a:t>CONFLITTO DI INTERESSI </a:t>
            </a:r>
            <a:endParaRPr lang="it-IT" sz="2400" dirty="0">
              <a:solidFill>
                <a:srgbClr val="C00000"/>
              </a:solidFill>
            </a:endParaRPr>
          </a:p>
        </p:txBody>
      </p:sp>
      <p:graphicFrame>
        <p:nvGraphicFramePr>
          <p:cNvPr id="4" name="Segnaposto contenuto 3"/>
          <p:cNvGraphicFramePr>
            <a:graphicFrameLocks noGrp="1"/>
          </p:cNvGraphicFramePr>
          <p:nvPr>
            <p:ph sz="quarter" idx="13"/>
            <p:extLst>
              <p:ext uri="{D42A27DB-BD31-4B8C-83A1-F6EECF244321}">
                <p14:modId xmlns:p14="http://schemas.microsoft.com/office/powerpoint/2010/main" val="3250507272"/>
              </p:ext>
            </p:extLst>
          </p:nvPr>
        </p:nvGraphicFramePr>
        <p:xfrm>
          <a:off x="467544" y="1196752"/>
          <a:ext cx="8424936" cy="5400601"/>
        </p:xfrm>
        <a:graphic>
          <a:graphicData uri="http://schemas.openxmlformats.org/drawingml/2006/table">
            <a:tbl>
              <a:tblPr firstRow="1" firstCol="1" bandRow="1">
                <a:tableStyleId>{5C22544A-7EE6-4342-B048-85BDC9FD1C3A}</a:tableStyleId>
              </a:tblPr>
              <a:tblGrid>
                <a:gridCol w="2841358"/>
                <a:gridCol w="5583578"/>
              </a:tblGrid>
              <a:tr h="779150">
                <a:tc>
                  <a:txBody>
                    <a:bodyPr/>
                    <a:lstStyle/>
                    <a:p>
                      <a:pPr>
                        <a:spcAft>
                          <a:spcPts val="0"/>
                        </a:spcAft>
                      </a:pPr>
                      <a:r>
                        <a:rPr lang="it-IT" sz="1100" dirty="0">
                          <a:effectLst/>
                        </a:rPr>
                        <a:t>Pubblico verso il privato</a:t>
                      </a:r>
                      <a:endParaRPr lang="it-IT" sz="800" dirty="0">
                        <a:solidFill>
                          <a:srgbClr val="000000"/>
                        </a:solidFill>
                        <a:effectLst/>
                        <a:latin typeface="Calibri"/>
                        <a:ea typeface="Calibri"/>
                        <a:cs typeface="Calibri"/>
                      </a:endParaRPr>
                    </a:p>
                  </a:txBody>
                  <a:tcPr marL="48289" marR="48289" marT="0" marB="0" anchor="ctr"/>
                </a:tc>
                <a:tc>
                  <a:txBody>
                    <a:bodyPr/>
                    <a:lstStyle/>
                    <a:p>
                      <a:pPr algn="just">
                        <a:lnSpc>
                          <a:spcPct val="106000"/>
                        </a:lnSpc>
                        <a:spcAft>
                          <a:spcPts val="0"/>
                        </a:spcAft>
                      </a:pPr>
                      <a:r>
                        <a:rPr lang="it-IT" sz="1100" b="0" dirty="0" smtClean="0">
                          <a:solidFill>
                            <a:schemeClr val="tx1"/>
                          </a:solidFill>
                          <a:effectLst/>
                        </a:rPr>
                        <a:t>Sussistono </a:t>
                      </a:r>
                      <a:r>
                        <a:rPr lang="it-IT" sz="1100" b="0" dirty="0">
                          <a:solidFill>
                            <a:schemeClr val="tx1"/>
                          </a:solidFill>
                          <a:effectLst/>
                        </a:rPr>
                        <a:t>interessi personali o privati che possono entrare in conflitto, o essere percepiti in conflitto con il </a:t>
                      </a:r>
                      <a:r>
                        <a:rPr lang="it-IT" sz="1100" b="0" dirty="0" smtClean="0">
                          <a:solidFill>
                            <a:schemeClr val="tx1"/>
                          </a:solidFill>
                          <a:effectLst/>
                        </a:rPr>
                        <a:t>proprio </a:t>
                      </a:r>
                      <a:r>
                        <a:rPr lang="it-IT" sz="1100" b="0" dirty="0">
                          <a:solidFill>
                            <a:schemeClr val="tx1"/>
                          </a:solidFill>
                          <a:effectLst/>
                        </a:rPr>
                        <a:t>ruolo pubblico? </a:t>
                      </a:r>
                      <a:endParaRPr lang="it-IT" sz="800" b="0" dirty="0">
                        <a:solidFill>
                          <a:schemeClr val="tx1"/>
                        </a:solidFill>
                        <a:effectLst/>
                        <a:latin typeface="Calibri"/>
                        <a:ea typeface="Calibri"/>
                        <a:cs typeface="Times New Roman"/>
                      </a:endParaRPr>
                    </a:p>
                  </a:txBody>
                  <a:tcPr marL="48289" marR="48289" marT="0" marB="0" anchor="ctr">
                    <a:solidFill>
                      <a:srgbClr val="EFF0F7"/>
                    </a:solidFill>
                  </a:tcPr>
                </a:tc>
              </a:tr>
              <a:tr h="255050">
                <a:tc>
                  <a:txBody>
                    <a:bodyPr/>
                    <a:lstStyle/>
                    <a:p>
                      <a:pPr>
                        <a:spcAft>
                          <a:spcPts val="0"/>
                        </a:spcAft>
                      </a:pPr>
                      <a:r>
                        <a:rPr lang="it-IT" sz="1100" dirty="0">
                          <a:effectLst/>
                        </a:rPr>
                        <a:t> </a:t>
                      </a:r>
                      <a:endParaRPr lang="it-IT" sz="800" dirty="0">
                        <a:solidFill>
                          <a:srgbClr val="000000"/>
                        </a:solidFill>
                        <a:effectLst/>
                        <a:latin typeface="Calibri"/>
                        <a:ea typeface="Calibri"/>
                        <a:cs typeface="Calibri"/>
                      </a:endParaRPr>
                    </a:p>
                  </a:txBody>
                  <a:tcPr marL="48289" marR="48289" marT="0" marB="0"/>
                </a:tc>
                <a:tc>
                  <a:txBody>
                    <a:bodyPr/>
                    <a:lstStyle/>
                    <a:p>
                      <a:pPr>
                        <a:spcAft>
                          <a:spcPts val="0"/>
                        </a:spcAft>
                      </a:pPr>
                      <a:r>
                        <a:rPr lang="it-IT" sz="1100">
                          <a:effectLst/>
                        </a:rPr>
                        <a:t> </a:t>
                      </a:r>
                      <a:endParaRPr lang="it-IT" sz="800">
                        <a:solidFill>
                          <a:srgbClr val="000000"/>
                        </a:solidFill>
                        <a:effectLst/>
                        <a:latin typeface="Calibri"/>
                        <a:ea typeface="Calibri"/>
                        <a:cs typeface="Calibri"/>
                      </a:endParaRPr>
                    </a:p>
                  </a:txBody>
                  <a:tcPr marL="48289" marR="48289" marT="0" marB="0"/>
                </a:tc>
              </a:tr>
              <a:tr h="540653">
                <a:tc>
                  <a:txBody>
                    <a:bodyPr/>
                    <a:lstStyle/>
                    <a:p>
                      <a:pPr>
                        <a:spcAft>
                          <a:spcPts val="0"/>
                        </a:spcAft>
                      </a:pPr>
                      <a:r>
                        <a:rPr lang="it-IT" sz="1100" dirty="0">
                          <a:effectLst/>
                        </a:rPr>
                        <a:t>Potenzialità</a:t>
                      </a:r>
                      <a:endParaRPr lang="it-IT" sz="800" dirty="0">
                        <a:solidFill>
                          <a:srgbClr val="000000"/>
                        </a:solidFill>
                        <a:effectLst/>
                        <a:latin typeface="Calibri"/>
                        <a:ea typeface="Calibri"/>
                        <a:cs typeface="Calibri"/>
                      </a:endParaRPr>
                    </a:p>
                  </a:txBody>
                  <a:tcPr marL="48289" marR="48289" marT="0" marB="0" anchor="ctr"/>
                </a:tc>
                <a:tc>
                  <a:txBody>
                    <a:bodyPr/>
                    <a:lstStyle/>
                    <a:p>
                      <a:pPr algn="just">
                        <a:lnSpc>
                          <a:spcPct val="106000"/>
                        </a:lnSpc>
                        <a:spcAft>
                          <a:spcPts val="0"/>
                        </a:spcAft>
                      </a:pPr>
                      <a:r>
                        <a:rPr lang="it-IT" sz="1100" dirty="0">
                          <a:effectLst/>
                        </a:rPr>
                        <a:t>Potrebbero esserci vantaggi attuali o futuri, che potrebbero mettere in dubbio la propria obiettività? </a:t>
                      </a:r>
                      <a:endParaRPr lang="it-IT" sz="800" dirty="0">
                        <a:effectLst/>
                        <a:latin typeface="Calibri"/>
                        <a:ea typeface="Calibri"/>
                        <a:cs typeface="Times New Roman"/>
                      </a:endParaRPr>
                    </a:p>
                  </a:txBody>
                  <a:tcPr marL="48289" marR="48289" marT="0" marB="0" anchor="ctr">
                    <a:solidFill>
                      <a:srgbClr val="EEEFF8"/>
                    </a:solidFill>
                  </a:tcPr>
                </a:tc>
              </a:tr>
              <a:tr h="255050">
                <a:tc>
                  <a:txBody>
                    <a:bodyPr/>
                    <a:lstStyle/>
                    <a:p>
                      <a:pPr>
                        <a:spcAft>
                          <a:spcPts val="0"/>
                        </a:spcAft>
                      </a:pPr>
                      <a:r>
                        <a:rPr lang="it-IT" sz="1100">
                          <a:effectLst/>
                        </a:rPr>
                        <a:t> </a:t>
                      </a:r>
                      <a:endParaRPr lang="it-IT" sz="800">
                        <a:solidFill>
                          <a:srgbClr val="000000"/>
                        </a:solidFill>
                        <a:effectLst/>
                        <a:latin typeface="Calibri"/>
                        <a:ea typeface="Calibri"/>
                        <a:cs typeface="Calibri"/>
                      </a:endParaRPr>
                    </a:p>
                  </a:txBody>
                  <a:tcPr marL="48289" marR="48289" marT="0" marB="0" anchor="ctr"/>
                </a:tc>
                <a:tc>
                  <a:txBody>
                    <a:bodyPr/>
                    <a:lstStyle/>
                    <a:p>
                      <a:pPr algn="just">
                        <a:spcAft>
                          <a:spcPts val="0"/>
                        </a:spcAft>
                      </a:pPr>
                      <a:r>
                        <a:rPr lang="it-IT" sz="1100">
                          <a:effectLst/>
                        </a:rPr>
                        <a:t> </a:t>
                      </a:r>
                      <a:endParaRPr lang="it-IT" sz="800">
                        <a:solidFill>
                          <a:srgbClr val="000000"/>
                        </a:solidFill>
                        <a:effectLst/>
                        <a:latin typeface="Calibri"/>
                        <a:ea typeface="Calibri"/>
                        <a:cs typeface="Calibri"/>
                      </a:endParaRPr>
                    </a:p>
                  </a:txBody>
                  <a:tcPr marL="48289" marR="48289" marT="0" marB="0" anchor="ctr"/>
                </a:tc>
              </a:tr>
              <a:tr h="510100">
                <a:tc>
                  <a:txBody>
                    <a:bodyPr/>
                    <a:lstStyle/>
                    <a:p>
                      <a:pPr>
                        <a:spcAft>
                          <a:spcPts val="0"/>
                        </a:spcAft>
                      </a:pPr>
                      <a:r>
                        <a:rPr lang="it-IT" sz="1100" dirty="0">
                          <a:effectLst/>
                        </a:rPr>
                        <a:t>Percezione</a:t>
                      </a:r>
                      <a:endParaRPr lang="it-IT" sz="800" dirty="0">
                        <a:solidFill>
                          <a:srgbClr val="000000"/>
                        </a:solidFill>
                        <a:effectLst/>
                        <a:latin typeface="Calibri"/>
                        <a:ea typeface="Calibri"/>
                        <a:cs typeface="Calibri"/>
                      </a:endParaRPr>
                    </a:p>
                  </a:txBody>
                  <a:tcPr marL="48289" marR="48289" marT="0" marB="0" anchor="ctr"/>
                </a:tc>
                <a:tc>
                  <a:txBody>
                    <a:bodyPr/>
                    <a:lstStyle/>
                    <a:p>
                      <a:pPr algn="just">
                        <a:spcAft>
                          <a:spcPts val="0"/>
                        </a:spcAft>
                      </a:pPr>
                      <a:r>
                        <a:rPr lang="it-IT" sz="1100" dirty="0">
                          <a:effectLst/>
                        </a:rPr>
                        <a:t>La percezione altrui è importante. Come sarà giudicato il proprio coinvolgimento nella decisione/azione dagli altri?</a:t>
                      </a:r>
                      <a:endParaRPr lang="it-IT" sz="800" dirty="0">
                        <a:solidFill>
                          <a:srgbClr val="000000"/>
                        </a:solidFill>
                        <a:effectLst/>
                        <a:latin typeface="Calibri"/>
                        <a:ea typeface="Calibri"/>
                        <a:cs typeface="Calibri"/>
                      </a:endParaRPr>
                    </a:p>
                  </a:txBody>
                  <a:tcPr marL="48289" marR="48289" marT="0" marB="0" anchor="ctr"/>
                </a:tc>
              </a:tr>
              <a:tr h="255050">
                <a:tc>
                  <a:txBody>
                    <a:bodyPr/>
                    <a:lstStyle/>
                    <a:p>
                      <a:pPr>
                        <a:spcAft>
                          <a:spcPts val="0"/>
                        </a:spcAft>
                      </a:pPr>
                      <a:r>
                        <a:rPr lang="it-IT" sz="1100" dirty="0">
                          <a:effectLst/>
                        </a:rPr>
                        <a:t> </a:t>
                      </a:r>
                      <a:endParaRPr lang="it-IT" sz="800" dirty="0">
                        <a:solidFill>
                          <a:srgbClr val="000000"/>
                        </a:solidFill>
                        <a:effectLst/>
                        <a:latin typeface="Calibri"/>
                        <a:ea typeface="Calibri"/>
                        <a:cs typeface="Calibri"/>
                      </a:endParaRPr>
                    </a:p>
                  </a:txBody>
                  <a:tcPr marL="48289" marR="48289" marT="0" marB="0"/>
                </a:tc>
                <a:tc>
                  <a:txBody>
                    <a:bodyPr/>
                    <a:lstStyle/>
                    <a:p>
                      <a:pPr>
                        <a:spcAft>
                          <a:spcPts val="0"/>
                        </a:spcAft>
                      </a:pPr>
                      <a:r>
                        <a:rPr lang="it-IT" sz="1100">
                          <a:effectLst/>
                        </a:rPr>
                        <a:t> </a:t>
                      </a:r>
                      <a:endParaRPr lang="it-IT" sz="800">
                        <a:solidFill>
                          <a:srgbClr val="000000"/>
                        </a:solidFill>
                        <a:effectLst/>
                        <a:latin typeface="Calibri"/>
                        <a:ea typeface="Calibri"/>
                        <a:cs typeface="Calibri"/>
                      </a:endParaRPr>
                    </a:p>
                  </a:txBody>
                  <a:tcPr marL="48289" marR="48289" marT="0" marB="0"/>
                </a:tc>
              </a:tr>
              <a:tr h="510100">
                <a:tc>
                  <a:txBody>
                    <a:bodyPr/>
                    <a:lstStyle/>
                    <a:p>
                      <a:pPr>
                        <a:spcAft>
                          <a:spcPts val="0"/>
                        </a:spcAft>
                      </a:pPr>
                      <a:r>
                        <a:rPr lang="it-IT" sz="1100" dirty="0">
                          <a:effectLst/>
                        </a:rPr>
                        <a:t>Proporzionalità</a:t>
                      </a:r>
                      <a:endParaRPr lang="it-IT" sz="800" dirty="0">
                        <a:solidFill>
                          <a:srgbClr val="000000"/>
                        </a:solidFill>
                        <a:effectLst/>
                        <a:latin typeface="Calibri"/>
                        <a:ea typeface="Calibri"/>
                        <a:cs typeface="Calibri"/>
                      </a:endParaRPr>
                    </a:p>
                  </a:txBody>
                  <a:tcPr marL="48289" marR="48289" marT="0" marB="0" anchor="ctr"/>
                </a:tc>
                <a:tc>
                  <a:txBody>
                    <a:bodyPr/>
                    <a:lstStyle/>
                    <a:p>
                      <a:pPr algn="just">
                        <a:spcAft>
                          <a:spcPts val="0"/>
                        </a:spcAft>
                      </a:pPr>
                      <a:r>
                        <a:rPr lang="it-IT" sz="1100" dirty="0">
                          <a:effectLst/>
                        </a:rPr>
                        <a:t>La propria partecipazione alla decisione appare equa e ragionevole in tutte le circostanze?</a:t>
                      </a:r>
                      <a:endParaRPr lang="it-IT" sz="800" dirty="0">
                        <a:solidFill>
                          <a:srgbClr val="000000"/>
                        </a:solidFill>
                        <a:effectLst/>
                        <a:latin typeface="Calibri"/>
                        <a:ea typeface="Calibri"/>
                        <a:cs typeface="Calibri"/>
                      </a:endParaRPr>
                    </a:p>
                  </a:txBody>
                  <a:tcPr marL="48289" marR="48289" marT="0" marB="0" anchor="ctr"/>
                </a:tc>
              </a:tr>
              <a:tr h="255050">
                <a:tc>
                  <a:txBody>
                    <a:bodyPr/>
                    <a:lstStyle/>
                    <a:p>
                      <a:pPr>
                        <a:spcAft>
                          <a:spcPts val="0"/>
                        </a:spcAft>
                      </a:pPr>
                      <a:r>
                        <a:rPr lang="it-IT" sz="1100" dirty="0">
                          <a:effectLst/>
                        </a:rPr>
                        <a:t> </a:t>
                      </a:r>
                      <a:endParaRPr lang="it-IT" sz="800" dirty="0">
                        <a:solidFill>
                          <a:srgbClr val="000000"/>
                        </a:solidFill>
                        <a:effectLst/>
                        <a:latin typeface="Calibri"/>
                        <a:ea typeface="Calibri"/>
                        <a:cs typeface="Calibri"/>
                      </a:endParaRPr>
                    </a:p>
                  </a:txBody>
                  <a:tcPr marL="48289" marR="48289" marT="0" marB="0"/>
                </a:tc>
                <a:tc>
                  <a:txBody>
                    <a:bodyPr/>
                    <a:lstStyle/>
                    <a:p>
                      <a:pPr>
                        <a:spcAft>
                          <a:spcPts val="0"/>
                        </a:spcAft>
                      </a:pPr>
                      <a:r>
                        <a:rPr lang="it-IT" sz="1100">
                          <a:effectLst/>
                        </a:rPr>
                        <a:t> </a:t>
                      </a:r>
                      <a:endParaRPr lang="it-IT" sz="800">
                        <a:solidFill>
                          <a:srgbClr val="000000"/>
                        </a:solidFill>
                        <a:effectLst/>
                        <a:latin typeface="Calibri"/>
                        <a:ea typeface="Calibri"/>
                        <a:cs typeface="Calibri"/>
                      </a:endParaRPr>
                    </a:p>
                  </a:txBody>
                  <a:tcPr marL="48289" marR="48289" marT="0" marB="0"/>
                </a:tc>
              </a:tr>
              <a:tr h="765149">
                <a:tc>
                  <a:txBody>
                    <a:bodyPr/>
                    <a:lstStyle/>
                    <a:p>
                      <a:pPr>
                        <a:spcAft>
                          <a:spcPts val="0"/>
                        </a:spcAft>
                      </a:pPr>
                      <a:r>
                        <a:rPr lang="it-IT" sz="1100" dirty="0">
                          <a:effectLst/>
                        </a:rPr>
                        <a:t>Prontezza mentale</a:t>
                      </a:r>
                      <a:endParaRPr lang="it-IT" sz="800" dirty="0">
                        <a:solidFill>
                          <a:srgbClr val="000000"/>
                        </a:solidFill>
                        <a:effectLst/>
                        <a:latin typeface="Calibri"/>
                        <a:ea typeface="Calibri"/>
                        <a:cs typeface="Calibri"/>
                      </a:endParaRPr>
                    </a:p>
                  </a:txBody>
                  <a:tcPr marL="48289" marR="48289" marT="0" marB="0" anchor="ctr"/>
                </a:tc>
                <a:tc>
                  <a:txBody>
                    <a:bodyPr/>
                    <a:lstStyle/>
                    <a:p>
                      <a:pPr algn="just">
                        <a:spcAft>
                          <a:spcPts val="0"/>
                        </a:spcAft>
                      </a:pPr>
                      <a:r>
                        <a:rPr lang="it-IT" sz="1100" dirty="0">
                          <a:effectLst/>
                        </a:rPr>
                        <a:t>Quali sono le conseguenze se si ignora un conflitto di interessi? Che cosa succederà se il proprio coinvolgimento sarà messo pubblicamente in discussione?</a:t>
                      </a:r>
                      <a:endParaRPr lang="it-IT" sz="800" dirty="0">
                        <a:solidFill>
                          <a:srgbClr val="000000"/>
                        </a:solidFill>
                        <a:effectLst/>
                        <a:latin typeface="Calibri"/>
                        <a:ea typeface="Calibri"/>
                        <a:cs typeface="Calibri"/>
                      </a:endParaRPr>
                    </a:p>
                  </a:txBody>
                  <a:tcPr marL="48289" marR="48289" marT="0" marB="0" anchor="ctr"/>
                </a:tc>
              </a:tr>
              <a:tr h="255050">
                <a:tc>
                  <a:txBody>
                    <a:bodyPr/>
                    <a:lstStyle/>
                    <a:p>
                      <a:pPr>
                        <a:spcAft>
                          <a:spcPts val="0"/>
                        </a:spcAft>
                      </a:pPr>
                      <a:r>
                        <a:rPr lang="it-IT" sz="1100">
                          <a:effectLst/>
                        </a:rPr>
                        <a:t> </a:t>
                      </a:r>
                      <a:endParaRPr lang="it-IT" sz="800">
                        <a:solidFill>
                          <a:srgbClr val="000000"/>
                        </a:solidFill>
                        <a:effectLst/>
                        <a:latin typeface="Calibri"/>
                        <a:ea typeface="Calibri"/>
                        <a:cs typeface="Calibri"/>
                      </a:endParaRPr>
                    </a:p>
                  </a:txBody>
                  <a:tcPr marL="48289" marR="48289" marT="0" marB="0"/>
                </a:tc>
                <a:tc>
                  <a:txBody>
                    <a:bodyPr/>
                    <a:lstStyle/>
                    <a:p>
                      <a:pPr>
                        <a:spcAft>
                          <a:spcPts val="0"/>
                        </a:spcAft>
                      </a:pPr>
                      <a:r>
                        <a:rPr lang="it-IT" sz="1100">
                          <a:effectLst/>
                        </a:rPr>
                        <a:t> </a:t>
                      </a:r>
                      <a:endParaRPr lang="it-IT" sz="800">
                        <a:solidFill>
                          <a:srgbClr val="000000"/>
                        </a:solidFill>
                        <a:effectLst/>
                        <a:latin typeface="Calibri"/>
                        <a:ea typeface="Calibri"/>
                        <a:cs typeface="Calibri"/>
                      </a:endParaRPr>
                    </a:p>
                  </a:txBody>
                  <a:tcPr marL="48289" marR="48289" marT="0" marB="0"/>
                </a:tc>
              </a:tr>
              <a:tr h="1020199">
                <a:tc>
                  <a:txBody>
                    <a:bodyPr/>
                    <a:lstStyle/>
                    <a:p>
                      <a:pPr>
                        <a:spcAft>
                          <a:spcPts val="0"/>
                        </a:spcAft>
                      </a:pPr>
                      <a:r>
                        <a:rPr lang="it-IT" sz="1100" dirty="0">
                          <a:effectLst/>
                        </a:rPr>
                        <a:t>Promesse</a:t>
                      </a:r>
                      <a:endParaRPr lang="it-IT" sz="800" dirty="0">
                        <a:solidFill>
                          <a:srgbClr val="000000"/>
                        </a:solidFill>
                        <a:effectLst/>
                        <a:latin typeface="Calibri"/>
                        <a:ea typeface="Calibri"/>
                        <a:cs typeface="Calibri"/>
                      </a:endParaRPr>
                    </a:p>
                  </a:txBody>
                  <a:tcPr marL="48289" marR="48289" marT="0" marB="0" anchor="ctr"/>
                </a:tc>
                <a:tc>
                  <a:txBody>
                    <a:bodyPr/>
                    <a:lstStyle/>
                    <a:p>
                      <a:pPr algn="just">
                        <a:spcAft>
                          <a:spcPts val="0"/>
                        </a:spcAft>
                      </a:pPr>
                      <a:r>
                        <a:rPr lang="it-IT" sz="1100" dirty="0">
                          <a:effectLst/>
                        </a:rPr>
                        <a:t>Sono state fatte promesse o ci si è impegnati con qualcuno in relazione alla procedura oggetto della decisione. La decisione/azione può determinare vantaggi/svantaggi per il decisore?</a:t>
                      </a:r>
                      <a:endParaRPr lang="it-IT" sz="800" dirty="0">
                        <a:solidFill>
                          <a:srgbClr val="000000"/>
                        </a:solidFill>
                        <a:effectLst/>
                        <a:latin typeface="Calibri"/>
                        <a:ea typeface="Calibri"/>
                        <a:cs typeface="Calibri"/>
                      </a:endParaRPr>
                    </a:p>
                  </a:txBody>
                  <a:tcPr marL="48289" marR="48289" marT="0" marB="0" anchor="ctr"/>
                </a:tc>
              </a:tr>
            </a:tbl>
          </a:graphicData>
        </a:graphic>
      </p:graphicFrame>
    </p:spTree>
    <p:extLst>
      <p:ext uri="{BB962C8B-B14F-4D97-AF65-F5344CB8AC3E}">
        <p14:creationId xmlns:p14="http://schemas.microsoft.com/office/powerpoint/2010/main" val="6008751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71600" y="332656"/>
            <a:ext cx="6512511" cy="1143000"/>
          </a:xfrm>
        </p:spPr>
        <p:txBody>
          <a:bodyPr/>
          <a:lstStyle/>
          <a:p>
            <a:pPr marL="0" indent="0" algn="ctr">
              <a:buNone/>
            </a:pPr>
            <a:r>
              <a:rPr lang="it-IT" sz="2400" dirty="0">
                <a:solidFill>
                  <a:srgbClr val="C00000"/>
                </a:solidFill>
                <a:effectLst/>
              </a:rPr>
              <a:t>COME GESTIRE IL CONFLITTO DI INTERESSI</a:t>
            </a:r>
            <a:endParaRPr lang="it-IT" sz="2400" dirty="0">
              <a:solidFill>
                <a:srgbClr val="C00000"/>
              </a:solidFill>
            </a:endParaRPr>
          </a:p>
        </p:txBody>
      </p:sp>
      <p:sp>
        <p:nvSpPr>
          <p:cNvPr id="3" name="Segnaposto contenuto 2"/>
          <p:cNvSpPr>
            <a:spLocks noGrp="1"/>
          </p:cNvSpPr>
          <p:nvPr>
            <p:ph sz="quarter" idx="13"/>
          </p:nvPr>
        </p:nvSpPr>
        <p:spPr>
          <a:xfrm>
            <a:off x="511932" y="1124744"/>
            <a:ext cx="7776864" cy="576064"/>
          </a:xfrm>
          <a:ln w="12700">
            <a:solidFill>
              <a:schemeClr val="tx1"/>
            </a:solidFill>
          </a:ln>
        </p:spPr>
        <p:txBody>
          <a:bodyPr/>
          <a:lstStyle/>
          <a:p>
            <a:pPr marL="45720" indent="0">
              <a:buNone/>
            </a:pPr>
            <a:r>
              <a:rPr lang="it-IT" sz="2000" dirty="0">
                <a:solidFill>
                  <a:schemeClr val="accent1">
                    <a:lumMod val="75000"/>
                  </a:schemeClr>
                </a:solidFill>
              </a:rPr>
              <a:t>La segnalazione del conflitto deve essere </a:t>
            </a:r>
            <a:r>
              <a:rPr lang="it-IT" sz="2000" b="1" dirty="0">
                <a:solidFill>
                  <a:schemeClr val="accent1">
                    <a:lumMod val="75000"/>
                  </a:schemeClr>
                </a:solidFill>
              </a:rPr>
              <a:t>indirizzata al dirigente</a:t>
            </a:r>
            <a:endParaRPr lang="it-IT" sz="2000" dirty="0">
              <a:solidFill>
                <a:schemeClr val="accent1">
                  <a:lumMod val="75000"/>
                </a:schemeClr>
              </a:solidFill>
            </a:endParaRPr>
          </a:p>
        </p:txBody>
      </p:sp>
      <p:sp>
        <p:nvSpPr>
          <p:cNvPr id="4" name="Segnaposto contenuto 2"/>
          <p:cNvSpPr txBox="1">
            <a:spLocks/>
          </p:cNvSpPr>
          <p:nvPr/>
        </p:nvSpPr>
        <p:spPr>
          <a:xfrm>
            <a:off x="511932" y="2924944"/>
            <a:ext cx="7797577" cy="1080120"/>
          </a:xfrm>
          <a:prstGeom prst="rect">
            <a:avLst/>
          </a:prstGeom>
          <a:ln w="12700">
            <a:solidFill>
              <a:schemeClr val="tx1"/>
            </a:solidFill>
          </a:ln>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lgn="just">
              <a:buNone/>
            </a:pPr>
            <a:r>
              <a:rPr lang="it-IT" sz="2000" dirty="0">
                <a:solidFill>
                  <a:schemeClr val="accent1">
                    <a:lumMod val="75000"/>
                  </a:schemeClr>
                </a:solidFill>
              </a:rPr>
              <a:t>Il dirigente destinatario della segnalazione deve valutare espressamente la situazione sottoposta alla sua attenzione </a:t>
            </a:r>
            <a:r>
              <a:rPr lang="it-IT" sz="2000" dirty="0" smtClean="0">
                <a:solidFill>
                  <a:schemeClr val="accent1">
                    <a:lumMod val="75000"/>
                  </a:schemeClr>
                </a:solidFill>
              </a:rPr>
              <a:t> </a:t>
            </a:r>
            <a:r>
              <a:rPr lang="it-IT" sz="2000" dirty="0">
                <a:solidFill>
                  <a:schemeClr val="accent1">
                    <a:lumMod val="75000"/>
                  </a:schemeClr>
                </a:solidFill>
              </a:rPr>
              <a:t>e deve </a:t>
            </a:r>
            <a:r>
              <a:rPr lang="it-IT" sz="2000" b="1" dirty="0">
                <a:solidFill>
                  <a:schemeClr val="accent1">
                    <a:lumMod val="75000"/>
                  </a:schemeClr>
                </a:solidFill>
              </a:rPr>
              <a:t>rispondere per iscritto </a:t>
            </a:r>
            <a:r>
              <a:rPr lang="it-IT" sz="2000" dirty="0">
                <a:solidFill>
                  <a:schemeClr val="accent1">
                    <a:lumMod val="75000"/>
                  </a:schemeClr>
                </a:solidFill>
              </a:rPr>
              <a:t>al dipendente </a:t>
            </a:r>
          </a:p>
        </p:txBody>
      </p:sp>
      <p:sp>
        <p:nvSpPr>
          <p:cNvPr id="5" name="Rettangolo 4"/>
          <p:cNvSpPr/>
          <p:nvPr/>
        </p:nvSpPr>
        <p:spPr>
          <a:xfrm>
            <a:off x="498616" y="5013176"/>
            <a:ext cx="7803495" cy="1200329"/>
          </a:xfrm>
          <a:prstGeom prst="rect">
            <a:avLst/>
          </a:prstGeom>
          <a:ln w="12700">
            <a:solidFill>
              <a:schemeClr val="tx1"/>
            </a:solidFill>
          </a:ln>
        </p:spPr>
        <p:txBody>
          <a:bodyPr wrap="square">
            <a:spAutoFit/>
          </a:bodyPr>
          <a:lstStyle/>
          <a:p>
            <a:pPr algn="just"/>
            <a:r>
              <a:rPr lang="it-IT" dirty="0">
                <a:solidFill>
                  <a:schemeClr val="accent1">
                    <a:lumMod val="75000"/>
                  </a:schemeClr>
                </a:solidFill>
              </a:rPr>
              <a:t>Nel caso in cui sia necessario sollevare il dipendente dall’incarico esso dovrà essere affidato dal dirigente ad altro dipendente ovvero, in carenza di dipendenti professionalmente idonei, il </a:t>
            </a:r>
            <a:r>
              <a:rPr lang="it-IT" b="1" dirty="0">
                <a:solidFill>
                  <a:schemeClr val="accent1">
                    <a:lumMod val="75000"/>
                  </a:schemeClr>
                </a:solidFill>
              </a:rPr>
              <a:t>dirigente dovrà avocare a sé </a:t>
            </a:r>
            <a:r>
              <a:rPr lang="it-IT" dirty="0">
                <a:solidFill>
                  <a:schemeClr val="accent1">
                    <a:lumMod val="75000"/>
                  </a:schemeClr>
                </a:solidFill>
              </a:rPr>
              <a:t>ogni compito relativo a quel procedimento</a:t>
            </a:r>
          </a:p>
        </p:txBody>
      </p:sp>
      <p:sp>
        <p:nvSpPr>
          <p:cNvPr id="7" name="Freccia in giù 6"/>
          <p:cNvSpPr/>
          <p:nvPr/>
        </p:nvSpPr>
        <p:spPr>
          <a:xfrm>
            <a:off x="4067944" y="1988840"/>
            <a:ext cx="720080" cy="6029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Freccia in giù 7"/>
          <p:cNvSpPr/>
          <p:nvPr/>
        </p:nvSpPr>
        <p:spPr>
          <a:xfrm>
            <a:off x="4040323" y="4315337"/>
            <a:ext cx="720080" cy="6029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0985367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683568" y="620688"/>
            <a:ext cx="7797575" cy="5406995"/>
          </a:xfrm>
          <a:prstGeom prst="rect">
            <a:avLst/>
          </a:prstGeom>
          <a:ln w="12700">
            <a:noFill/>
          </a:ln>
        </p:spPr>
        <p:txBody>
          <a:bodyPr wrap="square">
            <a:spAutoFit/>
          </a:bodyPr>
          <a:lstStyle/>
          <a:p>
            <a:pPr algn="ctr"/>
            <a:r>
              <a:rPr lang="it-IT" sz="4800" dirty="0">
                <a:solidFill>
                  <a:srgbClr val="00B0F0"/>
                </a:solidFill>
              </a:rPr>
              <a:t>Qualora il </a:t>
            </a:r>
            <a:r>
              <a:rPr lang="it-IT" sz="4800" dirty="0" smtClean="0">
                <a:solidFill>
                  <a:srgbClr val="00B0F0"/>
                </a:solidFill>
              </a:rPr>
              <a:t>conflitto riguardi </a:t>
            </a:r>
            <a:r>
              <a:rPr lang="it-IT" sz="4800" dirty="0">
                <a:solidFill>
                  <a:srgbClr val="00B0F0"/>
                </a:solidFill>
              </a:rPr>
              <a:t>il </a:t>
            </a:r>
            <a:r>
              <a:rPr lang="it-IT" sz="4800" b="1" dirty="0" smtClean="0">
                <a:solidFill>
                  <a:srgbClr val="00B0F0"/>
                </a:solidFill>
              </a:rPr>
              <a:t>dirigente</a:t>
            </a:r>
          </a:p>
          <a:p>
            <a:pPr algn="ctr"/>
            <a:r>
              <a:rPr lang="it-IT" sz="4800" dirty="0" smtClean="0">
                <a:solidFill>
                  <a:srgbClr val="00B0F0"/>
                </a:solidFill>
              </a:rPr>
              <a:t>la valutazione delle </a:t>
            </a:r>
            <a:r>
              <a:rPr lang="it-IT" sz="4800" dirty="0">
                <a:solidFill>
                  <a:srgbClr val="00B0F0"/>
                </a:solidFill>
              </a:rPr>
              <a:t>iniziative da assumere </a:t>
            </a:r>
            <a:r>
              <a:rPr lang="it-IT" sz="4800" dirty="0" smtClean="0">
                <a:solidFill>
                  <a:srgbClr val="00B0F0"/>
                </a:solidFill>
              </a:rPr>
              <a:t>è rimessa al </a:t>
            </a:r>
            <a:r>
              <a:rPr lang="it-IT" sz="4800" b="1" dirty="0" smtClean="0">
                <a:solidFill>
                  <a:srgbClr val="00B0F0"/>
                </a:solidFill>
              </a:rPr>
              <a:t>Responsabile </a:t>
            </a:r>
            <a:r>
              <a:rPr lang="it-IT" sz="4800" b="1" dirty="0">
                <a:solidFill>
                  <a:srgbClr val="00B0F0"/>
                </a:solidFill>
              </a:rPr>
              <a:t>per la Prevenzione della Corruzione </a:t>
            </a:r>
            <a:endParaRPr lang="it-IT" sz="4800" dirty="0">
              <a:solidFill>
                <a:srgbClr val="00B0F0"/>
              </a:solidFill>
            </a:endParaRPr>
          </a:p>
        </p:txBody>
      </p:sp>
    </p:spTree>
    <p:extLst>
      <p:ext uri="{BB962C8B-B14F-4D97-AF65-F5344CB8AC3E}">
        <p14:creationId xmlns:p14="http://schemas.microsoft.com/office/powerpoint/2010/main" val="2741540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2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2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2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2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332656"/>
            <a:ext cx="8064895" cy="1143000"/>
          </a:xfrm>
        </p:spPr>
        <p:txBody>
          <a:bodyPr/>
          <a:lstStyle/>
          <a:p>
            <a:pPr marL="0" indent="0" algn="ctr">
              <a:buNone/>
            </a:pPr>
            <a:r>
              <a:rPr lang="it-IT" sz="2400" dirty="0">
                <a:solidFill>
                  <a:srgbClr val="C00000"/>
                </a:solidFill>
                <a:effectLst/>
              </a:rPr>
              <a:t>QUALI SONO LE POTENZIALI CONSEGUENZE DI UN CONFLITTO DI INTERESSI MAL GESTITO? </a:t>
            </a:r>
            <a:endParaRPr lang="it-IT" sz="2400" dirty="0">
              <a:solidFill>
                <a:srgbClr val="C00000"/>
              </a:solidFill>
            </a:endParaRPr>
          </a:p>
        </p:txBody>
      </p:sp>
      <p:sp>
        <p:nvSpPr>
          <p:cNvPr id="4" name="Titolo 1"/>
          <p:cNvSpPr txBox="1">
            <a:spLocks/>
          </p:cNvSpPr>
          <p:nvPr/>
        </p:nvSpPr>
        <p:spPr>
          <a:xfrm>
            <a:off x="539551" y="1700808"/>
            <a:ext cx="8064895" cy="1728192"/>
          </a:xfrm>
          <a:prstGeom prst="rect">
            <a:avLst/>
          </a:prstGeom>
          <a:ln w="12700">
            <a:solidFill>
              <a:schemeClr val="tx1"/>
            </a:solidFill>
          </a:ln>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indent="0" algn="just">
              <a:buNone/>
            </a:pPr>
            <a:r>
              <a:rPr lang="it-IT" sz="2400" dirty="0">
                <a:solidFill>
                  <a:schemeClr val="accent1">
                    <a:lumMod val="75000"/>
                  </a:schemeClr>
                </a:solidFill>
                <a:effectLst/>
              </a:rPr>
              <a:t>RESPONSABILITA’ DISCIPLINARE DEL DIPENDENTE</a:t>
            </a:r>
            <a:r>
              <a:rPr lang="it-IT" sz="2400" b="0" dirty="0" smtClean="0">
                <a:solidFill>
                  <a:schemeClr val="accent1">
                    <a:lumMod val="75000"/>
                  </a:schemeClr>
                </a:solidFill>
                <a:effectLst/>
              </a:rPr>
              <a:t>:</a:t>
            </a:r>
          </a:p>
          <a:p>
            <a:pPr marL="0" indent="0" algn="just">
              <a:buNone/>
            </a:pPr>
            <a:endParaRPr lang="it-IT" sz="2400" b="0" dirty="0" smtClean="0">
              <a:solidFill>
                <a:schemeClr val="accent1">
                  <a:lumMod val="75000"/>
                </a:schemeClr>
              </a:solidFill>
              <a:effectLst/>
            </a:endParaRPr>
          </a:p>
          <a:p>
            <a:pPr marL="0" indent="0" algn="just">
              <a:buNone/>
            </a:pPr>
            <a:r>
              <a:rPr lang="it-IT" sz="2400" b="0" dirty="0" smtClean="0">
                <a:solidFill>
                  <a:schemeClr val="accent1">
                    <a:lumMod val="75000"/>
                  </a:schemeClr>
                </a:solidFill>
                <a:effectLst/>
              </a:rPr>
              <a:t>           </a:t>
            </a:r>
            <a:r>
              <a:rPr lang="it-IT" sz="2400" dirty="0" smtClean="0">
                <a:solidFill>
                  <a:schemeClr val="bg2">
                    <a:lumMod val="50000"/>
                  </a:schemeClr>
                </a:solidFill>
                <a:effectLst/>
              </a:rPr>
              <a:t>suscettibile </a:t>
            </a:r>
            <a:r>
              <a:rPr lang="it-IT" sz="2400" dirty="0">
                <a:solidFill>
                  <a:schemeClr val="bg2">
                    <a:lumMod val="50000"/>
                  </a:schemeClr>
                </a:solidFill>
                <a:effectLst/>
              </a:rPr>
              <a:t>di essere punito con l’irrogazione di sanzioni all’esito del relativo procedimento </a:t>
            </a:r>
          </a:p>
          <a:p>
            <a:pPr marL="0" indent="0" algn="ctr">
              <a:buFont typeface="Georgia" pitchFamily="18" charset="0"/>
              <a:buNone/>
            </a:pPr>
            <a:endParaRPr lang="it-IT" sz="2400" dirty="0">
              <a:solidFill>
                <a:schemeClr val="bg2">
                  <a:lumMod val="50000"/>
                </a:schemeClr>
              </a:solidFill>
            </a:endParaRPr>
          </a:p>
        </p:txBody>
      </p:sp>
      <p:sp>
        <p:nvSpPr>
          <p:cNvPr id="5" name="Titolo 1"/>
          <p:cNvSpPr txBox="1">
            <a:spLocks/>
          </p:cNvSpPr>
          <p:nvPr/>
        </p:nvSpPr>
        <p:spPr>
          <a:xfrm>
            <a:off x="539551" y="3861048"/>
            <a:ext cx="8064895" cy="2520280"/>
          </a:xfrm>
          <a:prstGeom prst="rect">
            <a:avLst/>
          </a:prstGeom>
          <a:ln w="12700">
            <a:solidFill>
              <a:schemeClr val="tx1"/>
            </a:solidFill>
          </a:ln>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indent="0" algn="l">
              <a:buNone/>
            </a:pPr>
            <a:r>
              <a:rPr lang="it-IT" sz="2200" dirty="0">
                <a:solidFill>
                  <a:schemeClr val="accent1">
                    <a:lumMod val="75000"/>
                  </a:schemeClr>
                </a:solidFill>
                <a:effectLst/>
              </a:rPr>
              <a:t>ILLEGITTIMITA’ DEL PROCEDIMENTO E DEL PROVVEDIMENTO CONCLUSIVO</a:t>
            </a:r>
            <a:r>
              <a:rPr lang="it-IT" sz="2200" b="0" dirty="0">
                <a:solidFill>
                  <a:schemeClr val="accent1">
                    <a:lumMod val="75000"/>
                  </a:schemeClr>
                </a:solidFill>
                <a:effectLst/>
              </a:rPr>
              <a:t>: </a:t>
            </a:r>
            <a:endParaRPr lang="it-IT" sz="2200" b="0" dirty="0" smtClean="0">
              <a:solidFill>
                <a:schemeClr val="accent1">
                  <a:lumMod val="75000"/>
                </a:schemeClr>
              </a:solidFill>
              <a:effectLst/>
            </a:endParaRPr>
          </a:p>
          <a:p>
            <a:pPr marL="0" indent="0" algn="just">
              <a:buNone/>
            </a:pPr>
            <a:endParaRPr lang="it-IT" sz="2400" b="0" dirty="0">
              <a:solidFill>
                <a:schemeClr val="accent1">
                  <a:lumMod val="75000"/>
                </a:schemeClr>
              </a:solidFill>
              <a:effectLst/>
            </a:endParaRPr>
          </a:p>
          <a:p>
            <a:pPr marL="0" indent="0" algn="just">
              <a:buNone/>
            </a:pPr>
            <a:r>
              <a:rPr lang="it-IT" sz="2400" b="0" dirty="0">
                <a:solidFill>
                  <a:schemeClr val="accent1">
                    <a:lumMod val="75000"/>
                  </a:schemeClr>
                </a:solidFill>
                <a:effectLst/>
              </a:rPr>
              <a:t> </a:t>
            </a:r>
            <a:r>
              <a:rPr lang="it-IT" sz="2400" b="0" dirty="0" smtClean="0">
                <a:solidFill>
                  <a:schemeClr val="accent1">
                    <a:lumMod val="75000"/>
                  </a:schemeClr>
                </a:solidFill>
                <a:effectLst/>
              </a:rPr>
              <a:t>         </a:t>
            </a:r>
            <a:r>
              <a:rPr lang="it-IT" sz="2400" dirty="0" smtClean="0">
                <a:solidFill>
                  <a:schemeClr val="bg2">
                    <a:lumMod val="50000"/>
                  </a:schemeClr>
                </a:solidFill>
                <a:effectLst/>
              </a:rPr>
              <a:t>quale </a:t>
            </a:r>
            <a:r>
              <a:rPr lang="it-IT" sz="2400" dirty="0">
                <a:solidFill>
                  <a:schemeClr val="bg2">
                    <a:lumMod val="50000"/>
                  </a:schemeClr>
                </a:solidFill>
                <a:effectLst/>
              </a:rPr>
              <a:t>sintomo di eccesso di potere sotto il profilo dello sviamento della funzione tipica dell’azione amministrativa. </a:t>
            </a:r>
          </a:p>
          <a:p>
            <a:pPr marL="0" indent="0" algn="ctr">
              <a:buFont typeface="Georgia" pitchFamily="18" charset="0"/>
              <a:buNone/>
            </a:pPr>
            <a:endParaRPr lang="it-IT" sz="2400" dirty="0">
              <a:solidFill>
                <a:srgbClr val="C00000"/>
              </a:solidFill>
            </a:endParaRPr>
          </a:p>
        </p:txBody>
      </p:sp>
      <p:cxnSp>
        <p:nvCxnSpPr>
          <p:cNvPr id="7" name="Connettore 4 6"/>
          <p:cNvCxnSpPr/>
          <p:nvPr/>
        </p:nvCxnSpPr>
        <p:spPr>
          <a:xfrm>
            <a:off x="683568" y="2204864"/>
            <a:ext cx="720080" cy="576064"/>
          </a:xfrm>
          <a:prstGeom prst="bentConnector3">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nettore 4 7"/>
          <p:cNvCxnSpPr/>
          <p:nvPr/>
        </p:nvCxnSpPr>
        <p:spPr>
          <a:xfrm>
            <a:off x="678118" y="4725144"/>
            <a:ext cx="720080" cy="576064"/>
          </a:xfrm>
          <a:prstGeom prst="bentConnector3">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976393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sz="quarter" idx="13"/>
          </p:nvPr>
        </p:nvSpPr>
        <p:spPr>
          <a:xfrm>
            <a:off x="539552" y="731520"/>
            <a:ext cx="7848872" cy="5289768"/>
          </a:xfrm>
        </p:spPr>
        <p:txBody>
          <a:bodyPr>
            <a:normAutofit/>
          </a:bodyPr>
          <a:lstStyle/>
          <a:p>
            <a:pPr marL="355600" lvl="0" indent="-355600" algn="just">
              <a:buClr>
                <a:schemeClr val="accent1">
                  <a:lumMod val="75000"/>
                </a:schemeClr>
              </a:buClr>
              <a:buSzPct val="100000"/>
              <a:buFont typeface="Webdings" panose="05030102010509060703" pitchFamily="18" charset="2"/>
              <a:buChar char="&lt;"/>
            </a:pPr>
            <a:r>
              <a:rPr lang="it-IT" dirty="0">
                <a:solidFill>
                  <a:schemeClr val="accent1">
                    <a:lumMod val="75000"/>
                  </a:schemeClr>
                </a:solidFill>
              </a:rPr>
              <a:t>situazioni di conflitto di interessi </a:t>
            </a:r>
            <a:r>
              <a:rPr lang="it-IT" b="1" dirty="0">
                <a:solidFill>
                  <a:schemeClr val="accent1">
                    <a:lumMod val="75000"/>
                  </a:schemeClr>
                </a:solidFill>
              </a:rPr>
              <a:t>non possono essere evitate semplicemente vietando </a:t>
            </a:r>
            <a:r>
              <a:rPr lang="it-IT" dirty="0">
                <a:solidFill>
                  <a:schemeClr val="accent1">
                    <a:lumMod val="75000"/>
                  </a:schemeClr>
                </a:solidFill>
              </a:rPr>
              <a:t>ai funzionari pubblici di avere una loro vita privata fatta di interessi, di capacità, di passioni, etc</a:t>
            </a:r>
            <a:r>
              <a:rPr lang="it-IT" dirty="0" smtClean="0">
                <a:solidFill>
                  <a:schemeClr val="accent1">
                    <a:lumMod val="75000"/>
                  </a:schemeClr>
                </a:solidFill>
              </a:rPr>
              <a:t>.;</a:t>
            </a:r>
          </a:p>
          <a:p>
            <a:pPr marL="355600" lvl="0" indent="-355600" algn="just">
              <a:buClr>
                <a:schemeClr val="accent1">
                  <a:lumMod val="75000"/>
                </a:schemeClr>
              </a:buClr>
              <a:buSzPct val="100000"/>
              <a:buFont typeface="Webdings" panose="05030102010509060703" pitchFamily="18" charset="2"/>
              <a:buChar char="&lt;"/>
            </a:pPr>
            <a:r>
              <a:rPr lang="it-IT" dirty="0">
                <a:solidFill>
                  <a:schemeClr val="accent1">
                    <a:lumMod val="75000"/>
                  </a:schemeClr>
                </a:solidFill>
              </a:rPr>
              <a:t>i funzionari pubblici devono </a:t>
            </a:r>
            <a:r>
              <a:rPr lang="it-IT" b="1" dirty="0">
                <a:solidFill>
                  <a:schemeClr val="accent1">
                    <a:lumMod val="75000"/>
                  </a:schemeClr>
                </a:solidFill>
              </a:rPr>
              <a:t>assumersi la responsabilità </a:t>
            </a:r>
            <a:r>
              <a:rPr lang="it-IT" dirty="0">
                <a:solidFill>
                  <a:schemeClr val="accent1">
                    <a:lumMod val="75000"/>
                  </a:schemeClr>
                </a:solidFill>
              </a:rPr>
              <a:t>personale di identificare e risolvere situazioni problematiche;</a:t>
            </a:r>
            <a:r>
              <a:rPr lang="it-IT" dirty="0" smtClean="0">
                <a:solidFill>
                  <a:schemeClr val="accent1">
                    <a:lumMod val="75000"/>
                  </a:schemeClr>
                </a:solidFill>
              </a:rPr>
              <a:t> </a:t>
            </a:r>
            <a:endParaRPr lang="it-IT" dirty="0">
              <a:solidFill>
                <a:schemeClr val="accent1">
                  <a:lumMod val="75000"/>
                </a:schemeClr>
              </a:solidFill>
            </a:endParaRPr>
          </a:p>
          <a:p>
            <a:pPr marL="355600" indent="-355600" algn="just">
              <a:buClr>
                <a:schemeClr val="accent1">
                  <a:lumMod val="75000"/>
                </a:schemeClr>
              </a:buClr>
              <a:buSzPct val="100000"/>
              <a:buFont typeface="Webdings" panose="05030102010509060703" pitchFamily="18" charset="2"/>
              <a:buChar char="&lt;"/>
            </a:pPr>
            <a:r>
              <a:rPr lang="it-IT" dirty="0" smtClean="0">
                <a:solidFill>
                  <a:schemeClr val="accent1">
                    <a:lumMod val="75000"/>
                  </a:schemeClr>
                </a:solidFill>
              </a:rPr>
              <a:t>le </a:t>
            </a:r>
            <a:r>
              <a:rPr lang="it-IT" dirty="0">
                <a:solidFill>
                  <a:schemeClr val="accent1">
                    <a:lumMod val="75000"/>
                  </a:schemeClr>
                </a:solidFill>
              </a:rPr>
              <a:t>amministrazioni pubbliche devono </a:t>
            </a:r>
            <a:r>
              <a:rPr lang="it-IT" b="1" dirty="0">
                <a:solidFill>
                  <a:schemeClr val="accent1">
                    <a:lumMod val="75000"/>
                  </a:schemeClr>
                </a:solidFill>
              </a:rPr>
              <a:t>fornire quadri regolamentari</a:t>
            </a:r>
            <a:r>
              <a:rPr lang="it-IT" dirty="0">
                <a:solidFill>
                  <a:schemeClr val="accent1">
                    <a:lumMod val="75000"/>
                  </a:schemeClr>
                </a:solidFill>
              </a:rPr>
              <a:t> realistici, definire </a:t>
            </a:r>
            <a:r>
              <a:rPr lang="it-IT" b="1" dirty="0">
                <a:solidFill>
                  <a:schemeClr val="accent1">
                    <a:lumMod val="75000"/>
                  </a:schemeClr>
                </a:solidFill>
              </a:rPr>
              <a:t>procedure chiare </a:t>
            </a:r>
            <a:r>
              <a:rPr lang="it-IT" dirty="0">
                <a:solidFill>
                  <a:schemeClr val="accent1">
                    <a:lumMod val="75000"/>
                  </a:schemeClr>
                </a:solidFill>
              </a:rPr>
              <a:t>e comprensibili, e creare efficaci sistemi di </a:t>
            </a:r>
            <a:r>
              <a:rPr lang="it-IT" dirty="0" smtClean="0">
                <a:solidFill>
                  <a:schemeClr val="accent1">
                    <a:lumMod val="75000"/>
                  </a:schemeClr>
                </a:solidFill>
              </a:rPr>
              <a:t>gestione;</a:t>
            </a:r>
          </a:p>
          <a:p>
            <a:pPr marL="355600" lvl="0" indent="-355600" algn="just">
              <a:buClr>
                <a:schemeClr val="accent1">
                  <a:lumMod val="75000"/>
                </a:schemeClr>
              </a:buClr>
              <a:buSzPct val="100000"/>
              <a:buFont typeface="Webdings" panose="05030102010509060703" pitchFamily="18" charset="2"/>
              <a:buChar char="&lt;"/>
            </a:pPr>
            <a:r>
              <a:rPr lang="it-IT" dirty="0" smtClean="0">
                <a:solidFill>
                  <a:schemeClr val="accent1">
                    <a:lumMod val="75000"/>
                  </a:schemeClr>
                </a:solidFill>
              </a:rPr>
              <a:t>devono </a:t>
            </a:r>
            <a:r>
              <a:rPr lang="it-IT" dirty="0">
                <a:solidFill>
                  <a:schemeClr val="accent1">
                    <a:lumMod val="75000"/>
                  </a:schemeClr>
                </a:solidFill>
              </a:rPr>
              <a:t>inoltre fornire </a:t>
            </a:r>
            <a:r>
              <a:rPr lang="it-IT" b="1" dirty="0">
                <a:solidFill>
                  <a:schemeClr val="accent1">
                    <a:lumMod val="75000"/>
                  </a:schemeClr>
                </a:solidFill>
              </a:rPr>
              <a:t>formazione/informazione </a:t>
            </a:r>
            <a:r>
              <a:rPr lang="it-IT" dirty="0">
                <a:solidFill>
                  <a:schemeClr val="accent1">
                    <a:lumMod val="75000"/>
                  </a:schemeClr>
                </a:solidFill>
              </a:rPr>
              <a:t>sul tema, garantire che i funzionari effettivamente si conformino alla lettera e allo spirito di tali norme; </a:t>
            </a:r>
          </a:p>
          <a:p>
            <a:pPr marL="45720" indent="0">
              <a:buNone/>
            </a:pPr>
            <a:endParaRPr lang="it-IT" dirty="0"/>
          </a:p>
        </p:txBody>
      </p:sp>
    </p:spTree>
    <p:extLst>
      <p:ext uri="{BB962C8B-B14F-4D97-AF65-F5344CB8AC3E}">
        <p14:creationId xmlns:p14="http://schemas.microsoft.com/office/powerpoint/2010/main" val="33766419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sz="quarter" idx="13"/>
          </p:nvPr>
        </p:nvSpPr>
        <p:spPr>
          <a:xfrm>
            <a:off x="539552" y="731520"/>
            <a:ext cx="7920880" cy="5721816"/>
          </a:xfrm>
        </p:spPr>
        <p:txBody>
          <a:bodyPr>
            <a:normAutofit/>
          </a:bodyPr>
          <a:lstStyle/>
          <a:p>
            <a:pPr marL="45720" indent="0">
              <a:buNone/>
            </a:pPr>
            <a:r>
              <a:rPr lang="it-IT" b="1" dirty="0">
                <a:solidFill>
                  <a:schemeClr val="accent1">
                    <a:lumMod val="75000"/>
                  </a:schemeClr>
                </a:solidFill>
              </a:rPr>
              <a:t>Legge 7 agosto 1990, n. </a:t>
            </a:r>
            <a:r>
              <a:rPr lang="it-IT" b="1" dirty="0" smtClean="0">
                <a:solidFill>
                  <a:schemeClr val="accent1">
                    <a:lumMod val="75000"/>
                  </a:schemeClr>
                </a:solidFill>
              </a:rPr>
              <a:t>241</a:t>
            </a:r>
          </a:p>
          <a:p>
            <a:pPr marL="45720" indent="0">
              <a:buNone/>
            </a:pPr>
            <a:r>
              <a:rPr lang="it-IT" b="1" dirty="0">
                <a:solidFill>
                  <a:schemeClr val="accent1">
                    <a:lumMod val="75000"/>
                  </a:schemeClr>
                </a:solidFill>
              </a:rPr>
              <a:t>Nuove norme sul procedimento </a:t>
            </a:r>
            <a:r>
              <a:rPr lang="it-IT" b="1" dirty="0" smtClean="0">
                <a:solidFill>
                  <a:schemeClr val="accent1">
                    <a:lumMod val="75000"/>
                  </a:schemeClr>
                </a:solidFill>
              </a:rPr>
              <a:t>amministrativo</a:t>
            </a:r>
          </a:p>
          <a:p>
            <a:pPr marL="45720" indent="0">
              <a:buNone/>
            </a:pPr>
            <a:endParaRPr lang="it-IT" b="1" dirty="0" smtClean="0">
              <a:solidFill>
                <a:schemeClr val="accent1">
                  <a:lumMod val="75000"/>
                </a:schemeClr>
              </a:solidFill>
            </a:endParaRPr>
          </a:p>
          <a:p>
            <a:pPr marL="45720" indent="0" algn="ctr">
              <a:buNone/>
            </a:pPr>
            <a:r>
              <a:rPr lang="it-IT" b="1" dirty="0">
                <a:solidFill>
                  <a:schemeClr val="accent1">
                    <a:lumMod val="75000"/>
                  </a:schemeClr>
                </a:solidFill>
              </a:rPr>
              <a:t>Art. 6-bis. (Conflitto di interessi</a:t>
            </a:r>
            <a:r>
              <a:rPr lang="it-IT" b="1" dirty="0" smtClean="0">
                <a:solidFill>
                  <a:schemeClr val="accent1">
                    <a:lumMod val="75000"/>
                  </a:schemeClr>
                </a:solidFill>
              </a:rPr>
              <a:t>)</a:t>
            </a:r>
          </a:p>
          <a:p>
            <a:pPr marL="45720" indent="0">
              <a:buNone/>
            </a:pPr>
            <a:endParaRPr lang="it-IT" b="1" dirty="0">
              <a:solidFill>
                <a:schemeClr val="accent1">
                  <a:lumMod val="75000"/>
                </a:schemeClr>
              </a:solidFill>
            </a:endParaRPr>
          </a:p>
          <a:p>
            <a:pPr marL="502920" lvl="0" indent="-457200" algn="just">
              <a:buClr>
                <a:schemeClr val="accent1">
                  <a:lumMod val="75000"/>
                </a:schemeClr>
              </a:buClr>
              <a:buSzPct val="100000"/>
              <a:buFont typeface="+mj-lt"/>
              <a:buAutoNum type="arabicPeriod"/>
            </a:pPr>
            <a:r>
              <a:rPr lang="it-IT" dirty="0">
                <a:solidFill>
                  <a:schemeClr val="accent1">
                    <a:lumMod val="75000"/>
                  </a:schemeClr>
                </a:solidFill>
              </a:rPr>
              <a:t>Il responsabile del procedimento e i titolari degli uffici competenti ad adottare i pareri, le valutazioni tecniche, gli atti </a:t>
            </a:r>
            <a:r>
              <a:rPr lang="it-IT" dirty="0" err="1">
                <a:solidFill>
                  <a:schemeClr val="accent1">
                    <a:lumMod val="75000"/>
                  </a:schemeClr>
                </a:solidFill>
              </a:rPr>
              <a:t>endoprocedimentali</a:t>
            </a:r>
            <a:r>
              <a:rPr lang="it-IT" dirty="0">
                <a:solidFill>
                  <a:schemeClr val="accent1">
                    <a:lumMod val="75000"/>
                  </a:schemeClr>
                </a:solidFill>
              </a:rPr>
              <a:t> e il provvedimento finale devono astenersi in caso di conflitto di interessi, segnalando ogni situazione di conflitto, anche potenziale. (1)</a:t>
            </a:r>
          </a:p>
          <a:p>
            <a:pPr marL="45720" indent="0">
              <a:buNone/>
            </a:pPr>
            <a:r>
              <a:rPr lang="it-IT" dirty="0"/>
              <a:t/>
            </a:r>
            <a:br>
              <a:rPr lang="it-IT" dirty="0"/>
            </a:br>
            <a:endParaRPr lang="it-IT" dirty="0"/>
          </a:p>
          <a:p>
            <a:pPr marL="45720" indent="0">
              <a:buNone/>
            </a:pPr>
            <a:r>
              <a:rPr lang="it-IT" i="1" dirty="0"/>
              <a:t>(1) </a:t>
            </a:r>
            <a:r>
              <a:rPr lang="it-IT" i="1" dirty="0">
                <a:solidFill>
                  <a:schemeClr val="tx1">
                    <a:lumMod val="65000"/>
                    <a:lumOff val="35000"/>
                  </a:schemeClr>
                </a:solidFill>
              </a:rPr>
              <a:t>introdotto dall'art. 1, comma 41, legge n. 190 del 2012</a:t>
            </a:r>
            <a:r>
              <a:rPr lang="it-IT" dirty="0">
                <a:solidFill>
                  <a:schemeClr val="tx1">
                    <a:lumMod val="65000"/>
                    <a:lumOff val="35000"/>
                  </a:schemeClr>
                </a:solidFill>
              </a:rPr>
              <a:t> </a:t>
            </a:r>
          </a:p>
          <a:p>
            <a:pPr marL="45720" indent="0">
              <a:buNone/>
            </a:pPr>
            <a:endParaRPr lang="it-IT" dirty="0"/>
          </a:p>
        </p:txBody>
      </p:sp>
    </p:spTree>
    <p:extLst>
      <p:ext uri="{BB962C8B-B14F-4D97-AF65-F5344CB8AC3E}">
        <p14:creationId xmlns:p14="http://schemas.microsoft.com/office/powerpoint/2010/main" val="26607330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sz="quarter" idx="13"/>
          </p:nvPr>
        </p:nvSpPr>
        <p:spPr>
          <a:xfrm>
            <a:off x="1143000" y="731520"/>
            <a:ext cx="7749480" cy="5433784"/>
          </a:xfrm>
        </p:spPr>
        <p:txBody>
          <a:bodyPr>
            <a:normAutofit lnSpcReduction="10000"/>
          </a:bodyPr>
          <a:lstStyle/>
          <a:p>
            <a:pPr marL="45720" indent="0" algn="ctr">
              <a:buNone/>
            </a:pPr>
            <a:r>
              <a:rPr lang="it-IT" sz="2400" b="1" dirty="0" smtClean="0">
                <a:solidFill>
                  <a:srgbClr val="C00000"/>
                </a:solidFill>
              </a:rPr>
              <a:t>LE NORME FONDAMENTALI PER </a:t>
            </a:r>
          </a:p>
          <a:p>
            <a:pPr marL="45720" indent="0" algn="ctr">
              <a:buNone/>
            </a:pPr>
            <a:r>
              <a:rPr lang="it-IT" sz="2400" b="1" dirty="0" smtClean="0">
                <a:solidFill>
                  <a:srgbClr val="C00000"/>
                </a:solidFill>
              </a:rPr>
              <a:t>LA REGOLAZIONE DEL CONFLITTO </a:t>
            </a:r>
          </a:p>
          <a:p>
            <a:pPr marL="45720" indent="0">
              <a:buNone/>
            </a:pPr>
            <a:endParaRPr lang="it-IT" b="1" dirty="0">
              <a:solidFill>
                <a:schemeClr val="accent1">
                  <a:lumMod val="75000"/>
                </a:schemeClr>
              </a:solidFill>
            </a:endParaRPr>
          </a:p>
          <a:p>
            <a:pPr marL="45720" indent="0">
              <a:buNone/>
            </a:pPr>
            <a:endParaRPr lang="it-IT" dirty="0">
              <a:solidFill>
                <a:schemeClr val="accent1">
                  <a:lumMod val="75000"/>
                </a:schemeClr>
              </a:solidFill>
            </a:endParaRPr>
          </a:p>
          <a:p>
            <a:pPr marL="45720" indent="0">
              <a:buNone/>
            </a:pPr>
            <a:r>
              <a:rPr lang="it-IT" b="1" dirty="0" smtClean="0">
                <a:solidFill>
                  <a:schemeClr val="accent1">
                    <a:lumMod val="75000"/>
                  </a:schemeClr>
                </a:solidFill>
              </a:rPr>
              <a:t>L’art</a:t>
            </a:r>
            <a:r>
              <a:rPr lang="it-IT" b="1" dirty="0">
                <a:solidFill>
                  <a:schemeClr val="accent1">
                    <a:lumMod val="75000"/>
                  </a:schemeClr>
                </a:solidFill>
              </a:rPr>
              <a:t>. 54 comma 2 della Carta Costituzionale che impone il dovere di esercitare le funzioni pubbliche con “disciplina ed onore” </a:t>
            </a:r>
            <a:endParaRPr lang="it-IT" b="1" dirty="0" smtClean="0">
              <a:solidFill>
                <a:schemeClr val="accent1">
                  <a:lumMod val="75000"/>
                </a:schemeClr>
              </a:solidFill>
            </a:endParaRPr>
          </a:p>
          <a:p>
            <a:pPr marL="45720" indent="0">
              <a:buNone/>
            </a:pPr>
            <a:endParaRPr lang="it-IT" dirty="0">
              <a:solidFill>
                <a:schemeClr val="accent1">
                  <a:lumMod val="75000"/>
                </a:schemeClr>
              </a:solidFill>
            </a:endParaRPr>
          </a:p>
          <a:p>
            <a:pPr marL="45720" indent="0">
              <a:buNone/>
            </a:pPr>
            <a:r>
              <a:rPr lang="it-IT" b="1" dirty="0" smtClean="0">
                <a:solidFill>
                  <a:schemeClr val="accent1">
                    <a:lumMod val="75000"/>
                  </a:schemeClr>
                </a:solidFill>
              </a:rPr>
              <a:t>L’art</a:t>
            </a:r>
            <a:r>
              <a:rPr lang="it-IT" b="1" dirty="0">
                <a:solidFill>
                  <a:schemeClr val="accent1">
                    <a:lumMod val="75000"/>
                  </a:schemeClr>
                </a:solidFill>
              </a:rPr>
              <a:t>. 98 della Costituzione </a:t>
            </a:r>
            <a:r>
              <a:rPr lang="it-IT" b="1" dirty="0" smtClean="0">
                <a:solidFill>
                  <a:schemeClr val="accent1">
                    <a:lumMod val="75000"/>
                  </a:schemeClr>
                </a:solidFill>
              </a:rPr>
              <a:t>che stabilisce </a:t>
            </a:r>
            <a:r>
              <a:rPr lang="it-IT" b="1" dirty="0">
                <a:solidFill>
                  <a:schemeClr val="accent1">
                    <a:lumMod val="75000"/>
                  </a:schemeClr>
                </a:solidFill>
              </a:rPr>
              <a:t>il principio di esclusività del servizio dei pubblici dipendenti </a:t>
            </a:r>
            <a:endParaRPr lang="it-IT" dirty="0">
              <a:solidFill>
                <a:schemeClr val="accent1">
                  <a:lumMod val="75000"/>
                </a:schemeClr>
              </a:solidFill>
            </a:endParaRPr>
          </a:p>
          <a:p>
            <a:pPr marL="45720" indent="0">
              <a:buNone/>
            </a:pPr>
            <a:endParaRPr lang="it-IT" dirty="0">
              <a:solidFill>
                <a:schemeClr val="accent1">
                  <a:lumMod val="75000"/>
                </a:schemeClr>
              </a:solidFill>
            </a:endParaRPr>
          </a:p>
          <a:p>
            <a:pPr marL="45720" indent="0">
              <a:buNone/>
            </a:pPr>
            <a:r>
              <a:rPr lang="it-IT" b="1" dirty="0">
                <a:solidFill>
                  <a:schemeClr val="accent1">
                    <a:lumMod val="75000"/>
                  </a:schemeClr>
                </a:solidFill>
              </a:rPr>
              <a:t>L’art. 97 della Carta Costituzionale che indica il buon andamento e l’imparzialità come regole fondamentali dell’azione amministrativa. </a:t>
            </a:r>
            <a:endParaRPr lang="it-IT" dirty="0">
              <a:solidFill>
                <a:schemeClr val="accent1">
                  <a:lumMod val="75000"/>
                </a:schemeClr>
              </a:solidFill>
            </a:endParaRPr>
          </a:p>
        </p:txBody>
      </p:sp>
    </p:spTree>
    <p:extLst>
      <p:ext uri="{BB962C8B-B14F-4D97-AF65-F5344CB8AC3E}">
        <p14:creationId xmlns:p14="http://schemas.microsoft.com/office/powerpoint/2010/main" val="38982553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sz="quarter" idx="13"/>
          </p:nvPr>
        </p:nvSpPr>
        <p:spPr>
          <a:xfrm>
            <a:off x="611560" y="731520"/>
            <a:ext cx="8280920" cy="5649808"/>
          </a:xfrm>
        </p:spPr>
        <p:txBody>
          <a:bodyPr>
            <a:normAutofit fontScale="92500" lnSpcReduction="10000"/>
          </a:bodyPr>
          <a:lstStyle/>
          <a:p>
            <a:pPr marL="45720" indent="0" algn="just">
              <a:lnSpc>
                <a:spcPct val="170000"/>
              </a:lnSpc>
              <a:spcBef>
                <a:spcPts val="0"/>
              </a:spcBef>
              <a:spcAft>
                <a:spcPts val="0"/>
              </a:spcAft>
              <a:buNone/>
            </a:pPr>
            <a:r>
              <a:rPr lang="it-IT" dirty="0">
                <a:solidFill>
                  <a:schemeClr val="accent1">
                    <a:lumMod val="75000"/>
                  </a:schemeClr>
                </a:solidFill>
              </a:rPr>
              <a:t>Il </a:t>
            </a:r>
            <a:r>
              <a:rPr lang="it-IT" b="1" dirty="0">
                <a:solidFill>
                  <a:schemeClr val="accent1">
                    <a:lumMod val="75000"/>
                  </a:schemeClr>
                </a:solidFill>
              </a:rPr>
              <a:t>conflitto di interessi </a:t>
            </a:r>
            <a:r>
              <a:rPr lang="it-IT" dirty="0">
                <a:solidFill>
                  <a:schemeClr val="accent1">
                    <a:lumMod val="75000"/>
                  </a:schemeClr>
                </a:solidFill>
              </a:rPr>
              <a:t>è l’argomento chiave della prevenzione della corruzione. A conferma di ciò basti pensare che il legislatore statale con la legge n.190/2012 ha previsto l’introduzione di questa figura, aggiungendo un articolo (il 6 bis) alla legge n° 241/1990, sul procedimento amministrativo. Tale articolo prevede, in modo esplicito, per i responsabili del procedimento e per i dirigenti degli uffici, l’obbligo dell’astensione e della segnalazione di confitti anche potenziali. Tuttavia la questione, in ordine alla effettiva presenza del conflitto di interesse, non è chiara e in tale senso viene presa in esame sia una sentenza del Tribunale Amministrativo dell’Abruzzo che un parere ANAC. </a:t>
            </a:r>
          </a:p>
          <a:p>
            <a:pPr marL="45720" indent="0">
              <a:buNone/>
            </a:pPr>
            <a:endParaRPr lang="it-IT" dirty="0"/>
          </a:p>
        </p:txBody>
      </p:sp>
    </p:spTree>
    <p:extLst>
      <p:ext uri="{BB962C8B-B14F-4D97-AF65-F5344CB8AC3E}">
        <p14:creationId xmlns:p14="http://schemas.microsoft.com/office/powerpoint/2010/main" val="22311704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2008" y="341784"/>
            <a:ext cx="9036496" cy="638944"/>
          </a:xfrm>
        </p:spPr>
        <p:txBody>
          <a:bodyPr/>
          <a:lstStyle/>
          <a:p>
            <a:pPr marL="0" indent="0" algn="l">
              <a:buNone/>
            </a:pPr>
            <a:r>
              <a:rPr lang="it-IT" sz="2400" dirty="0" smtClean="0">
                <a:solidFill>
                  <a:srgbClr val="C00000"/>
                </a:solidFill>
                <a:effectLst/>
              </a:rPr>
              <a:t>I° CASO</a:t>
            </a:r>
            <a:r>
              <a:rPr lang="it-IT" sz="2400" dirty="0">
                <a:solidFill>
                  <a:srgbClr val="C00000"/>
                </a:solidFill>
                <a:effectLst/>
              </a:rPr>
              <a:t>: SENTENZA TAR ABRUZZO </a:t>
            </a:r>
            <a:r>
              <a:rPr lang="it-IT" sz="2400" dirty="0" smtClean="0">
                <a:solidFill>
                  <a:srgbClr val="C00000"/>
                </a:solidFill>
                <a:effectLst/>
              </a:rPr>
              <a:t>N°195 </a:t>
            </a:r>
            <a:r>
              <a:rPr lang="it-IT" sz="2400" dirty="0">
                <a:solidFill>
                  <a:srgbClr val="C00000"/>
                </a:solidFill>
                <a:effectLst/>
              </a:rPr>
              <a:t>DEL 24 APRILE 2014</a:t>
            </a:r>
            <a:endParaRPr lang="it-IT" sz="2400" dirty="0">
              <a:solidFill>
                <a:srgbClr val="C00000"/>
              </a:solidFill>
            </a:endParaRPr>
          </a:p>
        </p:txBody>
      </p:sp>
      <p:sp>
        <p:nvSpPr>
          <p:cNvPr id="3" name="Segnaposto contenuto 2"/>
          <p:cNvSpPr>
            <a:spLocks noGrp="1"/>
          </p:cNvSpPr>
          <p:nvPr>
            <p:ph sz="quarter" idx="13"/>
          </p:nvPr>
        </p:nvSpPr>
        <p:spPr>
          <a:xfrm>
            <a:off x="395536" y="2204864"/>
            <a:ext cx="8424936" cy="4392488"/>
          </a:xfrm>
        </p:spPr>
        <p:txBody>
          <a:bodyPr>
            <a:normAutofit lnSpcReduction="10000"/>
          </a:bodyPr>
          <a:lstStyle/>
          <a:p>
            <a:pPr marL="45720" indent="0" algn="just">
              <a:buNone/>
            </a:pPr>
            <a:r>
              <a:rPr lang="it-IT" i="1" dirty="0">
                <a:solidFill>
                  <a:schemeClr val="accent1">
                    <a:lumMod val="75000"/>
                  </a:schemeClr>
                </a:solidFill>
              </a:rPr>
              <a:t>Nella procedura d’appalto, le regole in materia di anticorruzione (legge 190/2012) hanno a presupposto la violazione effettiva, da parte del dipendente, di un suo puntuale obbligo di condotta e la mancanza di trasparenza ed imparzialità.</a:t>
            </a:r>
            <a:endParaRPr lang="it-IT" dirty="0">
              <a:solidFill>
                <a:schemeClr val="accent1">
                  <a:lumMod val="75000"/>
                </a:schemeClr>
              </a:solidFill>
            </a:endParaRPr>
          </a:p>
          <a:p>
            <a:pPr marL="45720" indent="0" algn="just">
              <a:buNone/>
            </a:pPr>
            <a:r>
              <a:rPr lang="it-IT" i="1" dirty="0">
                <a:solidFill>
                  <a:schemeClr val="accent1">
                    <a:lumMod val="75000"/>
                  </a:schemeClr>
                </a:solidFill>
              </a:rPr>
              <a:t>In una procedura di gara già conclusa con l’aggiudicazione, nel caso in cui non vi sia stata alcuna alterazione della gara, la cd. ottica preventiva dell’anticorruzione non può trasmodare in un uso strumentale ed improprio in mano alle ditte perdenti</a:t>
            </a:r>
            <a:r>
              <a:rPr lang="it-IT" dirty="0">
                <a:solidFill>
                  <a:schemeClr val="accent1">
                    <a:lumMod val="75000"/>
                  </a:schemeClr>
                </a:solidFill>
              </a:rPr>
              <a:t>.</a:t>
            </a:r>
          </a:p>
          <a:p>
            <a:pPr marL="45720" indent="0" algn="just">
              <a:buNone/>
            </a:pPr>
            <a:endParaRPr lang="it-IT" dirty="0" smtClean="0">
              <a:solidFill>
                <a:schemeClr val="accent1">
                  <a:lumMod val="75000"/>
                </a:schemeClr>
              </a:solidFill>
            </a:endParaRPr>
          </a:p>
          <a:p>
            <a:pPr marL="45720" indent="0" algn="just">
              <a:buNone/>
            </a:pPr>
            <a:r>
              <a:rPr lang="it-IT" dirty="0" smtClean="0">
                <a:solidFill>
                  <a:schemeClr val="accent1">
                    <a:lumMod val="75000"/>
                  </a:schemeClr>
                </a:solidFill>
              </a:rPr>
              <a:t>Questo </a:t>
            </a:r>
            <a:r>
              <a:rPr lang="it-IT" dirty="0">
                <a:solidFill>
                  <a:schemeClr val="accent1">
                    <a:lumMod val="75000"/>
                  </a:schemeClr>
                </a:solidFill>
              </a:rPr>
              <a:t>il principio espresso dal TAR Abruzzo, Pescara, sez. I, con la sentenza n. 195 del 24 aprile 2014.</a:t>
            </a:r>
          </a:p>
          <a:p>
            <a:pPr marL="45720" indent="0">
              <a:buNone/>
            </a:pPr>
            <a:endParaRPr lang="it-IT" dirty="0"/>
          </a:p>
        </p:txBody>
      </p:sp>
      <p:sp>
        <p:nvSpPr>
          <p:cNvPr id="4" name="Titolo 1"/>
          <p:cNvSpPr txBox="1">
            <a:spLocks/>
          </p:cNvSpPr>
          <p:nvPr/>
        </p:nvSpPr>
        <p:spPr>
          <a:xfrm>
            <a:off x="202849" y="1165312"/>
            <a:ext cx="9036496" cy="638944"/>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indent="0" algn="ctr">
              <a:buNone/>
            </a:pPr>
            <a:r>
              <a:rPr lang="it-IT" sz="2400" dirty="0">
                <a:solidFill>
                  <a:schemeClr val="accent1">
                    <a:lumMod val="75000"/>
                  </a:schemeClr>
                </a:solidFill>
                <a:effectLst/>
              </a:rPr>
              <a:t>GARE: </a:t>
            </a:r>
            <a:r>
              <a:rPr lang="it-IT" sz="2400" dirty="0" smtClean="0">
                <a:solidFill>
                  <a:schemeClr val="accent1">
                    <a:lumMod val="75000"/>
                  </a:schemeClr>
                </a:solidFill>
                <a:effectLst/>
              </a:rPr>
              <a:t>RAPPORTO </a:t>
            </a:r>
            <a:r>
              <a:rPr lang="it-IT" sz="2400" dirty="0">
                <a:solidFill>
                  <a:schemeClr val="accent1">
                    <a:lumMod val="75000"/>
                  </a:schemeClr>
                </a:solidFill>
                <a:effectLst/>
              </a:rPr>
              <a:t>DI PARENTELA TRA IL RUP ED UN DIPENDENTE DELLA DITTA VINCITRICE </a:t>
            </a:r>
          </a:p>
          <a:p>
            <a:pPr marL="0" indent="0" algn="l">
              <a:buFont typeface="Georgia" pitchFamily="18" charset="0"/>
              <a:buNone/>
            </a:pPr>
            <a:endParaRPr lang="it-IT" sz="2400" dirty="0">
              <a:solidFill>
                <a:srgbClr val="C00000"/>
              </a:solidFill>
            </a:endParaRPr>
          </a:p>
        </p:txBody>
      </p:sp>
    </p:spTree>
    <p:extLst>
      <p:ext uri="{BB962C8B-B14F-4D97-AF65-F5344CB8AC3E}">
        <p14:creationId xmlns:p14="http://schemas.microsoft.com/office/powerpoint/2010/main" val="15641905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sz="quarter" idx="13"/>
          </p:nvPr>
        </p:nvSpPr>
        <p:spPr>
          <a:xfrm>
            <a:off x="395536" y="836712"/>
            <a:ext cx="8424936" cy="5400600"/>
          </a:xfrm>
        </p:spPr>
        <p:txBody>
          <a:bodyPr>
            <a:normAutofit lnSpcReduction="10000"/>
          </a:bodyPr>
          <a:lstStyle/>
          <a:p>
            <a:pPr marL="45720" indent="0" algn="just">
              <a:buNone/>
            </a:pPr>
            <a:endParaRPr lang="it-IT" i="1" dirty="0" smtClean="0">
              <a:solidFill>
                <a:schemeClr val="accent1">
                  <a:lumMod val="75000"/>
                </a:schemeClr>
              </a:solidFill>
            </a:endParaRPr>
          </a:p>
          <a:p>
            <a:pPr marL="45720" indent="0" algn="just">
              <a:buNone/>
            </a:pPr>
            <a:r>
              <a:rPr lang="it-IT" dirty="0" smtClean="0">
                <a:solidFill>
                  <a:schemeClr val="accent1">
                    <a:lumMod val="75000"/>
                  </a:schemeClr>
                </a:solidFill>
              </a:rPr>
              <a:t>Il </a:t>
            </a:r>
            <a:r>
              <a:rPr lang="it-IT" dirty="0">
                <a:solidFill>
                  <a:schemeClr val="accent1">
                    <a:lumMod val="75000"/>
                  </a:schemeClr>
                </a:solidFill>
              </a:rPr>
              <a:t>fatto riguarda l’annullamento della procedura di affidamento, da parte di un Comune, dei servizi di supporto nelle mense scolastiche a una società cooperativa in quanto l’aggiudicazione risulterebbe illegittima, poiché il figlio del responsabile unico del procedimento (RUP) risulta essere alle dipendenze della società aggiudicataria. </a:t>
            </a:r>
            <a:endParaRPr lang="it-IT" dirty="0" smtClean="0">
              <a:solidFill>
                <a:schemeClr val="accent1">
                  <a:lumMod val="75000"/>
                </a:schemeClr>
              </a:solidFill>
            </a:endParaRPr>
          </a:p>
          <a:p>
            <a:pPr marL="45720" indent="0" algn="just">
              <a:buNone/>
            </a:pPr>
            <a:endParaRPr lang="it-IT" dirty="0">
              <a:solidFill>
                <a:schemeClr val="accent1">
                  <a:lumMod val="75000"/>
                </a:schemeClr>
              </a:solidFill>
            </a:endParaRPr>
          </a:p>
          <a:p>
            <a:pPr marL="45720" indent="0" algn="just">
              <a:buNone/>
            </a:pPr>
            <a:endParaRPr lang="it-IT" dirty="0">
              <a:solidFill>
                <a:schemeClr val="accent1">
                  <a:lumMod val="75000"/>
                </a:schemeClr>
              </a:solidFill>
            </a:endParaRPr>
          </a:p>
          <a:p>
            <a:pPr marL="45720" indent="0" algn="just">
              <a:buNone/>
            </a:pPr>
            <a:r>
              <a:rPr lang="it-IT" dirty="0">
                <a:solidFill>
                  <a:schemeClr val="accent1">
                    <a:lumMod val="75000"/>
                  </a:schemeClr>
                </a:solidFill>
              </a:rPr>
              <a:t>In particolare, nel testo della sentenza si evidenzia il fatto che si tratta di un </a:t>
            </a:r>
            <a:r>
              <a:rPr lang="it-IT" i="1" dirty="0">
                <a:solidFill>
                  <a:schemeClr val="accent1">
                    <a:lumMod val="75000"/>
                  </a:schemeClr>
                </a:solidFill>
              </a:rPr>
              <a:t>“appalto ripetitivo” </a:t>
            </a:r>
            <a:r>
              <a:rPr lang="it-IT" dirty="0">
                <a:solidFill>
                  <a:schemeClr val="accent1">
                    <a:lumMod val="75000"/>
                  </a:schemeClr>
                </a:solidFill>
              </a:rPr>
              <a:t>che si svolge già da diversi anni, aggiungendo che il RUP, nella circostanza, si </a:t>
            </a:r>
            <a:r>
              <a:rPr lang="it-IT" i="1" dirty="0">
                <a:solidFill>
                  <a:schemeClr val="accent1">
                    <a:lumMod val="75000"/>
                  </a:schemeClr>
                </a:solidFill>
              </a:rPr>
              <a:t>“limitava a corredare i vari capitolati d’appalto dei dati numerici ed economici necessari per determinare l’importo a base d’asta”, </a:t>
            </a:r>
            <a:r>
              <a:rPr lang="it-IT" dirty="0">
                <a:solidFill>
                  <a:schemeClr val="accent1">
                    <a:lumMod val="75000"/>
                  </a:schemeClr>
                </a:solidFill>
              </a:rPr>
              <a:t>senza alcuna </a:t>
            </a:r>
            <a:r>
              <a:rPr lang="it-IT" i="1" dirty="0">
                <a:solidFill>
                  <a:schemeClr val="accent1">
                    <a:lumMod val="75000"/>
                  </a:schemeClr>
                </a:solidFill>
              </a:rPr>
              <a:t>“incidenza sul piano logico –razionale”.</a:t>
            </a:r>
          </a:p>
          <a:p>
            <a:pPr marL="45720" indent="0">
              <a:buNone/>
            </a:pPr>
            <a:endParaRPr lang="it-IT" dirty="0"/>
          </a:p>
        </p:txBody>
      </p:sp>
      <p:sp>
        <p:nvSpPr>
          <p:cNvPr id="6" name="Titolo 1"/>
          <p:cNvSpPr>
            <a:spLocks noGrp="1"/>
          </p:cNvSpPr>
          <p:nvPr>
            <p:ph type="title"/>
          </p:nvPr>
        </p:nvSpPr>
        <p:spPr>
          <a:xfrm>
            <a:off x="467544" y="332656"/>
            <a:ext cx="6512511" cy="576064"/>
          </a:xfrm>
        </p:spPr>
        <p:txBody>
          <a:bodyPr/>
          <a:lstStyle/>
          <a:p>
            <a:pPr marL="0" indent="0" algn="l">
              <a:buNone/>
            </a:pPr>
            <a:r>
              <a:rPr lang="it-IT" sz="2400" dirty="0">
                <a:solidFill>
                  <a:srgbClr val="C00000"/>
                </a:solidFill>
                <a:effectLst/>
              </a:rPr>
              <a:t>IL CASO </a:t>
            </a:r>
            <a:r>
              <a:rPr lang="it-IT" sz="2400" dirty="0">
                <a:effectLst/>
              </a:rPr>
              <a:t/>
            </a:r>
            <a:br>
              <a:rPr lang="it-IT" sz="2400" dirty="0">
                <a:effectLst/>
              </a:rPr>
            </a:br>
            <a:endParaRPr lang="it-IT" sz="2400" dirty="0"/>
          </a:p>
        </p:txBody>
      </p:sp>
    </p:spTree>
    <p:extLst>
      <p:ext uri="{BB962C8B-B14F-4D97-AF65-F5344CB8AC3E}">
        <p14:creationId xmlns:p14="http://schemas.microsoft.com/office/powerpoint/2010/main" val="41889934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sz="quarter" idx="13"/>
          </p:nvPr>
        </p:nvSpPr>
        <p:spPr>
          <a:xfrm>
            <a:off x="539552" y="731520"/>
            <a:ext cx="8136904" cy="5289768"/>
          </a:xfrm>
        </p:spPr>
        <p:txBody>
          <a:bodyPr>
            <a:normAutofit lnSpcReduction="10000"/>
          </a:bodyPr>
          <a:lstStyle/>
          <a:p>
            <a:pPr marL="45720" indent="0" algn="just">
              <a:lnSpc>
                <a:spcPct val="120000"/>
              </a:lnSpc>
              <a:spcBef>
                <a:spcPts val="0"/>
              </a:spcBef>
              <a:spcAft>
                <a:spcPts val="0"/>
              </a:spcAft>
              <a:buNone/>
            </a:pPr>
            <a:r>
              <a:rPr lang="it-IT" dirty="0">
                <a:solidFill>
                  <a:schemeClr val="accent1">
                    <a:lumMod val="75000"/>
                  </a:schemeClr>
                </a:solidFill>
              </a:rPr>
              <a:t>Il Tribunale Amministrativo abruzzese, inoltre, ricorrendo a una interpretazione dell’articolo 6 bis della legge 241/90, aggiunge che  </a:t>
            </a:r>
            <a:r>
              <a:rPr lang="it-IT" i="1" dirty="0">
                <a:solidFill>
                  <a:schemeClr val="accent1">
                    <a:lumMod val="75000"/>
                  </a:schemeClr>
                </a:solidFill>
              </a:rPr>
              <a:t>“la norma, che prevede una notevole ampiezza di compiti, stabilisce un obbligo d’astensione da parte del dipendente pubblico, mentre nessuna preclusione di partecipazione alla gara vi è per la ditta che, da parte sua, non è tenuta a verificare alcunché, potendo ignorare la parentela esistente e che comunque non avrebbe alcun altro mezzo per eliminare l’ostacolo, se non il licenziamento del proprio subordinato. La disposizione esprime un principio generale dell’attività amministrativa, che implica tutta una seria di compiti da parte del RUP, con una puntuale indicazione della sfera delle situazioni di conflitto d’interesse”. </a:t>
            </a:r>
          </a:p>
        </p:txBody>
      </p:sp>
    </p:spTree>
    <p:extLst>
      <p:ext uri="{BB962C8B-B14F-4D97-AF65-F5344CB8AC3E}">
        <p14:creationId xmlns:p14="http://schemas.microsoft.com/office/powerpoint/2010/main" val="32866842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sz="quarter" idx="13"/>
          </p:nvPr>
        </p:nvSpPr>
        <p:spPr>
          <a:xfrm>
            <a:off x="539552" y="1340768"/>
            <a:ext cx="8208912" cy="4752528"/>
          </a:xfrm>
        </p:spPr>
        <p:txBody>
          <a:bodyPr>
            <a:normAutofit/>
          </a:bodyPr>
          <a:lstStyle/>
          <a:p>
            <a:pPr marL="45720" indent="0" algn="just">
              <a:lnSpc>
                <a:spcPct val="120000"/>
              </a:lnSpc>
              <a:spcBef>
                <a:spcPts val="0"/>
              </a:spcBef>
              <a:spcAft>
                <a:spcPts val="0"/>
              </a:spcAft>
              <a:buNone/>
            </a:pPr>
            <a:r>
              <a:rPr lang="it-IT" dirty="0">
                <a:solidFill>
                  <a:schemeClr val="accent1">
                    <a:lumMod val="75000"/>
                  </a:schemeClr>
                </a:solidFill>
              </a:rPr>
              <a:t>Nel caso in esame, inoltre, prosegue la sentenza, il RUP non risulterebbe in conflitto, in quanto non ha preso parte della commissione, a cui, nella procedura ad evidenza pubblica, spetta ogni potere decisionale. Il RUP, invece, riveste una </a:t>
            </a:r>
            <a:r>
              <a:rPr lang="it-IT" i="1" dirty="0">
                <a:solidFill>
                  <a:schemeClr val="accent1">
                    <a:lumMod val="75000"/>
                  </a:schemeClr>
                </a:solidFill>
              </a:rPr>
              <a:t>“posizione di supporto esterno, senza alcuna effettiva incidenza né in fase istruttoria, né in quella decisionale”. </a:t>
            </a:r>
            <a:r>
              <a:rPr lang="it-IT" dirty="0">
                <a:solidFill>
                  <a:schemeClr val="accent1">
                    <a:lumMod val="75000"/>
                  </a:schemeClr>
                </a:solidFill>
              </a:rPr>
              <a:t>In ragione di ciò, conclude il Tribunale, non si può configurare il conflitto di interessi, neppure in via potenziale, proprio per i compiti del RUP, che sono limitatissimi (indicazione dei dati numerici per determinare l’importo a base d’asta), del tutto preliminari. </a:t>
            </a:r>
          </a:p>
        </p:txBody>
      </p:sp>
      <p:sp>
        <p:nvSpPr>
          <p:cNvPr id="4" name="Titolo 1"/>
          <p:cNvSpPr>
            <a:spLocks noGrp="1"/>
          </p:cNvSpPr>
          <p:nvPr>
            <p:ph type="title"/>
          </p:nvPr>
        </p:nvSpPr>
        <p:spPr>
          <a:xfrm>
            <a:off x="467544" y="332656"/>
            <a:ext cx="6512511" cy="576064"/>
          </a:xfrm>
        </p:spPr>
        <p:txBody>
          <a:bodyPr/>
          <a:lstStyle/>
          <a:p>
            <a:pPr marL="0" indent="0" algn="l">
              <a:buNone/>
            </a:pPr>
            <a:r>
              <a:rPr lang="it-IT" sz="2400" dirty="0" smtClean="0">
                <a:solidFill>
                  <a:srgbClr val="C00000"/>
                </a:solidFill>
                <a:effectLst/>
              </a:rPr>
              <a:t>LA DECISIONE</a:t>
            </a:r>
            <a:r>
              <a:rPr lang="it-IT" sz="2400" dirty="0">
                <a:effectLst/>
              </a:rPr>
              <a:t/>
            </a:r>
            <a:br>
              <a:rPr lang="it-IT" sz="2400" dirty="0">
                <a:effectLst/>
              </a:rPr>
            </a:br>
            <a:endParaRPr lang="it-IT" sz="2400" dirty="0"/>
          </a:p>
        </p:txBody>
      </p:sp>
    </p:spTree>
    <p:extLst>
      <p:ext uri="{BB962C8B-B14F-4D97-AF65-F5344CB8AC3E}">
        <p14:creationId xmlns:p14="http://schemas.microsoft.com/office/powerpoint/2010/main" val="3257006074"/>
      </p:ext>
    </p:extLst>
  </p:cSld>
  <p:clrMapOvr>
    <a:masterClrMapping/>
  </p:clrMapOvr>
  <p:timing>
    <p:tnLst>
      <p:par>
        <p:cTn id="1" dur="indefinite" restart="never" nodeType="tmRoot"/>
      </p:par>
    </p:tnLst>
  </p:timing>
</p:sld>
</file>

<file path=ppt/theme/theme1.xml><?xml version="1.0" encoding="utf-8"?>
<a:theme xmlns:a="http://schemas.openxmlformats.org/drawingml/2006/main" name="Elica">
  <a:themeElements>
    <a:clrScheme name="Elica">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Elica">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lica">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343</TotalTime>
  <Words>2261</Words>
  <Application>Microsoft Office PowerPoint</Application>
  <PresentationFormat>Presentazione su schermo (4:3)</PresentationFormat>
  <Paragraphs>157</Paragraphs>
  <Slides>28</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28</vt:i4>
      </vt:variant>
    </vt:vector>
  </HeadingPairs>
  <TitlesOfParts>
    <vt:vector size="34" baseType="lpstr">
      <vt:lpstr>Calibri</vt:lpstr>
      <vt:lpstr>Georgia</vt:lpstr>
      <vt:lpstr>Times New Roman</vt:lpstr>
      <vt:lpstr>Trebuchet MS</vt:lpstr>
      <vt:lpstr>Webdings</vt:lpstr>
      <vt:lpstr>Elica</vt:lpstr>
      <vt:lpstr>Presentazione standard di PowerPoint</vt:lpstr>
      <vt:lpstr> IL CONFLITTO DI INTERESSI NELLA PREVENZIONE DELLA CORRUZIONE </vt:lpstr>
      <vt:lpstr>Presentazione standard di PowerPoint</vt:lpstr>
      <vt:lpstr>Presentazione standard di PowerPoint</vt:lpstr>
      <vt:lpstr>Presentazione standard di PowerPoint</vt:lpstr>
      <vt:lpstr>I° CASO: SENTENZA TAR ABRUZZO N°195 DEL 24 APRILE 2014</vt:lpstr>
      <vt:lpstr>IL CASO  </vt:lpstr>
      <vt:lpstr>Presentazione standard di PowerPoint</vt:lpstr>
      <vt:lpstr>LA DECISIONE </vt:lpstr>
      <vt:lpstr>Presentazione standard di PowerPoint</vt:lpstr>
      <vt:lpstr>IL FONDAMENTO  </vt:lpstr>
      <vt:lpstr>II° CASO: PARERE ANAC DEL 25/02/2015 AG11/2015/AC </vt:lpstr>
      <vt:lpstr>IL CASO  </vt:lpstr>
      <vt:lpstr>Presentazione standard di PowerPoint</vt:lpstr>
      <vt:lpstr>IL FONDAMENTO  </vt:lpstr>
      <vt:lpstr>Presentazione standard di PowerPoint</vt:lpstr>
      <vt:lpstr>UNA DEFINIZIONE DI “CONFLITTO DI INTERESSI”  PER IL SETTORE PUBBLICO </vt:lpstr>
      <vt:lpstr>Affinché sussista un “conflitto di interessi” occorre la presenza di tre elementi chiave:</vt:lpstr>
      <vt:lpstr>LA DIFFERENZA COSTITUTIVA TRA CORRUZIONE E CONFLITTO DI INTERESSI   </vt:lpstr>
      <vt:lpstr>Presentazione standard di PowerPoint</vt:lpstr>
      <vt:lpstr>Presentazione standard di PowerPoint</vt:lpstr>
      <vt:lpstr>IL CONFLITTO DI INTERESSI  UNA POSSIBILE ESEMPLIFICAZIONE DELLE SITUAZIONI A RISCHIO </vt:lpstr>
      <vt:lpstr>LA GESTIONE DEI CONFLITTI DI INTERESSI </vt:lpstr>
      <vt:lpstr>ALCUNI INDICATORI PER IDENTIFICARE  UN CONFLITTO DI INTERESSI </vt:lpstr>
      <vt:lpstr>COME GESTIRE IL CONFLITTO DI INTERESSI</vt:lpstr>
      <vt:lpstr>Presentazione standard di PowerPoint</vt:lpstr>
      <vt:lpstr>QUALI SONO LE POTENZIALI CONSEGUENZE DI UN CONFLITTO DI INTERESSI MAL GESTITO? </vt:lpstr>
      <vt:lpstr>Presentazione standard di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 CONFLITTO DI INTERESSI NELLA PREVENZIONE DELLA CORRUZIONE</dc:title>
  <dc:creator>Smeralda Fagnani</dc:creator>
  <cp:lastModifiedBy>Stefania Valeri</cp:lastModifiedBy>
  <cp:revision>53</cp:revision>
  <cp:lastPrinted>2017-05-10T07:49:30Z</cp:lastPrinted>
  <dcterms:created xsi:type="dcterms:W3CDTF">2017-05-10T07:39:50Z</dcterms:created>
  <dcterms:modified xsi:type="dcterms:W3CDTF">2019-08-01T07:58:25Z</dcterms:modified>
</cp:coreProperties>
</file>