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2">
  <p:sldMasterIdLst>
    <p:sldMasterId id="2147484061" r:id="rId1"/>
  </p:sldMasterIdLst>
  <p:notesMasterIdLst>
    <p:notesMasterId r:id="rId41"/>
  </p:notesMasterIdLst>
  <p:handoutMasterIdLst>
    <p:handoutMasterId r:id="rId42"/>
  </p:handoutMasterIdLst>
  <p:sldIdLst>
    <p:sldId id="256" r:id="rId2"/>
    <p:sldId id="257" r:id="rId3"/>
    <p:sldId id="419" r:id="rId4"/>
    <p:sldId id="421" r:id="rId5"/>
    <p:sldId id="472" r:id="rId6"/>
    <p:sldId id="473" r:id="rId7"/>
    <p:sldId id="477" r:id="rId8"/>
    <p:sldId id="474" r:id="rId9"/>
    <p:sldId id="479" r:id="rId10"/>
    <p:sldId id="260" r:id="rId11"/>
    <p:sldId id="422" r:id="rId12"/>
    <p:sldId id="453" r:id="rId13"/>
    <p:sldId id="261" r:id="rId14"/>
    <p:sldId id="455" r:id="rId15"/>
    <p:sldId id="456" r:id="rId16"/>
    <p:sldId id="457" r:id="rId17"/>
    <p:sldId id="475" r:id="rId18"/>
    <p:sldId id="458" r:id="rId19"/>
    <p:sldId id="459" r:id="rId20"/>
    <p:sldId id="460" r:id="rId21"/>
    <p:sldId id="461" r:id="rId22"/>
    <p:sldId id="504" r:id="rId23"/>
    <p:sldId id="462" r:id="rId24"/>
    <p:sldId id="463" r:id="rId25"/>
    <p:sldId id="464" r:id="rId26"/>
    <p:sldId id="465" r:id="rId27"/>
    <p:sldId id="466" r:id="rId28"/>
    <p:sldId id="467" r:id="rId29"/>
    <p:sldId id="468" r:id="rId30"/>
    <p:sldId id="398" r:id="rId31"/>
    <p:sldId id="469" r:id="rId32"/>
    <p:sldId id="401" r:id="rId33"/>
    <p:sldId id="470" r:id="rId34"/>
    <p:sldId id="262" r:id="rId35"/>
    <p:sldId id="424" r:id="rId36"/>
    <p:sldId id="471" r:id="rId37"/>
    <p:sldId id="493" r:id="rId38"/>
    <p:sldId id="494" r:id="rId39"/>
    <p:sldId id="452" r:id="rId40"/>
  </p:sldIdLst>
  <p:sldSz cx="12192000" cy="6858000"/>
  <p:notesSz cx="6797675" cy="9926638"/>
  <p:defaultTextStyle>
    <a:defPPr>
      <a:defRPr lang="en-US"/>
    </a:defPPr>
    <a:lvl1pPr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guide id="3" orient="horz" pos="22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CCFF"/>
    <a:srgbClr val="E4F1C5"/>
    <a:srgbClr val="CDEBEF"/>
    <a:srgbClr val="56BF79"/>
    <a:srgbClr val="262626"/>
    <a:srgbClr val="99FF33"/>
    <a:srgbClr val="66FF99"/>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ile medio 2 - Color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E3FDE45-AF77-4B5C-9715-49D594BDF05E}" styleName="Stile chiaro 1 - Colore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56" autoAdjust="0"/>
    <p:restoredTop sz="86478" autoAdjust="0"/>
  </p:normalViewPr>
  <p:slideViewPr>
    <p:cSldViewPr snapToGrid="0">
      <p:cViewPr varScale="1">
        <p:scale>
          <a:sx n="97" d="100"/>
          <a:sy n="97" d="100"/>
        </p:scale>
        <p:origin x="258" y="84"/>
      </p:cViewPr>
      <p:guideLst>
        <p:guide orient="horz" pos="2160"/>
        <p:guide pos="3840"/>
        <p:guide orient="horz" pos="2260"/>
      </p:guideLst>
    </p:cSldViewPr>
  </p:slideViewPr>
  <p:outlineViewPr>
    <p:cViewPr>
      <p:scale>
        <a:sx n="33" d="100"/>
        <a:sy n="33" d="100"/>
      </p:scale>
      <p:origin x="48"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6" d="100"/>
          <a:sy n="86" d="100"/>
        </p:scale>
        <p:origin x="378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0"/>
            <a:ext cx="2945659" cy="498056"/>
          </a:xfrm>
          <a:prstGeom prst="rect">
            <a:avLst/>
          </a:prstGeom>
        </p:spPr>
        <p:txBody>
          <a:bodyPr vert="horz" lIns="91440" tIns="45720" rIns="91440" bIns="45720" rtlCol="0"/>
          <a:lstStyle>
            <a:lvl1pPr algn="l">
              <a:defRPr sz="1200" dirty="0"/>
            </a:lvl1pPr>
          </a:lstStyle>
          <a:p>
            <a:pPr>
              <a:defRPr/>
            </a:pPr>
            <a:endParaRPr lang="it-IT"/>
          </a:p>
        </p:txBody>
      </p:sp>
      <p:sp>
        <p:nvSpPr>
          <p:cNvPr id="3" name="Segnaposto data 2"/>
          <p:cNvSpPr>
            <a:spLocks noGrp="1"/>
          </p:cNvSpPr>
          <p:nvPr>
            <p:ph type="dt" sz="quarter" idx="1"/>
          </p:nvPr>
        </p:nvSpPr>
        <p:spPr>
          <a:xfrm>
            <a:off x="3850444" y="0"/>
            <a:ext cx="2945659" cy="498056"/>
          </a:xfrm>
          <a:prstGeom prst="rect">
            <a:avLst/>
          </a:prstGeom>
        </p:spPr>
        <p:txBody>
          <a:bodyPr vert="horz" lIns="91440" tIns="45720" rIns="91440" bIns="45720" rtlCol="0"/>
          <a:lstStyle>
            <a:lvl1pPr algn="r">
              <a:defRPr sz="1200"/>
            </a:lvl1pPr>
          </a:lstStyle>
          <a:p>
            <a:pPr>
              <a:defRPr/>
            </a:pPr>
            <a:fld id="{546583DB-F79A-427B-A28E-891AE8F84C5A}" type="datetimeFigureOut">
              <a:rPr lang="it-IT"/>
              <a:pPr>
                <a:defRPr/>
              </a:pPr>
              <a:t>08/07/2019</a:t>
            </a:fld>
            <a:endParaRPr lang="it-IT" dirty="0"/>
          </a:p>
        </p:txBody>
      </p:sp>
      <p:sp>
        <p:nvSpPr>
          <p:cNvPr id="4" name="Segnaposto piè di pagina 3"/>
          <p:cNvSpPr>
            <a:spLocks noGrp="1"/>
          </p:cNvSpPr>
          <p:nvPr>
            <p:ph type="ftr" sz="quarter" idx="2"/>
          </p:nvPr>
        </p:nvSpPr>
        <p:spPr>
          <a:xfrm>
            <a:off x="1" y="9428584"/>
            <a:ext cx="2945659" cy="498054"/>
          </a:xfrm>
          <a:prstGeom prst="rect">
            <a:avLst/>
          </a:prstGeom>
        </p:spPr>
        <p:txBody>
          <a:bodyPr vert="horz" lIns="91440" tIns="45720" rIns="91440" bIns="45720" rtlCol="0" anchor="b"/>
          <a:lstStyle>
            <a:lvl1pPr algn="l">
              <a:defRPr sz="1200" dirty="0"/>
            </a:lvl1pPr>
          </a:lstStyle>
          <a:p>
            <a:pPr>
              <a:defRPr/>
            </a:pPr>
            <a:endParaRPr lang="it-IT"/>
          </a:p>
        </p:txBody>
      </p:sp>
      <p:sp>
        <p:nvSpPr>
          <p:cNvPr id="5" name="Segnaposto numero diapositiva 4"/>
          <p:cNvSpPr>
            <a:spLocks noGrp="1"/>
          </p:cNvSpPr>
          <p:nvPr>
            <p:ph type="sldNum" sz="quarter" idx="3"/>
          </p:nvPr>
        </p:nvSpPr>
        <p:spPr>
          <a:xfrm>
            <a:off x="3850444" y="9428584"/>
            <a:ext cx="2945659" cy="498054"/>
          </a:xfrm>
          <a:prstGeom prst="rect">
            <a:avLst/>
          </a:prstGeom>
        </p:spPr>
        <p:txBody>
          <a:bodyPr vert="horz" lIns="91440" tIns="45720" rIns="91440" bIns="45720" rtlCol="0" anchor="b"/>
          <a:lstStyle>
            <a:lvl1pPr algn="r">
              <a:defRPr sz="1200"/>
            </a:lvl1pPr>
          </a:lstStyle>
          <a:p>
            <a:pPr>
              <a:defRPr/>
            </a:pPr>
            <a:fld id="{8EB78AA0-519C-483E-A335-F937F0B4EFB4}" type="slidenum">
              <a:rPr lang="it-IT"/>
              <a:pPr>
                <a:defRPr/>
              </a:pPr>
              <a:t>‹N›</a:t>
            </a:fld>
            <a:endParaRPr lang="it-IT" dirty="0"/>
          </a:p>
        </p:txBody>
      </p:sp>
    </p:spTree>
    <p:extLst>
      <p:ext uri="{BB962C8B-B14F-4D97-AF65-F5344CB8AC3E}">
        <p14:creationId xmlns:p14="http://schemas.microsoft.com/office/powerpoint/2010/main" val="15026220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0"/>
            <a:ext cx="2945659" cy="498056"/>
          </a:xfrm>
          <a:prstGeom prst="rect">
            <a:avLst/>
          </a:prstGeom>
        </p:spPr>
        <p:txBody>
          <a:bodyPr vert="horz" lIns="91440" tIns="45720" rIns="91440" bIns="45720" rtlCol="0"/>
          <a:lstStyle>
            <a:lvl1pPr algn="l" eaLnBrk="1" fontAlgn="auto" hangingPunct="1">
              <a:spcBef>
                <a:spcPts val="0"/>
              </a:spcBef>
              <a:spcAft>
                <a:spcPts val="0"/>
              </a:spcAft>
              <a:defRPr sz="1200" dirty="0">
                <a:latin typeface="+mn-lt"/>
              </a:defRPr>
            </a:lvl1pPr>
          </a:lstStyle>
          <a:p>
            <a:pPr>
              <a:defRPr/>
            </a:pPr>
            <a:endParaRPr lang="it-IT"/>
          </a:p>
        </p:txBody>
      </p:sp>
      <p:sp>
        <p:nvSpPr>
          <p:cNvPr id="3" name="Segnaposto data 2"/>
          <p:cNvSpPr>
            <a:spLocks noGrp="1"/>
          </p:cNvSpPr>
          <p:nvPr>
            <p:ph type="dt" idx="1"/>
          </p:nvPr>
        </p:nvSpPr>
        <p:spPr>
          <a:xfrm>
            <a:off x="3850444" y="0"/>
            <a:ext cx="2945659" cy="498056"/>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1ABA4620-9E67-4D7C-99E1-E1C351E48CD1}" type="datetimeFigureOut">
              <a:rPr lang="it-IT"/>
              <a:pPr>
                <a:defRPr/>
              </a:pPr>
              <a:t>08/07/2019</a:t>
            </a:fld>
            <a:endParaRPr lang="it-IT" dirty="0"/>
          </a:p>
        </p:txBody>
      </p:sp>
      <p:sp>
        <p:nvSpPr>
          <p:cNvPr id="4" name="Segnaposto immagine diapositiva 3"/>
          <p:cNvSpPr>
            <a:spLocks noGrp="1" noRot="1" noChangeAspect="1"/>
          </p:cNvSpPr>
          <p:nvPr>
            <p:ph type="sldImg" idx="2"/>
          </p:nvPr>
        </p:nvSpPr>
        <p:spPr>
          <a:xfrm>
            <a:off x="420688" y="1241425"/>
            <a:ext cx="5956300" cy="3349625"/>
          </a:xfrm>
          <a:prstGeom prst="rect">
            <a:avLst/>
          </a:prstGeom>
          <a:noFill/>
          <a:ln w="12700">
            <a:solidFill>
              <a:prstClr val="black"/>
            </a:solidFill>
          </a:ln>
        </p:spPr>
        <p:txBody>
          <a:bodyPr vert="horz" lIns="91440" tIns="45720" rIns="91440" bIns="45720" rtlCol="0" anchor="ctr"/>
          <a:lstStyle/>
          <a:p>
            <a:pPr lvl="0"/>
            <a:endParaRPr lang="it-IT" noProof="0" dirty="0"/>
          </a:p>
        </p:txBody>
      </p:sp>
      <p:sp>
        <p:nvSpPr>
          <p:cNvPr id="5" name="Segnaposto note 4"/>
          <p:cNvSpPr>
            <a:spLocks noGrp="1"/>
          </p:cNvSpPr>
          <p:nvPr>
            <p:ph type="body" sz="quarter" idx="3"/>
          </p:nvPr>
        </p:nvSpPr>
        <p:spPr>
          <a:xfrm>
            <a:off x="679768" y="4777196"/>
            <a:ext cx="5438140" cy="3908613"/>
          </a:xfrm>
          <a:prstGeom prst="rect">
            <a:avLst/>
          </a:prstGeom>
        </p:spPr>
        <p:txBody>
          <a:bodyPr vert="horz" lIns="91440" tIns="45720" rIns="91440" bIns="45720" rtlCol="0"/>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1" y="9428584"/>
            <a:ext cx="2945659" cy="498054"/>
          </a:xfrm>
          <a:prstGeom prst="rect">
            <a:avLst/>
          </a:prstGeom>
        </p:spPr>
        <p:txBody>
          <a:bodyPr vert="horz" lIns="91440" tIns="45720" rIns="91440" bIns="45720" rtlCol="0" anchor="b"/>
          <a:lstStyle>
            <a:lvl1pPr algn="l" eaLnBrk="1" fontAlgn="auto" hangingPunct="1">
              <a:spcBef>
                <a:spcPts val="0"/>
              </a:spcBef>
              <a:spcAft>
                <a:spcPts val="0"/>
              </a:spcAft>
              <a:defRPr sz="1200" dirty="0">
                <a:latin typeface="+mn-lt"/>
              </a:defRPr>
            </a:lvl1pPr>
          </a:lstStyle>
          <a:p>
            <a:pPr>
              <a:defRPr/>
            </a:pPr>
            <a:endParaRPr lang="it-IT"/>
          </a:p>
        </p:txBody>
      </p:sp>
      <p:sp>
        <p:nvSpPr>
          <p:cNvPr id="7" name="Segnaposto numero diapositiva 6"/>
          <p:cNvSpPr>
            <a:spLocks noGrp="1"/>
          </p:cNvSpPr>
          <p:nvPr>
            <p:ph type="sldNum" sz="quarter" idx="5"/>
          </p:nvPr>
        </p:nvSpPr>
        <p:spPr>
          <a:xfrm>
            <a:off x="3850444" y="9428584"/>
            <a:ext cx="2945659" cy="498054"/>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065E3C2A-0DDB-417B-B7B8-A06652F05B47}" type="slidenum">
              <a:rPr lang="it-IT"/>
              <a:pPr>
                <a:defRPr/>
              </a:pPr>
              <a:t>‹N›</a:t>
            </a:fld>
            <a:endParaRPr lang="it-IT" dirty="0"/>
          </a:p>
        </p:txBody>
      </p:sp>
    </p:spTree>
    <p:extLst>
      <p:ext uri="{BB962C8B-B14F-4D97-AF65-F5344CB8AC3E}">
        <p14:creationId xmlns:p14="http://schemas.microsoft.com/office/powerpoint/2010/main" val="4848285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065E3C2A-0DDB-417B-B7B8-A06652F05B47}" type="slidenum">
              <a:rPr lang="it-IT" smtClean="0"/>
              <a:pPr>
                <a:defRPr/>
              </a:pPr>
              <a:t>1</a:t>
            </a:fld>
            <a:endParaRPr lang="it-IT" dirty="0"/>
          </a:p>
        </p:txBody>
      </p:sp>
    </p:spTree>
    <p:extLst>
      <p:ext uri="{BB962C8B-B14F-4D97-AF65-F5344CB8AC3E}">
        <p14:creationId xmlns:p14="http://schemas.microsoft.com/office/powerpoint/2010/main" val="40999764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065E3C2A-0DDB-417B-B7B8-A06652F05B47}" type="slidenum">
              <a:rPr lang="it-IT" smtClean="0"/>
              <a:pPr>
                <a:defRPr/>
              </a:pPr>
              <a:t>9</a:t>
            </a:fld>
            <a:endParaRPr lang="it-IT" dirty="0"/>
          </a:p>
        </p:txBody>
      </p:sp>
    </p:spTree>
    <p:extLst>
      <p:ext uri="{BB962C8B-B14F-4D97-AF65-F5344CB8AC3E}">
        <p14:creationId xmlns:p14="http://schemas.microsoft.com/office/powerpoint/2010/main" val="15446354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065E3C2A-0DDB-417B-B7B8-A06652F05B47}" type="slidenum">
              <a:rPr lang="it-IT" smtClean="0"/>
              <a:pPr>
                <a:defRPr/>
              </a:pPr>
              <a:t>25</a:t>
            </a:fld>
            <a:endParaRPr lang="it-IT" dirty="0"/>
          </a:p>
        </p:txBody>
      </p:sp>
    </p:spTree>
    <p:extLst>
      <p:ext uri="{BB962C8B-B14F-4D97-AF65-F5344CB8AC3E}">
        <p14:creationId xmlns:p14="http://schemas.microsoft.com/office/powerpoint/2010/main" val="33146085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065E3C2A-0DDB-417B-B7B8-A06652F05B47}" type="slidenum">
              <a:rPr lang="it-IT" smtClean="0"/>
              <a:pPr>
                <a:defRPr/>
              </a:pPr>
              <a:t>30</a:t>
            </a:fld>
            <a:endParaRPr lang="it-IT" dirty="0"/>
          </a:p>
        </p:txBody>
      </p:sp>
    </p:spTree>
    <p:extLst>
      <p:ext uri="{BB962C8B-B14F-4D97-AF65-F5344CB8AC3E}">
        <p14:creationId xmlns:p14="http://schemas.microsoft.com/office/powerpoint/2010/main" val="40631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065E3C2A-0DDB-417B-B7B8-A06652F05B47}" type="slidenum">
              <a:rPr lang="it-IT" smtClean="0"/>
              <a:pPr>
                <a:defRPr/>
              </a:pPr>
              <a:t>35</a:t>
            </a:fld>
            <a:endParaRPr lang="it-IT" dirty="0"/>
          </a:p>
        </p:txBody>
      </p:sp>
    </p:spTree>
    <p:extLst>
      <p:ext uri="{BB962C8B-B14F-4D97-AF65-F5344CB8AC3E}">
        <p14:creationId xmlns:p14="http://schemas.microsoft.com/office/powerpoint/2010/main" val="29439279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065E3C2A-0DDB-417B-B7B8-A06652F05B47}" type="slidenum">
              <a:rPr lang="it-IT" smtClean="0">
                <a:solidFill>
                  <a:prstClr val="black"/>
                </a:solidFill>
              </a:rPr>
              <a:pPr>
                <a:defRPr/>
              </a:pPr>
              <a:t>37</a:t>
            </a:fld>
            <a:endParaRPr lang="it-IT" dirty="0">
              <a:solidFill>
                <a:prstClr val="black"/>
              </a:solidFill>
            </a:endParaRPr>
          </a:p>
        </p:txBody>
      </p:sp>
    </p:spTree>
    <p:extLst>
      <p:ext uri="{BB962C8B-B14F-4D97-AF65-F5344CB8AC3E}">
        <p14:creationId xmlns:p14="http://schemas.microsoft.com/office/powerpoint/2010/main" val="31113244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065E3C2A-0DDB-417B-B7B8-A06652F05B47}" type="slidenum">
              <a:rPr lang="it-IT" smtClean="0">
                <a:solidFill>
                  <a:prstClr val="black"/>
                </a:solidFill>
              </a:rPr>
              <a:pPr>
                <a:defRPr/>
              </a:pPr>
              <a:t>38</a:t>
            </a:fld>
            <a:endParaRPr lang="it-IT" dirty="0">
              <a:solidFill>
                <a:prstClr val="black"/>
              </a:solidFill>
            </a:endParaRPr>
          </a:p>
        </p:txBody>
      </p:sp>
    </p:spTree>
    <p:extLst>
      <p:ext uri="{BB962C8B-B14F-4D97-AF65-F5344CB8AC3E}">
        <p14:creationId xmlns:p14="http://schemas.microsoft.com/office/powerpoint/2010/main" val="35253045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vmlDrawing" Target="../drawings/vmlDrawing2.vml"/><Relationship Id="rId4" Type="http://schemas.openxmlformats.org/officeDocument/2006/relationships/image" Target="../media/image2.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1"/>
      </p:bgRef>
    </p:bg>
    <p:spTree>
      <p:nvGrpSpPr>
        <p:cNvPr id="1" name=""/>
        <p:cNvGrpSpPr/>
        <p:nvPr/>
      </p:nvGrpSpPr>
      <p:grpSpPr>
        <a:xfrm>
          <a:off x="0" y="0"/>
          <a:ext cx="0" cy="0"/>
          <a:chOff x="0" y="0"/>
          <a:chExt cx="0" cy="0"/>
        </a:xfrm>
      </p:grpSpPr>
      <p:sp>
        <p:nvSpPr>
          <p:cNvPr id="8" name="Titolo 7"/>
          <p:cNvSpPr>
            <a:spLocks noGrp="1"/>
          </p:cNvSpPr>
          <p:nvPr>
            <p:ph type="ctrTitle"/>
          </p:nvPr>
        </p:nvSpPr>
        <p:spPr>
          <a:xfrm>
            <a:off x="3048000" y="3124200"/>
            <a:ext cx="8229600" cy="1894362"/>
          </a:xfrm>
        </p:spPr>
        <p:txBody>
          <a:bodyPr/>
          <a:lstStyle>
            <a:lvl1pPr>
              <a:defRPr b="1"/>
            </a:lvl1pPr>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bwMode="auto">
          <a:xfrm rot="5400000">
            <a:off x="10733828" y="1110597"/>
            <a:ext cx="2286000" cy="508000"/>
          </a:xfrm>
        </p:spPr>
        <p:txBody>
          <a:bodyPr/>
          <a:lstStyle/>
          <a:p>
            <a:pPr>
              <a:defRPr/>
            </a:pPr>
            <a:endParaRPr lang="en-US" dirty="0">
              <a:solidFill>
                <a:prstClr val="black">
                  <a:tint val="75000"/>
                </a:prstClr>
              </a:solidFill>
            </a:endParaRPr>
          </a:p>
        </p:txBody>
      </p:sp>
      <p:sp>
        <p:nvSpPr>
          <p:cNvPr id="17" name="Segnaposto piè di pagina 16"/>
          <p:cNvSpPr>
            <a:spLocks noGrp="1"/>
          </p:cNvSpPr>
          <p:nvPr>
            <p:ph type="ftr" sz="quarter" idx="11"/>
          </p:nvPr>
        </p:nvSpPr>
        <p:spPr bwMode="auto">
          <a:xfrm rot="5400000">
            <a:off x="10045959" y="4117661"/>
            <a:ext cx="3657600" cy="512064"/>
          </a:xfrm>
        </p:spPr>
        <p:txBody>
          <a:bodyPr/>
          <a:lstStyle/>
          <a:p>
            <a:pPr>
              <a:defRPr/>
            </a:pPr>
            <a:endParaRPr lang="en-US">
              <a:solidFill>
                <a:prstClr val="black">
                  <a:tint val="75000"/>
                </a:prstClr>
              </a:solidFill>
            </a:endParaRPr>
          </a:p>
        </p:txBody>
      </p:sp>
      <p:sp>
        <p:nvSpPr>
          <p:cNvPr id="10" name="Rettangolo 9"/>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ttangolo 13"/>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tangolo 18"/>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ttore 1 17"/>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ttore 1 19"/>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ttore 1 21"/>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ttangolo 26"/>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e 23"/>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e 25"/>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e 24"/>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egnaposto numero diapositiva 28"/>
          <p:cNvSpPr>
            <a:spLocks noGrp="1"/>
          </p:cNvSpPr>
          <p:nvPr>
            <p:ph type="sldNum" sz="quarter" idx="12"/>
          </p:nvPr>
        </p:nvSpPr>
        <p:spPr bwMode="auto">
          <a:xfrm>
            <a:off x="1767392" y="4928702"/>
            <a:ext cx="812800" cy="517524"/>
          </a:xfrm>
        </p:spPr>
        <p:txBody>
          <a:bodyPr/>
          <a:lstStyle/>
          <a:p>
            <a:fld id="{89AE1067-C02B-440C-91ED-846B3975C075}" type="slidenum">
              <a:rPr lang="it-IT" smtClean="0"/>
              <a:pPr/>
              <a:t>‹N›</a:t>
            </a:fld>
            <a:endParaRPr lang="it-IT"/>
          </a:p>
        </p:txBody>
      </p:sp>
      <p:graphicFrame>
        <p:nvGraphicFramePr>
          <p:cNvPr id="30" name="Oggetto 29"/>
          <p:cNvGraphicFramePr>
            <a:graphicFrameLocks noChangeAspect="1"/>
          </p:cNvGraphicFramePr>
          <p:nvPr userDrawn="1">
            <p:extLst/>
          </p:nvPr>
        </p:nvGraphicFramePr>
        <p:xfrm>
          <a:off x="-67962" y="-18000"/>
          <a:ext cx="451953" cy="6894000"/>
        </p:xfrm>
        <a:graphic>
          <a:graphicData uri="http://schemas.openxmlformats.org/presentationml/2006/ole">
            <mc:AlternateContent xmlns:mc="http://schemas.openxmlformats.org/markup-compatibility/2006">
              <mc:Choice xmlns:v="urn:schemas-microsoft-com:vml" Requires="v">
                <p:oleObj spid="_x0000_s8357" name="CorelDRAW" r:id="rId3" imgW="322901" imgH="7928679" progId="CorelDraw.Graphic.17">
                  <p:embed/>
                </p:oleObj>
              </mc:Choice>
              <mc:Fallback>
                <p:oleObj name="CorelDRAW" r:id="rId3" imgW="322901" imgH="7928679" progId="CorelDraw.Graphic.17">
                  <p:embed/>
                  <p:pic>
                    <p:nvPicPr>
                      <p:cNvPr id="0" name=""/>
                      <p:cNvPicPr/>
                      <p:nvPr/>
                    </p:nvPicPr>
                    <p:blipFill>
                      <a:blip r:embed="rId4"/>
                      <a:stretch>
                        <a:fillRect/>
                      </a:stretch>
                    </p:blipFill>
                    <p:spPr>
                      <a:xfrm>
                        <a:off x="-67962" y="-18000"/>
                        <a:ext cx="451953" cy="6894000"/>
                      </a:xfrm>
                      <a:prstGeom prst="rect">
                        <a:avLst/>
                      </a:prstGeom>
                    </p:spPr>
                  </p:pic>
                </p:oleObj>
              </mc:Fallback>
            </mc:AlternateContent>
          </a:graphicData>
        </a:graphic>
      </p:graphicFrame>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pPr>
              <a:defRPr/>
            </a:pPr>
            <a:endParaRPr lang="en-GB" dirty="0">
              <a:solidFill>
                <a:prstClr val="black">
                  <a:tint val="75000"/>
                </a:prstClr>
              </a:solidFill>
            </a:endParaRPr>
          </a:p>
        </p:txBody>
      </p:sp>
      <p:sp>
        <p:nvSpPr>
          <p:cNvPr id="5" name="Segnaposto piè di pagina 4"/>
          <p:cNvSpPr>
            <a:spLocks noGrp="1"/>
          </p:cNvSpPr>
          <p:nvPr>
            <p:ph type="ftr" sz="quarter" idx="11"/>
          </p:nvPr>
        </p:nvSpPr>
        <p:spPr/>
        <p:txBody>
          <a:bodyPr/>
          <a:lstStyle/>
          <a:p>
            <a:pPr>
              <a:defRPr/>
            </a:pPr>
            <a:endParaRPr lang="en-GB">
              <a:solidFill>
                <a:prstClr val="black">
                  <a:tint val="75000"/>
                </a:prstClr>
              </a:solidFill>
            </a:endParaRPr>
          </a:p>
        </p:txBody>
      </p:sp>
      <p:sp>
        <p:nvSpPr>
          <p:cNvPr id="6" name="Segnaposto numero diapositiva 5"/>
          <p:cNvSpPr>
            <a:spLocks noGrp="1"/>
          </p:cNvSpPr>
          <p:nvPr>
            <p:ph type="sldNum" sz="quarter" idx="12"/>
          </p:nvPr>
        </p:nvSpPr>
        <p:spPr/>
        <p:txBody>
          <a:bodyPr/>
          <a:lstStyle/>
          <a:p>
            <a:pPr>
              <a:defRPr/>
            </a:pPr>
            <a:fld id="{19BC3348-FD5C-4B57-A775-4BFE2AF62B57}" type="slidenum">
              <a:rPr lang="en-US" smtClean="0"/>
              <a:pPr>
                <a:defRPr/>
              </a:pPr>
              <a:t>‹N›</a:t>
            </a:fld>
            <a:endParaRPr lang="en-US" dirty="0"/>
          </a:p>
        </p:txBody>
      </p:sp>
    </p:spTree>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839200" y="274640"/>
            <a:ext cx="22352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609600" y="274639"/>
            <a:ext cx="80264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pPr>
              <a:defRPr/>
            </a:pPr>
            <a:endParaRPr lang="en-GB" dirty="0">
              <a:solidFill>
                <a:prstClr val="black">
                  <a:tint val="75000"/>
                </a:prstClr>
              </a:solidFill>
            </a:endParaRPr>
          </a:p>
        </p:txBody>
      </p:sp>
      <p:sp>
        <p:nvSpPr>
          <p:cNvPr id="5" name="Segnaposto piè di pagina 4"/>
          <p:cNvSpPr>
            <a:spLocks noGrp="1"/>
          </p:cNvSpPr>
          <p:nvPr>
            <p:ph type="ftr" sz="quarter" idx="11"/>
          </p:nvPr>
        </p:nvSpPr>
        <p:spPr/>
        <p:txBody>
          <a:bodyPr/>
          <a:lstStyle/>
          <a:p>
            <a:pPr>
              <a:defRPr/>
            </a:pPr>
            <a:endParaRPr lang="en-GB">
              <a:solidFill>
                <a:prstClr val="black">
                  <a:tint val="75000"/>
                </a:prstClr>
              </a:solidFill>
            </a:endParaRPr>
          </a:p>
        </p:txBody>
      </p:sp>
      <p:sp>
        <p:nvSpPr>
          <p:cNvPr id="6" name="Segnaposto numero diapositiva 5"/>
          <p:cNvSpPr>
            <a:spLocks noGrp="1"/>
          </p:cNvSpPr>
          <p:nvPr>
            <p:ph type="sldNum" sz="quarter" idx="12"/>
          </p:nvPr>
        </p:nvSpPr>
        <p:spPr/>
        <p:txBody>
          <a:bodyPr/>
          <a:lstStyle/>
          <a:p>
            <a:pPr>
              <a:defRPr/>
            </a:pPr>
            <a:fld id="{19BC3348-FD5C-4B57-A775-4BFE2AF62B57}" type="slidenum">
              <a:rPr lang="en-US" smtClean="0"/>
              <a:pPr>
                <a:defRPr/>
              </a:pPr>
              <a:t>‹N›</a:t>
            </a:fld>
            <a:endParaRPr lang="en-US" dirty="0"/>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8" name="Segnaposto contenuto 7"/>
          <p:cNvSpPr>
            <a:spLocks noGrp="1"/>
          </p:cNvSpPr>
          <p:nvPr>
            <p:ph sz="quarter" idx="1"/>
          </p:nvPr>
        </p:nvSpPr>
        <p:spPr>
          <a:xfrm>
            <a:off x="609600" y="1600200"/>
            <a:ext cx="9956800" cy="487375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4"/>
          </p:nvPr>
        </p:nvSpPr>
        <p:spPr/>
        <p:txBody>
          <a:bodyPr rtlCol="0"/>
          <a:lstStyle/>
          <a:p>
            <a:pPr>
              <a:defRPr/>
            </a:pPr>
            <a:endParaRPr lang="en-US" dirty="0">
              <a:solidFill>
                <a:prstClr val="black">
                  <a:tint val="75000"/>
                </a:prstClr>
              </a:solidFill>
            </a:endParaRPr>
          </a:p>
        </p:txBody>
      </p:sp>
      <p:sp>
        <p:nvSpPr>
          <p:cNvPr id="9" name="Segnaposto numero diapositiva 8"/>
          <p:cNvSpPr>
            <a:spLocks noGrp="1"/>
          </p:cNvSpPr>
          <p:nvPr>
            <p:ph type="sldNum" sz="quarter" idx="15"/>
          </p:nvPr>
        </p:nvSpPr>
        <p:spPr/>
        <p:txBody>
          <a:bodyPr rtlCol="0"/>
          <a:lstStyle/>
          <a:p>
            <a:pPr>
              <a:defRPr/>
            </a:pPr>
            <a:fld id="{B2D3D1F1-375F-4D34-BD2F-2D3F7ECFE057}" type="slidenum">
              <a:rPr lang="en-US" smtClean="0"/>
              <a:pPr>
                <a:defRPr/>
              </a:pPr>
              <a:t>‹N›</a:t>
            </a:fld>
            <a:endParaRPr lang="en-US" dirty="0"/>
          </a:p>
        </p:txBody>
      </p:sp>
      <p:sp>
        <p:nvSpPr>
          <p:cNvPr id="10" name="Segnaposto piè di pagina 9"/>
          <p:cNvSpPr>
            <a:spLocks noGrp="1"/>
          </p:cNvSpPr>
          <p:nvPr>
            <p:ph type="ftr" sz="quarter" idx="16"/>
          </p:nvPr>
        </p:nvSpPr>
        <p:spPr/>
        <p:txBody>
          <a:bodyPr rtlCol="0"/>
          <a:lstStyle/>
          <a:p>
            <a:pPr>
              <a:defRPr/>
            </a:pPr>
            <a:endParaRPr lang="en-US">
              <a:solidFill>
                <a:prstClr val="black">
                  <a:tint val="75000"/>
                </a:prstClr>
              </a:solidFill>
            </a:endParaRPr>
          </a:p>
        </p:txBody>
      </p:sp>
      <p:pic>
        <p:nvPicPr>
          <p:cNvPr id="11" name="Immagine 10"/>
          <p:cNvPicPr>
            <a:picLocks noChangeAspect="1"/>
          </p:cNvPicPr>
          <p:nvPr userDrawn="1"/>
        </p:nvPicPr>
        <p:blipFill>
          <a:blip r:embed="rId2"/>
          <a:stretch>
            <a:fillRect/>
          </a:stretch>
        </p:blipFill>
        <p:spPr>
          <a:xfrm>
            <a:off x="92345" y="86457"/>
            <a:ext cx="1218930" cy="7200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3048000" y="2895600"/>
            <a:ext cx="8229600" cy="2053590"/>
          </a:xfrm>
        </p:spPr>
        <p:txBody>
          <a:bodyPr/>
          <a:lstStyle>
            <a:lvl1pPr algn="l">
              <a:buNone/>
              <a:defRPr sz="3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bwMode="auto">
          <a:xfrm rot="5400000">
            <a:off x="10732008" y="1106932"/>
            <a:ext cx="2286000" cy="508000"/>
          </a:xfrm>
        </p:spPr>
        <p:txBody>
          <a:bodyPr/>
          <a:lstStyle/>
          <a:p>
            <a:pPr>
              <a:defRPr/>
            </a:pPr>
            <a:endParaRPr lang="en-GB" dirty="0">
              <a:solidFill>
                <a:prstClr val="black">
                  <a:tint val="75000"/>
                </a:prstClr>
              </a:solidFill>
            </a:endParaRPr>
          </a:p>
        </p:txBody>
      </p:sp>
      <p:sp>
        <p:nvSpPr>
          <p:cNvPr id="5" name="Segnaposto piè di pagina 4"/>
          <p:cNvSpPr>
            <a:spLocks noGrp="1"/>
          </p:cNvSpPr>
          <p:nvPr>
            <p:ph type="ftr" sz="quarter" idx="11"/>
          </p:nvPr>
        </p:nvSpPr>
        <p:spPr bwMode="auto">
          <a:xfrm rot="5400000">
            <a:off x="10046208" y="4114800"/>
            <a:ext cx="3657600" cy="512064"/>
          </a:xfrm>
        </p:spPr>
        <p:txBody>
          <a:bodyPr/>
          <a:lstStyle/>
          <a:p>
            <a:pPr>
              <a:defRPr/>
            </a:pPr>
            <a:endParaRPr lang="en-GB">
              <a:solidFill>
                <a:prstClr val="black">
                  <a:tint val="75000"/>
                </a:prstClr>
              </a:solidFill>
            </a:endParaRPr>
          </a:p>
        </p:txBody>
      </p:sp>
      <p:sp>
        <p:nvSpPr>
          <p:cNvPr id="9" name="Rettangolo 8"/>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ttore 1 13"/>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ttore 1 16"/>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ttangolo 17"/>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e 18"/>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e 19"/>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e 21"/>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ttore 1 25"/>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egnaposto numero diapositiva 5"/>
          <p:cNvSpPr>
            <a:spLocks noGrp="1"/>
          </p:cNvSpPr>
          <p:nvPr>
            <p:ph type="sldNum" sz="quarter" idx="12"/>
          </p:nvPr>
        </p:nvSpPr>
        <p:spPr bwMode="auto">
          <a:xfrm>
            <a:off x="1787488" y="4928702"/>
            <a:ext cx="812800" cy="517524"/>
          </a:xfrm>
        </p:spPr>
        <p:txBody>
          <a:bodyPr/>
          <a:lstStyle/>
          <a:p>
            <a:pPr>
              <a:defRPr/>
            </a:pPr>
            <a:fld id="{19BC3348-FD5C-4B57-A775-4BFE2AF62B57}" type="slidenum">
              <a:rPr lang="en-US" smtClean="0"/>
              <a:pPr>
                <a:defRPr/>
              </a:pPr>
              <a:t>‹N›</a:t>
            </a:fld>
            <a:endParaRPr lang="en-US" dirty="0"/>
          </a:p>
        </p:txBody>
      </p:sp>
    </p:spTree>
  </p:cSld>
  <p:clrMapOvr>
    <a:overrideClrMapping bg1="dk1" tx1="lt1" bg2="dk2" tx2="lt2" accent1="accent1" accent2="accent2" accent3="accent3" accent4="accent4" accent5="accent5" accent6="accent6" hlink="hlink" folHlink="folHlink"/>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pPr>
              <a:defRPr/>
            </a:pPr>
            <a:endParaRPr lang="en-GB" dirty="0">
              <a:solidFill>
                <a:prstClr val="black">
                  <a:tint val="75000"/>
                </a:prstClr>
              </a:solidFill>
            </a:endParaRPr>
          </a:p>
        </p:txBody>
      </p:sp>
      <p:sp>
        <p:nvSpPr>
          <p:cNvPr id="6" name="Segnaposto piè di pagina 5"/>
          <p:cNvSpPr>
            <a:spLocks noGrp="1"/>
          </p:cNvSpPr>
          <p:nvPr>
            <p:ph type="ftr" sz="quarter" idx="11"/>
          </p:nvPr>
        </p:nvSpPr>
        <p:spPr/>
        <p:txBody>
          <a:bodyPr/>
          <a:lstStyle/>
          <a:p>
            <a:pPr>
              <a:defRPr/>
            </a:pPr>
            <a:endParaRPr lang="en-GB">
              <a:solidFill>
                <a:prstClr val="black">
                  <a:tint val="75000"/>
                </a:prstClr>
              </a:solidFill>
            </a:endParaRPr>
          </a:p>
        </p:txBody>
      </p:sp>
      <p:sp>
        <p:nvSpPr>
          <p:cNvPr id="7" name="Segnaposto numero diapositiva 6"/>
          <p:cNvSpPr>
            <a:spLocks noGrp="1"/>
          </p:cNvSpPr>
          <p:nvPr>
            <p:ph type="sldNum" sz="quarter" idx="12"/>
          </p:nvPr>
        </p:nvSpPr>
        <p:spPr/>
        <p:txBody>
          <a:bodyPr/>
          <a:lstStyle/>
          <a:p>
            <a:pPr>
              <a:defRPr/>
            </a:pPr>
            <a:fld id="{19BC3348-FD5C-4B57-A775-4BFE2AF62B57}" type="slidenum">
              <a:rPr lang="en-US" smtClean="0"/>
              <a:pPr>
                <a:defRPr/>
              </a:pPr>
              <a:t>‹N›</a:t>
            </a:fld>
            <a:endParaRPr lang="en-US" dirty="0"/>
          </a:p>
        </p:txBody>
      </p:sp>
      <p:sp>
        <p:nvSpPr>
          <p:cNvPr id="9" name="Segnaposto contenuto 8"/>
          <p:cNvSpPr>
            <a:spLocks noGrp="1"/>
          </p:cNvSpPr>
          <p:nvPr>
            <p:ph sz="quarter" idx="1"/>
          </p:nvPr>
        </p:nvSpPr>
        <p:spPr>
          <a:xfrm>
            <a:off x="609600" y="1600200"/>
            <a:ext cx="48768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5693664" y="1600200"/>
            <a:ext cx="48768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09600" y="273050"/>
            <a:ext cx="10058400" cy="1143000"/>
          </a:xfrm>
        </p:spPr>
        <p:txBody>
          <a:bodyPr anchor="b"/>
          <a:lstStyle>
            <a:lvl1pPr>
              <a:defRPr/>
            </a:lvl1pPr>
          </a:lstStyle>
          <a:p>
            <a:r>
              <a:rPr kumimoji="0" lang="it-IT" smtClean="0"/>
              <a:t>Fare clic per modificare lo stile del titolo</a:t>
            </a:r>
            <a:endParaRPr kumimoji="0" lang="en-US"/>
          </a:p>
        </p:txBody>
      </p:sp>
      <p:sp>
        <p:nvSpPr>
          <p:cNvPr id="7" name="Segnaposto data 6"/>
          <p:cNvSpPr>
            <a:spLocks noGrp="1"/>
          </p:cNvSpPr>
          <p:nvPr>
            <p:ph type="dt" sz="half" idx="10"/>
          </p:nvPr>
        </p:nvSpPr>
        <p:spPr/>
        <p:txBody>
          <a:bodyPr/>
          <a:lstStyle/>
          <a:p>
            <a:pPr>
              <a:defRPr/>
            </a:pPr>
            <a:endParaRPr lang="en-GB" dirty="0">
              <a:solidFill>
                <a:prstClr val="black">
                  <a:tint val="75000"/>
                </a:prstClr>
              </a:solidFill>
            </a:endParaRPr>
          </a:p>
        </p:txBody>
      </p:sp>
      <p:sp>
        <p:nvSpPr>
          <p:cNvPr id="8" name="Segnaposto piè di pagina 7"/>
          <p:cNvSpPr>
            <a:spLocks noGrp="1"/>
          </p:cNvSpPr>
          <p:nvPr>
            <p:ph type="ftr" sz="quarter" idx="11"/>
          </p:nvPr>
        </p:nvSpPr>
        <p:spPr/>
        <p:txBody>
          <a:bodyPr/>
          <a:lstStyle/>
          <a:p>
            <a:pPr>
              <a:defRPr/>
            </a:pPr>
            <a:endParaRPr lang="en-GB">
              <a:solidFill>
                <a:prstClr val="black">
                  <a:tint val="75000"/>
                </a:prstClr>
              </a:solidFill>
            </a:endParaRPr>
          </a:p>
        </p:txBody>
      </p:sp>
      <p:sp>
        <p:nvSpPr>
          <p:cNvPr id="9" name="Segnaposto numero diapositiva 8"/>
          <p:cNvSpPr>
            <a:spLocks noGrp="1"/>
          </p:cNvSpPr>
          <p:nvPr>
            <p:ph type="sldNum" sz="quarter" idx="12"/>
          </p:nvPr>
        </p:nvSpPr>
        <p:spPr/>
        <p:txBody>
          <a:bodyPr/>
          <a:lstStyle/>
          <a:p>
            <a:pPr>
              <a:defRPr/>
            </a:pPr>
            <a:fld id="{19BC3348-FD5C-4B57-A775-4BFE2AF62B57}" type="slidenum">
              <a:rPr lang="en-US" smtClean="0"/>
              <a:pPr>
                <a:defRPr/>
              </a:pPr>
              <a:t>‹N›</a:t>
            </a:fld>
            <a:endParaRPr lang="en-US" dirty="0"/>
          </a:p>
        </p:txBody>
      </p:sp>
      <p:sp>
        <p:nvSpPr>
          <p:cNvPr id="11" name="Segnaposto contenuto 10"/>
          <p:cNvSpPr>
            <a:spLocks noGrp="1"/>
          </p:cNvSpPr>
          <p:nvPr>
            <p:ph sz="quarter" idx="2"/>
          </p:nvPr>
        </p:nvSpPr>
        <p:spPr>
          <a:xfrm>
            <a:off x="609600" y="2362200"/>
            <a:ext cx="48768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quarter" idx="4"/>
          </p:nvPr>
        </p:nvSpPr>
        <p:spPr>
          <a:xfrm>
            <a:off x="5829300" y="2362200"/>
            <a:ext cx="48768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testo 11"/>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
        <p:nvSpPr>
          <p:cNvPr id="14" name="Segnaposto testo 13"/>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6" name="Segnaposto data 5"/>
          <p:cNvSpPr>
            <a:spLocks noGrp="1"/>
          </p:cNvSpPr>
          <p:nvPr>
            <p:ph type="dt" sz="half" idx="10"/>
          </p:nvPr>
        </p:nvSpPr>
        <p:spPr/>
        <p:txBody>
          <a:bodyPr rtlCol="0"/>
          <a:lstStyle/>
          <a:p>
            <a:pPr>
              <a:defRPr/>
            </a:pPr>
            <a:endParaRPr lang="en-GB" dirty="0">
              <a:solidFill>
                <a:prstClr val="black">
                  <a:tint val="75000"/>
                </a:prstClr>
              </a:solidFill>
            </a:endParaRPr>
          </a:p>
        </p:txBody>
      </p:sp>
      <p:sp>
        <p:nvSpPr>
          <p:cNvPr id="7" name="Segnaposto numero diapositiva 6"/>
          <p:cNvSpPr>
            <a:spLocks noGrp="1"/>
          </p:cNvSpPr>
          <p:nvPr>
            <p:ph type="sldNum" sz="quarter" idx="11"/>
          </p:nvPr>
        </p:nvSpPr>
        <p:spPr/>
        <p:txBody>
          <a:bodyPr rtlCol="0"/>
          <a:lstStyle/>
          <a:p>
            <a:pPr>
              <a:defRPr/>
            </a:pPr>
            <a:fld id="{19BC3348-FD5C-4B57-A775-4BFE2AF62B57}" type="slidenum">
              <a:rPr lang="en-US" smtClean="0"/>
              <a:pPr>
                <a:defRPr/>
              </a:pPr>
              <a:t>‹N›</a:t>
            </a:fld>
            <a:endParaRPr lang="en-US" dirty="0"/>
          </a:p>
        </p:txBody>
      </p:sp>
      <p:sp>
        <p:nvSpPr>
          <p:cNvPr id="8" name="Segnaposto piè di pagina 7"/>
          <p:cNvSpPr>
            <a:spLocks noGrp="1"/>
          </p:cNvSpPr>
          <p:nvPr>
            <p:ph type="ftr" sz="quarter" idx="12"/>
          </p:nvPr>
        </p:nvSpPr>
        <p:spPr/>
        <p:txBody>
          <a:bodyPr rtlCol="0"/>
          <a:lstStyle/>
          <a:p>
            <a:pPr>
              <a:defRPr/>
            </a:pPr>
            <a:endParaRPr lang="en-GB">
              <a:solidFill>
                <a:prstClr val="black">
                  <a:tint val="75000"/>
                </a:prstClr>
              </a:solidFill>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pPr>
              <a:defRPr/>
            </a:pPr>
            <a:endParaRPr lang="en-GB" dirty="0">
              <a:solidFill>
                <a:prstClr val="black">
                  <a:tint val="75000"/>
                </a:prstClr>
              </a:solidFill>
            </a:endParaRPr>
          </a:p>
        </p:txBody>
      </p:sp>
      <p:sp>
        <p:nvSpPr>
          <p:cNvPr id="3" name="Segnaposto piè di pagina 2"/>
          <p:cNvSpPr>
            <a:spLocks noGrp="1"/>
          </p:cNvSpPr>
          <p:nvPr>
            <p:ph type="ftr" sz="quarter" idx="11"/>
          </p:nvPr>
        </p:nvSpPr>
        <p:spPr/>
        <p:txBody>
          <a:bodyPr/>
          <a:lstStyle/>
          <a:p>
            <a:pPr>
              <a:defRPr/>
            </a:pPr>
            <a:endParaRPr lang="en-GB">
              <a:solidFill>
                <a:prstClr val="black">
                  <a:tint val="75000"/>
                </a:prstClr>
              </a:solidFill>
            </a:endParaRPr>
          </a:p>
        </p:txBody>
      </p:sp>
      <p:sp>
        <p:nvSpPr>
          <p:cNvPr id="4" name="Segnaposto numero diapositiva 3"/>
          <p:cNvSpPr>
            <a:spLocks noGrp="1"/>
          </p:cNvSpPr>
          <p:nvPr>
            <p:ph type="sldNum" sz="quarter" idx="12"/>
          </p:nvPr>
        </p:nvSpPr>
        <p:spPr/>
        <p:txBody>
          <a:bodyPr/>
          <a:lstStyle/>
          <a:p>
            <a:pPr>
              <a:defRPr/>
            </a:pPr>
            <a:fld id="{19BC3348-FD5C-4B57-A775-4BFE2AF62B57}" type="slidenum">
              <a:rPr lang="en-US" smtClean="0"/>
              <a:pPr>
                <a:defRPr/>
              </a:pPr>
              <a:t>‹N›</a:t>
            </a:fld>
            <a:endParaRPr lang="en-US" dirty="0"/>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olo 1"/>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Connettore 1 7"/>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ttore 1 8"/>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ttore 1 10"/>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ttangolo 11"/>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e 13"/>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Segnaposto contenuto 17"/>
          <p:cNvSpPr>
            <a:spLocks noGrp="1"/>
          </p:cNvSpPr>
          <p:nvPr>
            <p:ph sz="quarter" idx="1"/>
          </p:nvPr>
        </p:nvSpPr>
        <p:spPr>
          <a:xfrm>
            <a:off x="406400" y="274320"/>
            <a:ext cx="7518400" cy="6327648"/>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1" name="Segnaposto data 20"/>
          <p:cNvSpPr>
            <a:spLocks noGrp="1"/>
          </p:cNvSpPr>
          <p:nvPr>
            <p:ph type="dt" sz="half" idx="14"/>
          </p:nvPr>
        </p:nvSpPr>
        <p:spPr/>
        <p:txBody>
          <a:bodyPr rtlCol="0"/>
          <a:lstStyle/>
          <a:p>
            <a:pPr>
              <a:defRPr/>
            </a:pPr>
            <a:endParaRPr lang="en-GB" dirty="0">
              <a:solidFill>
                <a:prstClr val="black">
                  <a:tint val="75000"/>
                </a:prstClr>
              </a:solidFill>
            </a:endParaRPr>
          </a:p>
        </p:txBody>
      </p:sp>
      <p:sp>
        <p:nvSpPr>
          <p:cNvPr id="22" name="Segnaposto numero diapositiva 21"/>
          <p:cNvSpPr>
            <a:spLocks noGrp="1"/>
          </p:cNvSpPr>
          <p:nvPr>
            <p:ph type="sldNum" sz="quarter" idx="15"/>
          </p:nvPr>
        </p:nvSpPr>
        <p:spPr/>
        <p:txBody>
          <a:bodyPr rtlCol="0"/>
          <a:lstStyle/>
          <a:p>
            <a:pPr>
              <a:defRPr/>
            </a:pPr>
            <a:fld id="{19BC3348-FD5C-4B57-A775-4BFE2AF62B57}" type="slidenum">
              <a:rPr lang="en-US" smtClean="0"/>
              <a:pPr>
                <a:defRPr/>
              </a:pPr>
              <a:t>‹N›</a:t>
            </a:fld>
            <a:endParaRPr lang="en-US" dirty="0"/>
          </a:p>
        </p:txBody>
      </p:sp>
      <p:sp>
        <p:nvSpPr>
          <p:cNvPr id="23" name="Segnaposto piè di pagina 22"/>
          <p:cNvSpPr>
            <a:spLocks noGrp="1"/>
          </p:cNvSpPr>
          <p:nvPr>
            <p:ph type="ftr" sz="quarter" idx="16"/>
          </p:nvPr>
        </p:nvSpPr>
        <p:spPr/>
        <p:txBody>
          <a:bodyPr rtlCol="0"/>
          <a:lstStyle/>
          <a:p>
            <a:pPr>
              <a:defRPr/>
            </a:pPr>
            <a:endParaRPr lang="en-GB">
              <a:solidFill>
                <a:prstClr val="black">
                  <a:tint val="75000"/>
                </a:prstClr>
              </a:solidFill>
            </a:endParaRPr>
          </a:p>
        </p:txBody>
      </p:sp>
    </p:spTree>
  </p:cSld>
  <p:clrMapOvr>
    <a:overrideClrMapping bg1="lt1" tx1="dk1" bg2="lt2" tx2="dk2" accent1="accent1" accent2="accent2" accent3="accent3" accent4="accent4" accent5="accent5" accent6="accent6" hlink="hlink" folHlink="folHlink"/>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Connettore 1 8"/>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e 12"/>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olo 1"/>
          <p:cNvSpPr>
            <a:spLocks noGrp="1"/>
          </p:cNvSpPr>
          <p:nvPr>
            <p:ph type="title"/>
          </p:nvPr>
        </p:nvSpPr>
        <p:spPr>
          <a:xfrm rot="5400000">
            <a:off x="5518404" y="3124200"/>
            <a:ext cx="6309360" cy="609600"/>
          </a:xfrm>
        </p:spPr>
        <p:txBody>
          <a:bodyPr anchor="b"/>
          <a:lstStyle>
            <a:lvl1pPr algn="l">
              <a:buNone/>
              <a:defRPr sz="2000" b="1"/>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10" name="Connettore 1 9"/>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ttangolo 10"/>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ttore 1 11"/>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ttore 1 18"/>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ttore 1 19"/>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egnaposto data 16"/>
          <p:cNvSpPr>
            <a:spLocks noGrp="1"/>
          </p:cNvSpPr>
          <p:nvPr>
            <p:ph type="dt" sz="half" idx="10"/>
          </p:nvPr>
        </p:nvSpPr>
        <p:spPr/>
        <p:txBody>
          <a:bodyPr rtlCol="0"/>
          <a:lstStyle/>
          <a:p>
            <a:pPr>
              <a:defRPr/>
            </a:pPr>
            <a:endParaRPr lang="en-GB" dirty="0">
              <a:solidFill>
                <a:prstClr val="black">
                  <a:tint val="75000"/>
                </a:prstClr>
              </a:solidFill>
            </a:endParaRPr>
          </a:p>
        </p:txBody>
      </p:sp>
      <p:sp>
        <p:nvSpPr>
          <p:cNvPr id="18" name="Segnaposto numero diapositiva 17"/>
          <p:cNvSpPr>
            <a:spLocks noGrp="1"/>
          </p:cNvSpPr>
          <p:nvPr>
            <p:ph type="sldNum" sz="quarter" idx="11"/>
          </p:nvPr>
        </p:nvSpPr>
        <p:spPr/>
        <p:txBody>
          <a:bodyPr rtlCol="0"/>
          <a:lstStyle/>
          <a:p>
            <a:pPr>
              <a:defRPr/>
            </a:pPr>
            <a:fld id="{19BC3348-FD5C-4B57-A775-4BFE2AF62B57}" type="slidenum">
              <a:rPr lang="en-US" smtClean="0"/>
              <a:pPr>
                <a:defRPr/>
              </a:pPr>
              <a:t>‹N›</a:t>
            </a:fld>
            <a:endParaRPr lang="en-US" dirty="0"/>
          </a:p>
        </p:txBody>
      </p:sp>
      <p:sp>
        <p:nvSpPr>
          <p:cNvPr id="21" name="Segnaposto piè di pagina 20"/>
          <p:cNvSpPr>
            <a:spLocks noGrp="1"/>
          </p:cNvSpPr>
          <p:nvPr>
            <p:ph type="ftr" sz="quarter" idx="12"/>
          </p:nvPr>
        </p:nvSpPr>
        <p:spPr/>
        <p:txBody>
          <a:bodyPr rtlCol="0"/>
          <a:lstStyle/>
          <a:p>
            <a:pPr>
              <a:defRPr/>
            </a:pPr>
            <a:endParaRPr lang="en-GB">
              <a:solidFill>
                <a:prstClr val="black">
                  <a:tint val="75000"/>
                </a:prstClr>
              </a:solidFill>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ttore 1 15"/>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egnaposto titolo 21"/>
          <p:cNvSpPr>
            <a:spLocks noGrp="1"/>
          </p:cNvSpPr>
          <p:nvPr>
            <p:ph type="title"/>
          </p:nvPr>
        </p:nvSpPr>
        <p:spPr>
          <a:xfrm>
            <a:off x="609600" y="274638"/>
            <a:ext cx="9956800" cy="1143000"/>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pPr>
              <a:defRPr/>
            </a:pPr>
            <a:endParaRPr lang="en-GB" dirty="0">
              <a:solidFill>
                <a:prstClr val="black">
                  <a:tint val="75000"/>
                </a:prstClr>
              </a:solidFill>
            </a:endParaRPr>
          </a:p>
        </p:txBody>
      </p:sp>
      <p:sp>
        <p:nvSpPr>
          <p:cNvPr id="3" name="Segnaposto piè di pagina 2"/>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en-GB">
              <a:solidFill>
                <a:prstClr val="black">
                  <a:tint val="75000"/>
                </a:prstClr>
              </a:solidFill>
            </a:endParaRPr>
          </a:p>
        </p:txBody>
      </p:sp>
      <p:sp>
        <p:nvSpPr>
          <p:cNvPr id="7" name="Connettore 1 6"/>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ttore 1 8"/>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ttangolo 9"/>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e 11"/>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egnaposto numero diapositiva 22"/>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pPr>
              <a:defRPr/>
            </a:pPr>
            <a:fld id="{19BC3348-FD5C-4B57-A775-4BFE2AF62B57}" type="slidenum">
              <a:rPr lang="en-US" smtClean="0"/>
              <a:pPr>
                <a:defRPr/>
              </a:pPr>
              <a:t>‹N›</a:t>
            </a:fld>
            <a:endParaRPr lang="en-US" dirty="0"/>
          </a:p>
        </p:txBody>
      </p:sp>
      <p:graphicFrame>
        <p:nvGraphicFramePr>
          <p:cNvPr id="15" name="Oggetto 14"/>
          <p:cNvGraphicFramePr>
            <a:graphicFrameLocks noChangeAspect="1"/>
          </p:cNvGraphicFramePr>
          <p:nvPr userDrawn="1">
            <p:extLst/>
          </p:nvPr>
        </p:nvGraphicFramePr>
        <p:xfrm>
          <a:off x="-6668" y="-18000"/>
          <a:ext cx="390660" cy="6894000"/>
        </p:xfrm>
        <a:graphic>
          <a:graphicData uri="http://schemas.openxmlformats.org/presentationml/2006/ole">
            <mc:AlternateContent xmlns:mc="http://schemas.openxmlformats.org/markup-compatibility/2006">
              <mc:Choice xmlns:v="urn:schemas-microsoft-com:vml" Requires="v">
                <p:oleObj spid="_x0000_s7333" name="CorelDRAW" r:id="rId14" imgW="322901" imgH="7928679" progId="CorelDraw.Graphic.17">
                  <p:embed/>
                </p:oleObj>
              </mc:Choice>
              <mc:Fallback>
                <p:oleObj name="CorelDRAW" r:id="rId14" imgW="322901" imgH="7928679" progId="CorelDraw.Graphic.17">
                  <p:embed/>
                  <p:pic>
                    <p:nvPicPr>
                      <p:cNvPr id="0" name=""/>
                      <p:cNvPicPr/>
                      <p:nvPr/>
                    </p:nvPicPr>
                    <p:blipFill>
                      <a:blip r:embed="rId15"/>
                      <a:stretch>
                        <a:fillRect/>
                      </a:stretch>
                    </p:blipFill>
                    <p:spPr>
                      <a:xfrm>
                        <a:off x="-6668" y="-18000"/>
                        <a:ext cx="390660" cy="6894000"/>
                      </a:xfrm>
                      <a:prstGeom prst="rect">
                        <a:avLst/>
                      </a:prstGeom>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4062" r:id="rId1"/>
    <p:sldLayoutId id="2147484063" r:id="rId2"/>
    <p:sldLayoutId id="2147484064" r:id="rId3"/>
    <p:sldLayoutId id="2147484065" r:id="rId4"/>
    <p:sldLayoutId id="2147484066" r:id="rId5"/>
    <p:sldLayoutId id="2147484067" r:id="rId6"/>
    <p:sldLayoutId id="2147484068" r:id="rId7"/>
    <p:sldLayoutId id="2147484069" r:id="rId8"/>
    <p:sldLayoutId id="2147484070" r:id="rId9"/>
    <p:sldLayoutId id="2147484071" r:id="rId10"/>
    <p:sldLayoutId id="2147484072" r:id="rId11"/>
  </p:sldLayoutIdLst>
  <p:hf hdr="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mailto:segnalazioni@regione.abruzzo.it"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499360" y="114303"/>
            <a:ext cx="8217408" cy="1190241"/>
          </a:xfrm>
        </p:spPr>
        <p:txBody>
          <a:bodyPr>
            <a:noAutofit/>
          </a:bodyPr>
          <a:lstStyle/>
          <a:p>
            <a:pPr algn="ctr">
              <a:spcAft>
                <a:spcPts val="0"/>
              </a:spcAft>
            </a:pPr>
            <a:r>
              <a:rPr lang="it-IT" sz="2800" b="1" dirty="0" smtClean="0">
                <a:solidFill>
                  <a:srgbClr val="0000FF"/>
                </a:solidFill>
                <a:latin typeface="Garamond" panose="02020404030301010803" pitchFamily="18" charset="0"/>
                <a:ea typeface="Calibri" panose="020F0502020204030204" pitchFamily="34" charset="0"/>
                <a:cs typeface="Garamond" panose="02020404030301010803" pitchFamily="18" charset="0"/>
              </a:rPr>
              <a:t>Codice di comportamento</a:t>
            </a:r>
            <a:br>
              <a:rPr lang="it-IT" sz="2800" b="1" dirty="0" smtClean="0">
                <a:solidFill>
                  <a:srgbClr val="0000FF"/>
                </a:solidFill>
                <a:latin typeface="Garamond" panose="02020404030301010803" pitchFamily="18" charset="0"/>
                <a:ea typeface="Calibri" panose="020F0502020204030204" pitchFamily="34" charset="0"/>
                <a:cs typeface="Garamond" panose="02020404030301010803" pitchFamily="18" charset="0"/>
              </a:rPr>
            </a:br>
            <a:r>
              <a:rPr lang="it-IT" sz="2800" b="1" dirty="0" smtClean="0">
                <a:solidFill>
                  <a:srgbClr val="0000FF"/>
                </a:solidFill>
                <a:latin typeface="Garamond" panose="02020404030301010803" pitchFamily="18" charset="0"/>
                <a:ea typeface="Calibri" panose="020F0502020204030204" pitchFamily="34" charset="0"/>
                <a:cs typeface="Garamond" panose="02020404030301010803" pitchFamily="18" charset="0"/>
              </a:rPr>
              <a:t> dei dipendenti della giunta regionale </a:t>
            </a:r>
            <a:r>
              <a:rPr lang="it-IT" sz="3200" b="1" dirty="0" smtClean="0">
                <a:solidFill>
                  <a:srgbClr val="0000FF"/>
                </a:solidFill>
                <a:latin typeface="Garamond" panose="02020404030301010803" pitchFamily="18" charset="0"/>
                <a:ea typeface="Calibri" panose="020F0502020204030204" pitchFamily="34" charset="0"/>
                <a:cs typeface="Garamond" panose="02020404030301010803" pitchFamily="18" charset="0"/>
              </a:rPr>
              <a:t/>
            </a:r>
            <a:br>
              <a:rPr lang="it-IT" sz="3200" b="1" dirty="0" smtClean="0">
                <a:solidFill>
                  <a:srgbClr val="0000FF"/>
                </a:solidFill>
                <a:latin typeface="Garamond" panose="02020404030301010803" pitchFamily="18" charset="0"/>
                <a:ea typeface="Calibri" panose="020F0502020204030204" pitchFamily="34" charset="0"/>
                <a:cs typeface="Garamond" panose="02020404030301010803" pitchFamily="18" charset="0"/>
              </a:rPr>
            </a:br>
            <a:r>
              <a:rPr lang="it-IT" sz="2000" dirty="0" smtClean="0">
                <a:solidFill>
                  <a:srgbClr val="0000FF"/>
                </a:solidFill>
                <a:latin typeface="Garamond" panose="02020404030301010803" pitchFamily="18" charset="0"/>
                <a:ea typeface="Calibri" panose="020F0502020204030204" pitchFamily="34" charset="0"/>
                <a:cs typeface="Garamond" panose="02020404030301010803" pitchFamily="18" charset="0"/>
              </a:rPr>
              <a:t>(approvato con DGR N. 983 DEL 20/12/2018)</a:t>
            </a:r>
            <a:endParaRPr lang="it-IT" sz="20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Sottotitolo 2"/>
          <p:cNvSpPr>
            <a:spLocks noGrp="1"/>
          </p:cNvSpPr>
          <p:nvPr>
            <p:ph type="subTitle" idx="1"/>
          </p:nvPr>
        </p:nvSpPr>
        <p:spPr>
          <a:xfrm>
            <a:off x="1740194" y="1402080"/>
            <a:ext cx="10340189" cy="1685249"/>
          </a:xfrm>
        </p:spPr>
        <p:txBody>
          <a:bodyPr>
            <a:normAutofit/>
          </a:bodyPr>
          <a:lstStyle/>
          <a:p>
            <a:pPr algn="ctr"/>
            <a:r>
              <a:rPr lang="it-IT" sz="2000" b="1" dirty="0" smtClean="0">
                <a:solidFill>
                  <a:schemeClr val="accent1">
                    <a:lumMod val="75000"/>
                  </a:schemeClr>
                </a:solidFill>
              </a:rPr>
              <a:t>GIORNATE FORMATIVE</a:t>
            </a:r>
          </a:p>
          <a:p>
            <a:pPr algn="ctr"/>
            <a:r>
              <a:rPr lang="it-IT" sz="2000" b="1" dirty="0" smtClean="0">
                <a:solidFill>
                  <a:schemeClr val="accent1">
                    <a:lumMod val="75000"/>
                  </a:schemeClr>
                </a:solidFill>
              </a:rPr>
              <a:t> </a:t>
            </a:r>
            <a:r>
              <a:rPr lang="it-IT" sz="2000" b="1" dirty="0" smtClean="0">
                <a:solidFill>
                  <a:schemeClr val="accent1">
                    <a:lumMod val="75000"/>
                  </a:schemeClr>
                </a:solidFill>
                <a:latin typeface="+mj-lt"/>
                <a:cs typeface="Times New Roman" panose="02020603050405020304" pitchFamily="18" charset="0"/>
              </a:rPr>
              <a:t>«PRESENTAZIONE DEL CODICE</a:t>
            </a:r>
            <a:r>
              <a:rPr lang="it-IT" sz="2000" b="1" dirty="0" smtClean="0">
                <a:solidFill>
                  <a:schemeClr val="accent1">
                    <a:lumMod val="75000"/>
                  </a:schemeClr>
                </a:solidFill>
              </a:rPr>
              <a:t> E APPROFONDIMENTI TECNICI»</a:t>
            </a:r>
            <a:endParaRPr lang="it-IT" sz="2000" b="1" i="1" dirty="0" smtClean="0">
              <a:solidFill>
                <a:schemeClr val="accent1">
                  <a:lumMod val="75000"/>
                </a:schemeClr>
              </a:solidFill>
            </a:endParaRPr>
          </a:p>
          <a:p>
            <a:r>
              <a:rPr lang="it-IT" sz="1500" dirty="0" smtClean="0">
                <a:solidFill>
                  <a:srgbClr val="00B050"/>
                </a:solidFill>
              </a:rPr>
              <a:t>             L’AQUILA – </a:t>
            </a:r>
            <a:r>
              <a:rPr lang="it-IT" sz="1500" dirty="0" smtClean="0">
                <a:solidFill>
                  <a:schemeClr val="tx1"/>
                </a:solidFill>
              </a:rPr>
              <a:t>merc. 10 </a:t>
            </a:r>
            <a:r>
              <a:rPr lang="it-IT" sz="1500" dirty="0">
                <a:solidFill>
                  <a:schemeClr val="tx1"/>
                </a:solidFill>
              </a:rPr>
              <a:t>e </a:t>
            </a:r>
            <a:r>
              <a:rPr lang="it-IT" sz="1500" dirty="0" err="1" smtClean="0">
                <a:solidFill>
                  <a:schemeClr val="tx1"/>
                </a:solidFill>
              </a:rPr>
              <a:t>ven</a:t>
            </a:r>
            <a:r>
              <a:rPr lang="it-IT" sz="1500" dirty="0" smtClean="0">
                <a:solidFill>
                  <a:schemeClr val="tx1"/>
                </a:solidFill>
              </a:rPr>
              <a:t>. 12 luglio 2019 </a:t>
            </a:r>
            <a:r>
              <a:rPr lang="it-IT" sz="1300" b="0" i="1" dirty="0" smtClean="0">
                <a:solidFill>
                  <a:schemeClr val="tx1"/>
                </a:solidFill>
              </a:rPr>
              <a:t>(</a:t>
            </a:r>
            <a:r>
              <a:rPr lang="it-IT" sz="1300" b="0" i="1" dirty="0">
                <a:solidFill>
                  <a:schemeClr val="tx1"/>
                </a:solidFill>
              </a:rPr>
              <a:t>via L. Da Vinci, 6 </a:t>
            </a:r>
            <a:r>
              <a:rPr lang="it-IT" sz="1300" b="0" i="1" dirty="0" smtClean="0">
                <a:solidFill>
                  <a:schemeClr val="tx1"/>
                </a:solidFill>
              </a:rPr>
              <a:t>– Palazzo </a:t>
            </a:r>
            <a:r>
              <a:rPr lang="it-IT" sz="1300" b="0" i="1" dirty="0">
                <a:solidFill>
                  <a:schemeClr val="tx1"/>
                </a:solidFill>
              </a:rPr>
              <a:t>Silone – </a:t>
            </a:r>
            <a:r>
              <a:rPr lang="it-IT" sz="1300" b="0" i="1" dirty="0" smtClean="0">
                <a:solidFill>
                  <a:schemeClr val="tx1"/>
                </a:solidFill>
              </a:rPr>
              <a:t>Auditorium </a:t>
            </a:r>
            <a:r>
              <a:rPr lang="it-IT" sz="1300" b="0" i="1" dirty="0">
                <a:solidFill>
                  <a:schemeClr val="tx1"/>
                </a:solidFill>
              </a:rPr>
              <a:t>«</a:t>
            </a:r>
            <a:r>
              <a:rPr lang="it-IT" sz="1300" b="0" i="1" dirty="0" smtClean="0">
                <a:solidFill>
                  <a:schemeClr val="tx1"/>
                </a:solidFill>
              </a:rPr>
              <a:t>P.V. </a:t>
            </a:r>
            <a:r>
              <a:rPr lang="it-IT" sz="1300" b="0" i="1" dirty="0">
                <a:solidFill>
                  <a:schemeClr val="tx1"/>
                </a:solidFill>
              </a:rPr>
              <a:t>Gioia</a:t>
            </a:r>
            <a:r>
              <a:rPr lang="it-IT" sz="1300" b="0" i="1" dirty="0" smtClean="0">
                <a:solidFill>
                  <a:schemeClr val="tx1"/>
                </a:solidFill>
              </a:rPr>
              <a:t>»)</a:t>
            </a:r>
          </a:p>
          <a:p>
            <a:r>
              <a:rPr lang="it-IT" sz="1500" dirty="0" smtClean="0">
                <a:solidFill>
                  <a:srgbClr val="0070C0"/>
                </a:solidFill>
              </a:rPr>
              <a:t>             PESCARA </a:t>
            </a:r>
            <a:r>
              <a:rPr lang="it-IT" sz="1500" dirty="0">
                <a:solidFill>
                  <a:srgbClr val="0070C0"/>
                </a:solidFill>
              </a:rPr>
              <a:t>–</a:t>
            </a:r>
            <a:r>
              <a:rPr lang="it-IT" sz="1500" dirty="0">
                <a:solidFill>
                  <a:srgbClr val="C00000"/>
                </a:solidFill>
              </a:rPr>
              <a:t> </a:t>
            </a:r>
            <a:r>
              <a:rPr lang="it-IT" sz="1500" dirty="0" smtClean="0">
                <a:solidFill>
                  <a:schemeClr val="tx1"/>
                </a:solidFill>
              </a:rPr>
              <a:t>merc. </a:t>
            </a:r>
            <a:r>
              <a:rPr lang="it-IT" sz="1500" dirty="0">
                <a:solidFill>
                  <a:schemeClr val="tx1"/>
                </a:solidFill>
              </a:rPr>
              <a:t>17 e </a:t>
            </a:r>
            <a:r>
              <a:rPr lang="it-IT" sz="1500" dirty="0" err="1" smtClean="0">
                <a:solidFill>
                  <a:schemeClr val="tx1"/>
                </a:solidFill>
              </a:rPr>
              <a:t>lun</a:t>
            </a:r>
            <a:r>
              <a:rPr lang="it-IT" sz="1500" dirty="0" smtClean="0">
                <a:solidFill>
                  <a:schemeClr val="tx1"/>
                </a:solidFill>
              </a:rPr>
              <a:t>. </a:t>
            </a:r>
            <a:r>
              <a:rPr lang="it-IT" sz="1500" dirty="0">
                <a:solidFill>
                  <a:schemeClr val="tx1"/>
                </a:solidFill>
              </a:rPr>
              <a:t>22 luglio 2019 </a:t>
            </a:r>
            <a:r>
              <a:rPr lang="it-IT" sz="1300" b="0" i="1" dirty="0" smtClean="0">
                <a:solidFill>
                  <a:schemeClr val="tx1"/>
                </a:solidFill>
              </a:rPr>
              <a:t>(P.zza </a:t>
            </a:r>
            <a:r>
              <a:rPr lang="it-IT" sz="1300" b="0" i="1" dirty="0">
                <a:solidFill>
                  <a:schemeClr val="tx1"/>
                </a:solidFill>
              </a:rPr>
              <a:t>Italia, 30 – Sala «</a:t>
            </a:r>
            <a:r>
              <a:rPr lang="it-IT" sz="1300" b="0" i="1" dirty="0" smtClean="0">
                <a:solidFill>
                  <a:schemeClr val="tx1"/>
                </a:solidFill>
              </a:rPr>
              <a:t>D. </a:t>
            </a:r>
            <a:r>
              <a:rPr lang="it-IT" sz="1300" b="0" i="1" dirty="0" err="1">
                <a:solidFill>
                  <a:schemeClr val="tx1"/>
                </a:solidFill>
              </a:rPr>
              <a:t>Tinozzi</a:t>
            </a:r>
            <a:r>
              <a:rPr lang="it-IT" sz="1300" b="0" i="1" dirty="0">
                <a:solidFill>
                  <a:schemeClr val="tx1"/>
                </a:solidFill>
              </a:rPr>
              <a:t>» - </a:t>
            </a:r>
            <a:r>
              <a:rPr lang="it-IT" sz="1300" b="0" i="1" dirty="0" smtClean="0">
                <a:solidFill>
                  <a:schemeClr val="tx1"/>
                </a:solidFill>
              </a:rPr>
              <a:t>Amm.ne </a:t>
            </a:r>
            <a:r>
              <a:rPr lang="it-IT" sz="1300" b="0" i="1" dirty="0" err="1" smtClean="0">
                <a:solidFill>
                  <a:schemeClr val="tx1"/>
                </a:solidFill>
              </a:rPr>
              <a:t>Prov.le</a:t>
            </a:r>
            <a:r>
              <a:rPr lang="it-IT" sz="1300" b="0" i="1" dirty="0" smtClean="0">
                <a:solidFill>
                  <a:schemeClr val="tx1"/>
                </a:solidFill>
              </a:rPr>
              <a:t> di Pescara)</a:t>
            </a:r>
            <a:endParaRPr lang="it-IT" sz="1400" b="0" dirty="0">
              <a:solidFill>
                <a:schemeClr val="tx1"/>
              </a:solidFill>
            </a:endParaRPr>
          </a:p>
          <a:p>
            <a:pPr algn="ctr"/>
            <a:endParaRPr lang="it-IT" sz="1300" i="1" dirty="0">
              <a:solidFill>
                <a:schemeClr val="tx1"/>
              </a:solidFill>
            </a:endParaRPr>
          </a:p>
          <a:p>
            <a:pPr algn="ctr"/>
            <a:endParaRPr lang="it-IT" sz="1300" i="1" dirty="0">
              <a:solidFill>
                <a:schemeClr val="tx1"/>
              </a:solidFill>
            </a:endParaRPr>
          </a:p>
          <a:p>
            <a:pPr algn="ctr"/>
            <a:endParaRPr lang="it-IT" sz="1300" i="1" dirty="0">
              <a:solidFill>
                <a:schemeClr val="tx1"/>
              </a:solidFill>
            </a:endParaRPr>
          </a:p>
        </p:txBody>
      </p:sp>
      <p:sp>
        <p:nvSpPr>
          <p:cNvPr id="4" name="CasellaDiTesto 3"/>
          <p:cNvSpPr txBox="1"/>
          <p:nvPr/>
        </p:nvSpPr>
        <p:spPr>
          <a:xfrm>
            <a:off x="1907458" y="3226237"/>
            <a:ext cx="10057220" cy="3631763"/>
          </a:xfrm>
          <a:prstGeom prst="rect">
            <a:avLst/>
          </a:prstGeom>
          <a:solidFill>
            <a:schemeClr val="accent1">
              <a:lumMod val="20000"/>
              <a:lumOff val="80000"/>
            </a:schemeClr>
          </a:solidFill>
        </p:spPr>
        <p:txBody>
          <a:bodyPr wrap="square" rtlCol="0">
            <a:spAutoFit/>
          </a:bodyPr>
          <a:lstStyle/>
          <a:p>
            <a:pPr algn="ctr"/>
            <a:r>
              <a:rPr lang="it-IT" sz="2000" b="1" spc="300" dirty="0" smtClean="0">
                <a:latin typeface="Garamond" pitchFamily="18" charset="0"/>
              </a:rPr>
              <a:t>Programma</a:t>
            </a:r>
          </a:p>
          <a:p>
            <a:r>
              <a:rPr lang="it-IT" sz="1200" spc="300" dirty="0" smtClean="0">
                <a:latin typeface="Garamond" pitchFamily="18" charset="0"/>
              </a:rPr>
              <a:t>         </a:t>
            </a:r>
            <a:r>
              <a:rPr lang="it-IT" sz="1400" spc="300" dirty="0" smtClean="0">
                <a:latin typeface="Garamond" pitchFamily="18" charset="0"/>
              </a:rPr>
              <a:t>Ore 9:00</a:t>
            </a:r>
          </a:p>
          <a:p>
            <a:pPr marL="171450" indent="-171450">
              <a:buFont typeface="Wingdings" pitchFamily="2" charset="2"/>
              <a:buChar char="Ø"/>
            </a:pPr>
            <a:r>
              <a:rPr lang="it-IT" sz="1200" spc="300" dirty="0" smtClean="0">
                <a:latin typeface="Garamond" pitchFamily="18" charset="0"/>
              </a:rPr>
              <a:t> S</a:t>
            </a:r>
            <a:r>
              <a:rPr lang="it-IT" sz="1400" spc="300" dirty="0" smtClean="0">
                <a:latin typeface="Garamond" pitchFamily="18" charset="0"/>
              </a:rPr>
              <a:t>aluti istituzionali del </a:t>
            </a:r>
            <a:r>
              <a:rPr lang="it-IT" sz="1400" b="1" spc="300" dirty="0">
                <a:latin typeface="Garamond" pitchFamily="18" charset="0"/>
              </a:rPr>
              <a:t>D</a:t>
            </a:r>
            <a:r>
              <a:rPr lang="it-IT" sz="1400" b="1" spc="300" dirty="0" smtClean="0">
                <a:latin typeface="Garamond" pitchFamily="18" charset="0"/>
              </a:rPr>
              <a:t>ott. Guido Quintino </a:t>
            </a:r>
            <a:r>
              <a:rPr lang="it-IT" sz="1400" b="1" spc="300" dirty="0" err="1" smtClean="0">
                <a:latin typeface="Garamond" pitchFamily="18" charset="0"/>
              </a:rPr>
              <a:t>Liris</a:t>
            </a:r>
            <a:r>
              <a:rPr lang="it-IT" sz="1400" spc="300" dirty="0" smtClean="0">
                <a:latin typeface="Garamond" pitchFamily="18" charset="0"/>
              </a:rPr>
              <a:t>-Assessore al Personale della G.R.</a:t>
            </a:r>
          </a:p>
          <a:p>
            <a:r>
              <a:rPr lang="it-IT" sz="1400" spc="300" dirty="0" smtClean="0">
                <a:latin typeface="Garamond" pitchFamily="18" charset="0"/>
              </a:rPr>
              <a:t>        </a:t>
            </a:r>
          </a:p>
          <a:p>
            <a:r>
              <a:rPr lang="it-IT" sz="1400" spc="300" dirty="0" smtClean="0">
                <a:latin typeface="Garamond" pitchFamily="18" charset="0"/>
              </a:rPr>
              <a:t>	   Ore 09:30/13:00</a:t>
            </a:r>
          </a:p>
          <a:p>
            <a:r>
              <a:rPr lang="it-IT" sz="1400" spc="300" dirty="0" smtClean="0">
                <a:latin typeface="Garamond" pitchFamily="18" charset="0"/>
              </a:rPr>
              <a:t>Illustrazione del Codice e approfondimenti tecnici - relatori:</a:t>
            </a:r>
          </a:p>
          <a:p>
            <a:pPr marL="171450" indent="-171450">
              <a:buFont typeface="Arial" pitchFamily="34" charset="0"/>
              <a:buChar char="•"/>
            </a:pPr>
            <a:r>
              <a:rPr lang="it-IT" sz="1400" b="1" spc="300" dirty="0" smtClean="0">
                <a:latin typeface="Garamond" pitchFamily="18" charset="0"/>
              </a:rPr>
              <a:t>Avv. Stefania Valeri </a:t>
            </a:r>
            <a:r>
              <a:rPr lang="it-IT" sz="1400" spc="300" dirty="0" smtClean="0">
                <a:latin typeface="Garamond" pitchFamily="18" charset="0"/>
              </a:rPr>
              <a:t>(RPCT - Dirigente del Servizio Avvocatura Regionale)</a:t>
            </a:r>
          </a:p>
          <a:p>
            <a:pPr marL="171450" indent="-171450">
              <a:buFont typeface="Arial" pitchFamily="34" charset="0"/>
              <a:buChar char="•"/>
            </a:pPr>
            <a:r>
              <a:rPr lang="it-IT" sz="1400" b="1" spc="300" dirty="0" smtClean="0">
                <a:latin typeface="Garamond" pitchFamily="18" charset="0"/>
              </a:rPr>
              <a:t>Dott. Domenico Madonna </a:t>
            </a:r>
            <a:r>
              <a:rPr lang="it-IT" sz="1400" spc="300" dirty="0" smtClean="0">
                <a:latin typeface="Garamond" pitchFamily="18" charset="0"/>
              </a:rPr>
              <a:t>(</a:t>
            </a:r>
            <a:r>
              <a:rPr lang="it-IT" sz="1400" spc="300" dirty="0" err="1" smtClean="0">
                <a:latin typeface="Garamond" pitchFamily="18" charset="0"/>
              </a:rPr>
              <a:t>Respons.le</a:t>
            </a:r>
            <a:r>
              <a:rPr lang="it-IT" sz="1400" spc="300" dirty="0" smtClean="0">
                <a:latin typeface="Garamond" pitchFamily="18" charset="0"/>
              </a:rPr>
              <a:t> uff. di </a:t>
            </a:r>
            <a:r>
              <a:rPr lang="it-IT" sz="1400" spc="300" dirty="0" err="1" smtClean="0">
                <a:latin typeface="Garamond" pitchFamily="18" charset="0"/>
              </a:rPr>
              <a:t>supp</a:t>
            </a:r>
            <a:r>
              <a:rPr lang="it-IT" sz="1400" spc="300" dirty="0">
                <a:latin typeface="Garamond" pitchFamily="18" charset="0"/>
              </a:rPr>
              <a:t>.</a:t>
            </a:r>
            <a:r>
              <a:rPr lang="it-IT" sz="1400" spc="300" dirty="0" smtClean="0">
                <a:latin typeface="Garamond" pitchFamily="18" charset="0"/>
              </a:rPr>
              <a:t> al RPCT- Prevenz.ne della corruzione)</a:t>
            </a:r>
          </a:p>
          <a:p>
            <a:pPr marL="171450" lvl="0" indent="-171450">
              <a:buFont typeface="Arial" pitchFamily="34" charset="0"/>
              <a:buChar char="•"/>
            </a:pPr>
            <a:r>
              <a:rPr lang="it-IT" sz="1400" b="1" spc="300" dirty="0" smtClean="0">
                <a:latin typeface="Garamond" pitchFamily="18" charset="0"/>
              </a:rPr>
              <a:t>Rag. Laura </a:t>
            </a:r>
            <a:r>
              <a:rPr lang="it-IT" sz="1400" b="1" spc="300" dirty="0">
                <a:latin typeface="Garamond" pitchFamily="18" charset="0"/>
              </a:rPr>
              <a:t>Chiarizia </a:t>
            </a:r>
            <a:r>
              <a:rPr lang="it-IT" sz="1400" spc="300" dirty="0">
                <a:solidFill>
                  <a:prstClr val="black"/>
                </a:solidFill>
                <a:latin typeface="Garamond" pitchFamily="18" charset="0"/>
              </a:rPr>
              <a:t>(</a:t>
            </a:r>
            <a:r>
              <a:rPr lang="it-IT" sz="1400" spc="300" dirty="0" err="1" smtClean="0">
                <a:solidFill>
                  <a:prstClr val="black"/>
                </a:solidFill>
                <a:latin typeface="Garamond" pitchFamily="18" charset="0"/>
              </a:rPr>
              <a:t>Respons.le</a:t>
            </a:r>
            <a:r>
              <a:rPr lang="it-IT" sz="1400" spc="300" dirty="0" smtClean="0">
                <a:solidFill>
                  <a:prstClr val="black"/>
                </a:solidFill>
                <a:latin typeface="Garamond" pitchFamily="18" charset="0"/>
              </a:rPr>
              <a:t> uff. </a:t>
            </a:r>
            <a:r>
              <a:rPr lang="it-IT" sz="1400" spc="300" dirty="0">
                <a:solidFill>
                  <a:prstClr val="black"/>
                </a:solidFill>
                <a:latin typeface="Garamond" pitchFamily="18" charset="0"/>
              </a:rPr>
              <a:t>di supporto al </a:t>
            </a:r>
            <a:r>
              <a:rPr lang="it-IT" sz="1400" spc="300" dirty="0" smtClean="0">
                <a:solidFill>
                  <a:prstClr val="black"/>
                </a:solidFill>
                <a:latin typeface="Garamond" pitchFamily="18" charset="0"/>
              </a:rPr>
              <a:t>RPCT- Trasparenza)</a:t>
            </a:r>
          </a:p>
          <a:p>
            <a:pPr marL="171450" indent="-171450">
              <a:buFont typeface="Arial" pitchFamily="34" charset="0"/>
              <a:buChar char="•"/>
            </a:pPr>
            <a:r>
              <a:rPr lang="it-IT" sz="1400" b="1" spc="300" dirty="0" smtClean="0">
                <a:latin typeface="Garamond" pitchFamily="18" charset="0"/>
              </a:rPr>
              <a:t>Dott.ssa Marina Marino</a:t>
            </a:r>
            <a:r>
              <a:rPr lang="it-IT" sz="1400" spc="300" dirty="0" smtClean="0">
                <a:latin typeface="Garamond" pitchFamily="18" charset="0"/>
              </a:rPr>
              <a:t>(Dirigente del Servizio Amministrazione Risorse Umane)</a:t>
            </a:r>
          </a:p>
          <a:p>
            <a:pPr marL="171450" indent="-171450">
              <a:buFont typeface="Arial" pitchFamily="34" charset="0"/>
              <a:buChar char="•"/>
            </a:pPr>
            <a:r>
              <a:rPr lang="it-IT" sz="1400" b="1" spc="300" dirty="0" smtClean="0">
                <a:latin typeface="Garamond" pitchFamily="18" charset="0"/>
              </a:rPr>
              <a:t>Dott.ssa Clementina Graziani</a:t>
            </a:r>
            <a:r>
              <a:rPr lang="it-IT" sz="1400" spc="300" dirty="0" smtClean="0">
                <a:latin typeface="Garamond" pitchFamily="18" charset="0"/>
              </a:rPr>
              <a:t>(Responsabile Ufficio Supporto al contenzioso e Ufficio Procedimenti Disciplinari-UPD del Servizio Amministrazione Risorse Umane)</a:t>
            </a:r>
          </a:p>
          <a:p>
            <a:pPr lvl="0"/>
            <a:r>
              <a:rPr lang="it-IT" sz="1400" spc="300" dirty="0" smtClean="0">
                <a:solidFill>
                  <a:prstClr val="black"/>
                </a:solidFill>
                <a:latin typeface="Garamond" pitchFamily="18" charset="0"/>
              </a:rPr>
              <a:t>         </a:t>
            </a:r>
          </a:p>
          <a:p>
            <a:pPr lvl="0"/>
            <a:r>
              <a:rPr lang="it-IT" sz="1400" spc="300" dirty="0" smtClean="0">
                <a:solidFill>
                  <a:prstClr val="black"/>
                </a:solidFill>
                <a:latin typeface="Garamond" pitchFamily="18" charset="0"/>
              </a:rPr>
              <a:t>Ore 13:15</a:t>
            </a:r>
          </a:p>
          <a:p>
            <a:pPr marL="171450" lvl="0" indent="-171450">
              <a:buFont typeface="Arial" pitchFamily="34" charset="0"/>
              <a:buChar char="•"/>
            </a:pPr>
            <a:r>
              <a:rPr lang="it-IT" sz="1400" spc="300" dirty="0" smtClean="0">
                <a:solidFill>
                  <a:prstClr val="black"/>
                </a:solidFill>
                <a:latin typeface="Garamond" pitchFamily="18" charset="0"/>
              </a:rPr>
              <a:t>Dibattito e chiusura lavori.</a:t>
            </a:r>
          </a:p>
          <a:p>
            <a:pPr marL="171450" lvl="0" indent="-171450">
              <a:buFont typeface="Arial" pitchFamily="34" charset="0"/>
              <a:buChar char="•"/>
            </a:pPr>
            <a:endParaRPr lang="it-IT" sz="1400" cap="small" spc="300" dirty="0" smtClean="0">
              <a:solidFill>
                <a:schemeClr val="bg1"/>
              </a:solidFill>
              <a:latin typeface="Garamond" pitchFamily="18" charset="0"/>
            </a:endParaRPr>
          </a:p>
        </p:txBody>
      </p:sp>
      <p:pic>
        <p:nvPicPr>
          <p:cNvPr id="11" name="Immagine 10"/>
          <p:cNvPicPr>
            <a:picLocks noChangeAspect="1"/>
          </p:cNvPicPr>
          <p:nvPr/>
        </p:nvPicPr>
        <p:blipFill>
          <a:blip r:embed="rId3"/>
          <a:stretch>
            <a:fillRect/>
          </a:stretch>
        </p:blipFill>
        <p:spPr>
          <a:xfrm>
            <a:off x="521264" y="5894627"/>
            <a:ext cx="1218930" cy="720000"/>
          </a:xfrm>
          <a:prstGeom prst="rect">
            <a:avLst/>
          </a:prstGeom>
        </p:spPr>
      </p:pic>
    </p:spTree>
    <p:extLst>
      <p:ext uri="{BB962C8B-B14F-4D97-AF65-F5344CB8AC3E}">
        <p14:creationId xmlns:p14="http://schemas.microsoft.com/office/powerpoint/2010/main" val="177530544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0"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animEffect transition="in" filter="fade">
                                      <p:cBhvr>
                                        <p:cTn id="9" dur="500"/>
                                        <p:tgtEl>
                                          <p:spTgt spid="3">
                                            <p:txEl>
                                              <p:pRg st="0" end="0"/>
                                            </p:txEl>
                                          </p:spTgt>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 presetClass="entr" presetSubtype="0" fill="hold" grpId="0" nodeType="with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numero diapositiva 5"/>
          <p:cNvSpPr>
            <a:spLocks noGrp="1"/>
          </p:cNvSpPr>
          <p:nvPr>
            <p:ph type="sldNum" sz="quarter" idx="15"/>
          </p:nvPr>
        </p:nvSpPr>
        <p:spPr/>
        <p:txBody>
          <a:bodyPr/>
          <a:lstStyle/>
          <a:p>
            <a:pPr>
              <a:defRPr/>
            </a:pPr>
            <a:fld id="{B2D3D1F1-375F-4D34-BD2F-2D3F7ECFE057}" type="slidenum">
              <a:rPr lang="en-US" smtClean="0"/>
              <a:pPr>
                <a:defRPr/>
              </a:pPr>
              <a:t>10</a:t>
            </a:fld>
            <a:endParaRPr lang="en-US" dirty="0"/>
          </a:p>
        </p:txBody>
      </p:sp>
      <p:sp>
        <p:nvSpPr>
          <p:cNvPr id="2" name="Segnaposto contenuto 1"/>
          <p:cNvSpPr>
            <a:spLocks noGrp="1"/>
          </p:cNvSpPr>
          <p:nvPr>
            <p:ph sz="quarter" idx="1"/>
          </p:nvPr>
        </p:nvSpPr>
        <p:spPr>
          <a:xfrm>
            <a:off x="451104" y="216309"/>
            <a:ext cx="11200384" cy="6381136"/>
          </a:xfrm>
          <a:gradFill flip="none" rotWithShape="1">
            <a:gsLst>
              <a:gs pos="0">
                <a:schemeClr val="bg2">
                  <a:shade val="30000"/>
                  <a:satMod val="115000"/>
                </a:schemeClr>
              </a:gs>
              <a:gs pos="50000">
                <a:schemeClr val="bg2">
                  <a:shade val="67500"/>
                  <a:satMod val="115000"/>
                </a:schemeClr>
              </a:gs>
              <a:gs pos="100000">
                <a:schemeClr val="bg2">
                  <a:shade val="100000"/>
                  <a:satMod val="115000"/>
                </a:schemeClr>
              </a:gs>
            </a:gsLst>
            <a:lin ang="10800000" scaled="1"/>
            <a:tileRect/>
          </a:gradFill>
        </p:spPr>
        <p:txBody>
          <a:bodyPr>
            <a:normAutofit/>
          </a:bodyPr>
          <a:lstStyle/>
          <a:p>
            <a:pPr marL="0" indent="0" algn="ctr">
              <a:buNone/>
            </a:pPr>
            <a:r>
              <a:rPr lang="it-IT" b="1" dirty="0">
                <a:latin typeface="Garamond" panose="02020404030301010803" pitchFamily="18" charset="0"/>
                <a:ea typeface="Times New Roman" panose="02020603050405020304" pitchFamily="18" charset="0"/>
                <a:cs typeface="Times New Roman" panose="02020603050405020304" pitchFamily="18" charset="0"/>
              </a:rPr>
              <a:t>L’ARTICOLO 4 (</a:t>
            </a:r>
            <a:r>
              <a:rPr lang="it-IT" b="1" i="1" dirty="0">
                <a:latin typeface="Garamond" panose="02020404030301010803" pitchFamily="18" charset="0"/>
                <a:ea typeface="Times New Roman" panose="02020603050405020304" pitchFamily="18" charset="0"/>
                <a:cs typeface="Times New Roman" panose="02020603050405020304" pitchFamily="18" charset="0"/>
              </a:rPr>
              <a:t>Regali, compensi ed altre </a:t>
            </a:r>
            <a:r>
              <a:rPr lang="it-IT" b="1" i="1" dirty="0" smtClean="0">
                <a:latin typeface="Garamond" panose="02020404030301010803" pitchFamily="18" charset="0"/>
                <a:ea typeface="Times New Roman" panose="02020603050405020304" pitchFamily="18" charset="0"/>
                <a:cs typeface="Times New Roman" panose="02020603050405020304" pitchFamily="18" charset="0"/>
              </a:rPr>
              <a:t>utilità )</a:t>
            </a:r>
          </a:p>
          <a:p>
            <a:pPr marL="0" indent="0" algn="ctr">
              <a:buNone/>
            </a:pPr>
            <a:r>
              <a:rPr lang="it-IT" sz="2000" b="1" i="1" dirty="0" smtClean="0">
                <a:latin typeface="Garamond" panose="02020404030301010803" pitchFamily="18" charset="0"/>
                <a:ea typeface="Times New Roman" panose="02020603050405020304" pitchFamily="18" charset="0"/>
                <a:cs typeface="Times New Roman" panose="02020603050405020304" pitchFamily="18" charset="0"/>
              </a:rPr>
              <a:t> </a:t>
            </a:r>
          </a:p>
          <a:p>
            <a:pPr>
              <a:buFont typeface="Wingdings" panose="05000000000000000000" pitchFamily="2" charset="2"/>
              <a:buChar char="Ø"/>
            </a:pPr>
            <a:r>
              <a:rPr lang="it-IT" sz="2000" dirty="0" smtClean="0">
                <a:latin typeface="Garamond" panose="02020404030301010803" pitchFamily="18" charset="0"/>
                <a:ea typeface="Times New Roman" panose="02020603050405020304" pitchFamily="18" charset="0"/>
                <a:cs typeface="Times New Roman" panose="02020603050405020304" pitchFamily="18" charset="0"/>
              </a:rPr>
              <a:t>L’articolo </a:t>
            </a:r>
            <a:r>
              <a:rPr lang="it-IT" sz="2000" dirty="0">
                <a:latin typeface="Garamond" panose="02020404030301010803" pitchFamily="18" charset="0"/>
                <a:ea typeface="Times New Roman" panose="02020603050405020304" pitchFamily="18" charset="0"/>
                <a:cs typeface="Times New Roman" panose="02020603050405020304" pitchFamily="18" charset="0"/>
              </a:rPr>
              <a:t>4 fa, in primo luogo, rinvio all’articolo 4 del </a:t>
            </a:r>
            <a:r>
              <a:rPr lang="it-IT" sz="2000" dirty="0" err="1">
                <a:latin typeface="Garamond" panose="02020404030301010803" pitchFamily="18" charset="0"/>
                <a:ea typeface="Times New Roman" panose="02020603050405020304" pitchFamily="18" charset="0"/>
                <a:cs typeface="Times New Roman" panose="02020603050405020304" pitchFamily="18" charset="0"/>
              </a:rPr>
              <a:t>d.p.r.</a:t>
            </a:r>
            <a:r>
              <a:rPr lang="it-IT" sz="2000" dirty="0">
                <a:latin typeface="Garamond" panose="02020404030301010803" pitchFamily="18" charset="0"/>
                <a:ea typeface="Times New Roman" panose="02020603050405020304" pitchFamily="18" charset="0"/>
                <a:cs typeface="Times New Roman" panose="02020603050405020304" pitchFamily="18" charset="0"/>
              </a:rPr>
              <a:t> 62/2013 che, in applicazione del principio dell’imparzialità dell’attività amministrativa, contiene il </a:t>
            </a:r>
            <a:r>
              <a:rPr lang="it-IT" sz="2000" dirty="0">
                <a:solidFill>
                  <a:srgbClr val="0000FF"/>
                </a:solidFill>
                <a:latin typeface="Garamond" panose="02020404030301010803" pitchFamily="18" charset="0"/>
                <a:ea typeface="Times New Roman" panose="02020603050405020304" pitchFamily="18" charset="0"/>
                <a:cs typeface="Times New Roman" panose="02020603050405020304" pitchFamily="18" charset="0"/>
              </a:rPr>
              <a:t>divieto di chiedere, sollecitare, accettare per sé e per altri regali o altre utilità</a:t>
            </a:r>
            <a:r>
              <a:rPr lang="it-IT" sz="2000" dirty="0">
                <a:latin typeface="Garamond" panose="02020404030301010803" pitchFamily="18" charset="0"/>
                <a:ea typeface="Times New Roman" panose="02020603050405020304" pitchFamily="18" charset="0"/>
                <a:cs typeface="Times New Roman" panose="02020603050405020304" pitchFamily="18" charset="0"/>
              </a:rPr>
              <a:t> da parte di terzi o colleghi di lavoro, </a:t>
            </a:r>
            <a:r>
              <a:rPr lang="it-IT" sz="2000" dirty="0" smtClean="0">
                <a:latin typeface="Garamond" panose="02020404030301010803" pitchFamily="18" charset="0"/>
                <a:ea typeface="Times New Roman" panose="02020603050405020304" pitchFamily="18" charset="0"/>
                <a:cs typeface="Times New Roman" panose="02020603050405020304" pitchFamily="18" charset="0"/>
              </a:rPr>
              <a:t>sovraordinati </a:t>
            </a:r>
            <a:r>
              <a:rPr lang="it-IT" sz="2000" dirty="0">
                <a:latin typeface="Garamond" panose="02020404030301010803" pitchFamily="18" charset="0"/>
                <a:ea typeface="Times New Roman" panose="02020603050405020304" pitchFamily="18" charset="0"/>
                <a:cs typeface="Times New Roman" panose="02020603050405020304" pitchFamily="18" charset="0"/>
              </a:rPr>
              <a:t>o </a:t>
            </a:r>
            <a:r>
              <a:rPr lang="it-IT" sz="2000" dirty="0" smtClean="0">
                <a:latin typeface="Garamond" panose="02020404030301010803" pitchFamily="18" charset="0"/>
                <a:ea typeface="Times New Roman" panose="02020603050405020304" pitchFamily="18" charset="0"/>
                <a:cs typeface="Times New Roman" panose="02020603050405020304" pitchFamily="18" charset="0"/>
              </a:rPr>
              <a:t>subordinati. Tale </a:t>
            </a:r>
            <a:r>
              <a:rPr lang="it-IT" sz="2000" dirty="0">
                <a:latin typeface="Garamond" panose="02020404030301010803" pitchFamily="18" charset="0"/>
                <a:ea typeface="Times New Roman" panose="02020603050405020304" pitchFamily="18" charset="0"/>
                <a:cs typeface="Times New Roman" panose="02020603050405020304" pitchFamily="18" charset="0"/>
              </a:rPr>
              <a:t>divieto serve ad evitare che la decisione pubblica sia influenzata da elementi estranei e devianti rispetto all’interesse pubblico attribuito dalla norma</a:t>
            </a:r>
            <a:r>
              <a:rPr lang="it-IT" sz="2000" dirty="0" smtClean="0">
                <a:latin typeface="Garamond" panose="02020404030301010803" pitchFamily="18" charset="0"/>
                <a:ea typeface="Times New Roman" panose="02020603050405020304" pitchFamily="18" charset="0"/>
                <a:cs typeface="Times New Roman" panose="02020603050405020304" pitchFamily="18" charset="0"/>
              </a:rPr>
              <a:t>.</a:t>
            </a:r>
          </a:p>
          <a:p>
            <a:pPr>
              <a:buFont typeface="Wingdings" panose="05000000000000000000" pitchFamily="2" charset="2"/>
              <a:buChar char="Ø"/>
            </a:pPr>
            <a:endParaRPr lang="it-IT" sz="2000" dirty="0" smtClean="0">
              <a:latin typeface="Garamond" panose="02020404030301010803" pitchFamily="18" charset="0"/>
              <a:ea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it-IT" sz="2000" dirty="0" smtClean="0">
                <a:latin typeface="Garamond" panose="02020404030301010803" pitchFamily="18" charset="0"/>
                <a:ea typeface="Times New Roman" panose="02020603050405020304" pitchFamily="18" charset="0"/>
                <a:cs typeface="Times New Roman" panose="02020603050405020304" pitchFamily="18" charset="0"/>
              </a:rPr>
              <a:t>L’articolo 4 del </a:t>
            </a:r>
            <a:r>
              <a:rPr lang="it-IT" sz="2000" dirty="0" err="1" smtClean="0">
                <a:latin typeface="Garamond" panose="02020404030301010803" pitchFamily="18" charset="0"/>
                <a:ea typeface="Times New Roman" panose="02020603050405020304" pitchFamily="18" charset="0"/>
                <a:cs typeface="Times New Roman" panose="02020603050405020304" pitchFamily="18" charset="0"/>
              </a:rPr>
              <a:t>d.p.r.</a:t>
            </a:r>
            <a:r>
              <a:rPr lang="it-IT" sz="2000" dirty="0" smtClean="0">
                <a:latin typeface="Garamond" panose="02020404030301010803" pitchFamily="18" charset="0"/>
                <a:ea typeface="Times New Roman" panose="02020603050405020304" pitchFamily="18" charset="0"/>
                <a:cs typeface="Times New Roman" panose="02020603050405020304" pitchFamily="18" charset="0"/>
              </a:rPr>
              <a:t> n. 62/2013 esclude da tale divieto i regali da parte di terzi, </a:t>
            </a:r>
            <a:r>
              <a:rPr lang="it-IT" sz="2000" b="1" dirty="0" smtClean="0">
                <a:solidFill>
                  <a:srgbClr val="FFFF00"/>
                </a:solidFill>
                <a:latin typeface="Garamond" panose="02020404030301010803" pitchFamily="18" charset="0"/>
                <a:ea typeface="Times New Roman" panose="02020603050405020304" pitchFamily="18" charset="0"/>
                <a:cs typeface="Times New Roman" panose="02020603050405020304" pitchFamily="18" charset="0"/>
              </a:rPr>
              <a:t>di modico valore</a:t>
            </a:r>
            <a:r>
              <a:rPr lang="it-IT" sz="2000" dirty="0" smtClean="0">
                <a:solidFill>
                  <a:srgbClr val="FFFF00"/>
                </a:solidFill>
                <a:latin typeface="Garamond" panose="02020404030301010803" pitchFamily="18" charset="0"/>
                <a:ea typeface="Times New Roman" panose="02020603050405020304" pitchFamily="18" charset="0"/>
                <a:cs typeface="Times New Roman" panose="02020603050405020304" pitchFamily="18" charset="0"/>
              </a:rPr>
              <a:t>, </a:t>
            </a:r>
            <a:r>
              <a:rPr lang="it-IT" sz="2000" dirty="0" smtClean="0">
                <a:latin typeface="Garamond" panose="02020404030301010803" pitchFamily="18" charset="0"/>
                <a:ea typeface="Times New Roman" panose="02020603050405020304" pitchFamily="18" charset="0"/>
                <a:cs typeface="Times New Roman" panose="02020603050405020304" pitchFamily="18" charset="0"/>
              </a:rPr>
              <a:t>effettuati occasionalmente nell’ambito delle normali relazioni di cortesia o delle consuetudini internazionali. In tale prospettiva, l’articolo </a:t>
            </a:r>
            <a:r>
              <a:rPr lang="it-IT" sz="2000" dirty="0">
                <a:latin typeface="Garamond" panose="02020404030301010803" pitchFamily="18" charset="0"/>
                <a:ea typeface="Times New Roman" panose="02020603050405020304" pitchFamily="18" charset="0"/>
                <a:cs typeface="Times New Roman" panose="02020603050405020304" pitchFamily="18" charset="0"/>
              </a:rPr>
              <a:t>4 </a:t>
            </a:r>
            <a:r>
              <a:rPr lang="it-IT" sz="2000" dirty="0" smtClean="0">
                <a:latin typeface="Garamond" panose="02020404030301010803" pitchFamily="18" charset="0"/>
                <a:ea typeface="Times New Roman" panose="02020603050405020304" pitchFamily="18" charset="0"/>
                <a:cs typeface="Times New Roman" panose="02020603050405020304" pitchFamily="18" charset="0"/>
              </a:rPr>
              <a:t>del Codice in commento al comma 4 precisa </a:t>
            </a:r>
            <a:r>
              <a:rPr lang="it-IT" sz="2000" dirty="0">
                <a:latin typeface="Garamond" panose="02020404030301010803" pitchFamily="18" charset="0"/>
                <a:ea typeface="Times New Roman" panose="02020603050405020304" pitchFamily="18" charset="0"/>
                <a:cs typeface="Times New Roman" panose="02020603050405020304" pitchFamily="18" charset="0"/>
              </a:rPr>
              <a:t>che </a:t>
            </a:r>
            <a:r>
              <a:rPr lang="it-IT" sz="2000" b="1" dirty="0">
                <a:latin typeface="Garamond" panose="02020404030301010803" pitchFamily="18" charset="0"/>
                <a:ea typeface="Times New Roman" panose="02020603050405020304" pitchFamily="18" charset="0"/>
                <a:cs typeface="Times New Roman" panose="02020603050405020304" pitchFamily="18" charset="0"/>
              </a:rPr>
              <a:t>per regali o altre utilità di modico valore </a:t>
            </a:r>
            <a:r>
              <a:rPr lang="it-IT" sz="2000" dirty="0">
                <a:solidFill>
                  <a:srgbClr val="0000FF"/>
                </a:solidFill>
                <a:latin typeface="Garamond" panose="02020404030301010803" pitchFamily="18" charset="0"/>
                <a:ea typeface="Times New Roman" panose="02020603050405020304" pitchFamily="18" charset="0"/>
                <a:cs typeface="Times New Roman" panose="02020603050405020304" pitchFamily="18" charset="0"/>
              </a:rPr>
              <a:t>s’intendono quelle di valore </a:t>
            </a:r>
            <a:r>
              <a:rPr lang="it-IT" sz="2000" b="1" dirty="0">
                <a:solidFill>
                  <a:srgbClr val="C00000"/>
                </a:solidFill>
                <a:latin typeface="Garamond" panose="02020404030301010803" pitchFamily="18" charset="0"/>
                <a:ea typeface="Times New Roman" panose="02020603050405020304" pitchFamily="18" charset="0"/>
                <a:cs typeface="Times New Roman" panose="02020603050405020304" pitchFamily="18" charset="0"/>
              </a:rPr>
              <a:t>non superiore</a:t>
            </a:r>
            <a:r>
              <a:rPr lang="it-IT" sz="2000" dirty="0">
                <a:solidFill>
                  <a:srgbClr val="C00000"/>
                </a:solidFill>
                <a:latin typeface="Garamond" panose="02020404030301010803" pitchFamily="18" charset="0"/>
                <a:ea typeface="Times New Roman" panose="02020603050405020304" pitchFamily="18" charset="0"/>
                <a:cs typeface="Times New Roman" panose="02020603050405020304" pitchFamily="18" charset="0"/>
              </a:rPr>
              <a:t>, </a:t>
            </a:r>
            <a:r>
              <a:rPr lang="it-IT" sz="2000" dirty="0">
                <a:solidFill>
                  <a:srgbClr val="0000FF"/>
                </a:solidFill>
                <a:latin typeface="Garamond" panose="02020404030301010803" pitchFamily="18" charset="0"/>
                <a:ea typeface="Times New Roman" panose="02020603050405020304" pitchFamily="18" charset="0"/>
                <a:cs typeface="Times New Roman" panose="02020603050405020304" pitchFamily="18" charset="0"/>
              </a:rPr>
              <a:t>in via orientativa, </a:t>
            </a:r>
            <a:r>
              <a:rPr lang="it-IT" sz="2000" b="1" dirty="0">
                <a:solidFill>
                  <a:srgbClr val="FFFF00"/>
                </a:solidFill>
                <a:latin typeface="Garamond" panose="02020404030301010803" pitchFamily="18" charset="0"/>
                <a:ea typeface="Times New Roman" panose="02020603050405020304" pitchFamily="18" charset="0"/>
                <a:cs typeface="Times New Roman" panose="02020603050405020304" pitchFamily="18" charset="0"/>
              </a:rPr>
              <a:t>a 150 euro </a:t>
            </a:r>
            <a:r>
              <a:rPr lang="it-IT" sz="2000" dirty="0">
                <a:solidFill>
                  <a:srgbClr val="0000FF"/>
                </a:solidFill>
                <a:latin typeface="Garamond" panose="02020404030301010803" pitchFamily="18" charset="0"/>
                <a:ea typeface="Times New Roman" panose="02020603050405020304" pitchFamily="18" charset="0"/>
                <a:cs typeface="Times New Roman" panose="02020603050405020304" pitchFamily="18" charset="0"/>
              </a:rPr>
              <a:t>riferiti all’anno solare</a:t>
            </a:r>
            <a:r>
              <a:rPr lang="it-IT" sz="2000" dirty="0">
                <a:latin typeface="Garamond" panose="02020404030301010803" pitchFamily="18" charset="0"/>
                <a:ea typeface="Times New Roman" panose="02020603050405020304" pitchFamily="18" charset="0"/>
                <a:cs typeface="Times New Roman" panose="02020603050405020304" pitchFamily="18" charset="0"/>
              </a:rPr>
              <a:t>, anche sotto forma di sconto se </a:t>
            </a:r>
            <a:r>
              <a:rPr lang="it-IT" sz="2000" dirty="0" smtClean="0">
                <a:latin typeface="Garamond" panose="02020404030301010803" pitchFamily="18" charset="0"/>
                <a:ea typeface="Times New Roman" panose="02020603050405020304" pitchFamily="18" charset="0"/>
                <a:cs typeface="Times New Roman" panose="02020603050405020304" pitchFamily="18" charset="0"/>
              </a:rPr>
              <a:t>direttamente </a:t>
            </a:r>
            <a:r>
              <a:rPr lang="it-IT" sz="2000" dirty="0">
                <a:latin typeface="Garamond" panose="02020404030301010803" pitchFamily="18" charset="0"/>
                <a:ea typeface="Times New Roman" panose="02020603050405020304" pitchFamily="18" charset="0"/>
                <a:cs typeface="Times New Roman" panose="02020603050405020304" pitchFamily="18" charset="0"/>
              </a:rPr>
              <a:t>riferibili ad un beneficio personale per i soggetti di cui al precedente articolo 2</a:t>
            </a:r>
            <a:r>
              <a:rPr lang="it-IT" sz="2000" dirty="0" smtClean="0">
                <a:latin typeface="Garamond" panose="02020404030301010803" pitchFamily="18" charset="0"/>
                <a:ea typeface="Times New Roman" panose="02020603050405020304" pitchFamily="18" charset="0"/>
                <a:cs typeface="Times New Roman" panose="02020603050405020304" pitchFamily="18" charset="0"/>
              </a:rPr>
              <a:t>.</a:t>
            </a:r>
          </a:p>
          <a:p>
            <a:pPr>
              <a:buFont typeface="Wingdings" panose="05000000000000000000" pitchFamily="2" charset="2"/>
              <a:buChar char="Ø"/>
            </a:pPr>
            <a:endParaRPr lang="it-IT" sz="2000" dirty="0" smtClean="0">
              <a:latin typeface="Garamond" panose="02020404030301010803" pitchFamily="18" charset="0"/>
              <a:ea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it-IT" sz="2000" dirty="0" smtClean="0">
                <a:latin typeface="Garamond" panose="02020404030301010803" pitchFamily="18" charset="0"/>
                <a:ea typeface="Times New Roman" panose="02020603050405020304" pitchFamily="18" charset="0"/>
                <a:cs typeface="Times New Roman" panose="02020603050405020304" pitchFamily="18" charset="0"/>
              </a:rPr>
              <a:t>L’importo </a:t>
            </a:r>
            <a:r>
              <a:rPr lang="it-IT" sz="2000" dirty="0">
                <a:latin typeface="Garamond" panose="02020404030301010803" pitchFamily="18" charset="0"/>
                <a:ea typeface="Times New Roman" panose="02020603050405020304" pitchFamily="18" charset="0"/>
                <a:cs typeface="Times New Roman" panose="02020603050405020304" pitchFamily="18" charset="0"/>
              </a:rPr>
              <a:t>di </a:t>
            </a:r>
            <a:r>
              <a:rPr lang="it-IT" sz="2000" b="1" dirty="0">
                <a:solidFill>
                  <a:srgbClr val="0000FF"/>
                </a:solidFill>
                <a:latin typeface="Garamond" panose="02020404030301010803" pitchFamily="18" charset="0"/>
                <a:ea typeface="Times New Roman" panose="02020603050405020304" pitchFamily="18" charset="0"/>
                <a:cs typeface="Times New Roman" panose="02020603050405020304" pitchFamily="18" charset="0"/>
              </a:rPr>
              <a:t>150 euro </a:t>
            </a:r>
            <a:r>
              <a:rPr lang="it-IT" sz="2000" dirty="0">
                <a:latin typeface="Garamond" panose="02020404030301010803" pitchFamily="18" charset="0"/>
                <a:ea typeface="Times New Roman" panose="02020603050405020304" pitchFamily="18" charset="0"/>
                <a:cs typeface="Times New Roman" panose="02020603050405020304" pitchFamily="18" charset="0"/>
              </a:rPr>
              <a:t>costituisce il valore complessivo massimo in caso di cumulo di più regali ed utilità; </a:t>
            </a:r>
            <a:endParaRPr lang="it-IT" sz="2000" dirty="0" smtClean="0">
              <a:latin typeface="Garamond" panose="02020404030301010803" pitchFamily="18" charset="0"/>
              <a:ea typeface="Times New Roman" panose="02020603050405020304" pitchFamily="18" charset="0"/>
              <a:cs typeface="Times New Roman" panose="02020603050405020304" pitchFamily="18" charset="0"/>
            </a:endParaRPr>
          </a:p>
          <a:p>
            <a:pPr marL="0" indent="0">
              <a:buNone/>
            </a:pPr>
            <a:r>
              <a:rPr lang="it-IT" sz="2000" dirty="0">
                <a:latin typeface="Garamond" panose="02020404030301010803" pitchFamily="18" charset="0"/>
                <a:cs typeface="Times New Roman" panose="02020603050405020304" pitchFamily="18" charset="0"/>
              </a:rPr>
              <a:t>	</a:t>
            </a:r>
            <a:r>
              <a:rPr lang="it-IT" sz="2000" dirty="0" smtClean="0">
                <a:latin typeface="Garamond" panose="02020404030301010803" pitchFamily="18" charset="0"/>
                <a:cs typeface="Times New Roman" panose="02020603050405020304" pitchFamily="18" charset="0"/>
              </a:rPr>
              <a:t>										</a:t>
            </a:r>
            <a:r>
              <a:rPr lang="it-IT" sz="1400" b="1" dirty="0" smtClean="0">
                <a:latin typeface="Garamond" panose="02020404030301010803" pitchFamily="18" charset="0"/>
                <a:cs typeface="Times New Roman" panose="02020603050405020304" pitchFamily="18" charset="0"/>
              </a:rPr>
              <a:t>10</a:t>
            </a:r>
            <a:endParaRPr lang="it-IT" sz="1400" b="1" dirty="0"/>
          </a:p>
        </p:txBody>
      </p:sp>
    </p:spTree>
    <p:extLst>
      <p:ext uri="{BB962C8B-B14F-4D97-AF65-F5344CB8AC3E}">
        <p14:creationId xmlns:p14="http://schemas.microsoft.com/office/powerpoint/2010/main" val="876522611"/>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wipe(down)">
                                      <p:cBhvr>
                                        <p:cTn id="7" dur="500"/>
                                        <p:tgtEl>
                                          <p:spTgt spid="2">
                                            <p:bg/>
                                          </p:spTgt>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wipe(down)">
                                      <p:cBhvr>
                                        <p:cTn id="11" dur="500"/>
                                        <p:tgtEl>
                                          <p:spTgt spid="2">
                                            <p:txEl>
                                              <p:pRg st="0" end="0"/>
                                            </p:txEl>
                                          </p:spTgt>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wipe(down)">
                                      <p:cBhvr>
                                        <p:cTn id="15" dur="500"/>
                                        <p:tgtEl>
                                          <p:spTgt spid="2">
                                            <p:txEl>
                                              <p:pRg st="1" end="1"/>
                                            </p:txEl>
                                          </p:spTgt>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wipe(down)">
                                      <p:cBhvr>
                                        <p:cTn id="19" dur="500"/>
                                        <p:tgtEl>
                                          <p:spTgt spid="2">
                                            <p:txEl>
                                              <p:pRg st="2" end="2"/>
                                            </p:txEl>
                                          </p:spTgt>
                                        </p:tgtEl>
                                      </p:cBhvr>
                                    </p:animEffect>
                                  </p:childTnLst>
                                </p:cTn>
                              </p:par>
                            </p:childTnLst>
                          </p:cTn>
                        </p:par>
                        <p:par>
                          <p:cTn id="20" fill="hold">
                            <p:stCondLst>
                              <p:cond delay="2000"/>
                            </p:stCondLst>
                            <p:childTnLst>
                              <p:par>
                                <p:cTn id="21" presetID="22" presetClass="entr" presetSubtype="4" fill="hold" grpId="0" nodeType="after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wipe(down)">
                                      <p:cBhvr>
                                        <p:cTn id="23" dur="500"/>
                                        <p:tgtEl>
                                          <p:spTgt spid="2">
                                            <p:txEl>
                                              <p:pRg st="4" end="4"/>
                                            </p:txEl>
                                          </p:spTgt>
                                        </p:tgtEl>
                                      </p:cBhvr>
                                    </p:animEffect>
                                  </p:childTnLst>
                                </p:cTn>
                              </p:par>
                            </p:childTnLst>
                          </p:cTn>
                        </p:par>
                        <p:par>
                          <p:cTn id="24" fill="hold">
                            <p:stCondLst>
                              <p:cond delay="2500"/>
                            </p:stCondLst>
                            <p:childTnLst>
                              <p:par>
                                <p:cTn id="25" presetID="22" presetClass="entr" presetSubtype="4" fill="hold" grpId="0" nodeType="after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wipe(down)">
                                      <p:cBhvr>
                                        <p:cTn id="27" dur="500"/>
                                        <p:tgtEl>
                                          <p:spTgt spid="2">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
                                            <p:txEl>
                                              <p:pRg st="7" end="7"/>
                                            </p:txEl>
                                          </p:spTgt>
                                        </p:tgtEl>
                                        <p:attrNameLst>
                                          <p:attrName>style.visibility</p:attrName>
                                        </p:attrNameLst>
                                      </p:cBhvr>
                                      <p:to>
                                        <p:strVal val="visible"/>
                                      </p:to>
                                    </p:set>
                                    <p:animEffect transition="in" filter="wipe(down)">
                                      <p:cBhvr>
                                        <p:cTn id="3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numero diapositiva 5"/>
          <p:cNvSpPr>
            <a:spLocks noGrp="1"/>
          </p:cNvSpPr>
          <p:nvPr>
            <p:ph type="sldNum" sz="quarter" idx="15"/>
          </p:nvPr>
        </p:nvSpPr>
        <p:spPr/>
        <p:txBody>
          <a:bodyPr/>
          <a:lstStyle/>
          <a:p>
            <a:pPr>
              <a:defRPr/>
            </a:pPr>
            <a:fld id="{B2D3D1F1-375F-4D34-BD2F-2D3F7ECFE057}" type="slidenum">
              <a:rPr lang="en-US" smtClean="0"/>
              <a:pPr>
                <a:defRPr/>
              </a:pPr>
              <a:t>11</a:t>
            </a:fld>
            <a:endParaRPr lang="en-US" dirty="0"/>
          </a:p>
        </p:txBody>
      </p:sp>
      <p:sp>
        <p:nvSpPr>
          <p:cNvPr id="7" name="CasellaDiTesto 6"/>
          <p:cNvSpPr txBox="1"/>
          <p:nvPr/>
        </p:nvSpPr>
        <p:spPr>
          <a:xfrm>
            <a:off x="452283" y="206478"/>
            <a:ext cx="11346426" cy="6555641"/>
          </a:xfrm>
          <a:prstGeom prst="rect">
            <a:avLst/>
          </a:prstGeom>
          <a:solidFill>
            <a:schemeClr val="bg2"/>
          </a:solidFill>
        </p:spPr>
        <p:txBody>
          <a:bodyPr wrap="square" rtlCol="0">
            <a:spAutoFit/>
          </a:bodyPr>
          <a:lstStyle/>
          <a:p>
            <a:pPr algn="just">
              <a:lnSpc>
                <a:spcPct val="150000"/>
              </a:lnSpc>
              <a:spcAft>
                <a:spcPts val="0"/>
              </a:spcAft>
            </a:pPr>
            <a:endParaRPr lang="it-IT" dirty="0" smtClean="0">
              <a:latin typeface="Garamond" panose="02020404030301010803" pitchFamily="18" charset="0"/>
              <a:ea typeface="Times New Roman" panose="02020603050405020304" pitchFamily="18" charset="0"/>
            </a:endParaRPr>
          </a:p>
          <a:p>
            <a:pPr marL="285750" indent="-285750" algn="just">
              <a:lnSpc>
                <a:spcPct val="150000"/>
              </a:lnSpc>
              <a:spcAft>
                <a:spcPts val="0"/>
              </a:spcAft>
              <a:buFont typeface="Wingdings" panose="05000000000000000000" pitchFamily="2" charset="2"/>
              <a:buChar char="Ø"/>
            </a:pPr>
            <a:r>
              <a:rPr lang="it-IT" dirty="0" smtClean="0">
                <a:latin typeface="Garamond" panose="02020404030301010803" pitchFamily="18" charset="0"/>
                <a:ea typeface="Times New Roman" panose="02020603050405020304" pitchFamily="18" charset="0"/>
              </a:rPr>
              <a:t>Nel </a:t>
            </a:r>
            <a:r>
              <a:rPr lang="it-IT" dirty="0">
                <a:latin typeface="Garamond" panose="02020404030301010803" pitchFamily="18" charset="0"/>
                <a:ea typeface="Times New Roman" panose="02020603050405020304" pitchFamily="18" charset="0"/>
              </a:rPr>
              <a:t>caso in cui i regali e le altre utilità </a:t>
            </a:r>
            <a:r>
              <a:rPr lang="it-IT" b="1" dirty="0">
                <a:solidFill>
                  <a:srgbClr val="0000FF"/>
                </a:solidFill>
                <a:latin typeface="Garamond" panose="02020404030301010803" pitchFamily="18" charset="0"/>
                <a:ea typeface="Times New Roman" panose="02020603050405020304" pitchFamily="18" charset="0"/>
              </a:rPr>
              <a:t>superino il valore di </a:t>
            </a:r>
            <a:r>
              <a:rPr lang="it-IT" b="1" dirty="0">
                <a:solidFill>
                  <a:srgbClr val="FF0000"/>
                </a:solidFill>
                <a:latin typeface="Garamond" panose="02020404030301010803" pitchFamily="18" charset="0"/>
                <a:ea typeface="Times New Roman" panose="02020603050405020304" pitchFamily="18" charset="0"/>
              </a:rPr>
              <a:t>150 euro </a:t>
            </a:r>
            <a:r>
              <a:rPr lang="it-IT" dirty="0">
                <a:latin typeface="Garamond" panose="02020404030301010803" pitchFamily="18" charset="0"/>
                <a:ea typeface="Times New Roman" panose="02020603050405020304" pitchFamily="18" charset="0"/>
              </a:rPr>
              <a:t>essi </a:t>
            </a:r>
            <a:r>
              <a:rPr lang="it-IT" b="1" dirty="0">
                <a:solidFill>
                  <a:srgbClr val="0000FF"/>
                </a:solidFill>
                <a:latin typeface="Garamond" panose="02020404030301010803" pitchFamily="18" charset="0"/>
                <a:ea typeface="Times New Roman" panose="02020603050405020304" pitchFamily="18" charset="0"/>
              </a:rPr>
              <a:t>devono essere restituiti al </a:t>
            </a:r>
            <a:r>
              <a:rPr lang="it-IT" b="1" dirty="0" smtClean="0">
                <a:solidFill>
                  <a:srgbClr val="0000FF"/>
                </a:solidFill>
                <a:latin typeface="Garamond" panose="02020404030301010803" pitchFamily="18" charset="0"/>
                <a:ea typeface="Times New Roman" panose="02020603050405020304" pitchFamily="18" charset="0"/>
              </a:rPr>
              <a:t>donante </a:t>
            </a:r>
            <a:r>
              <a:rPr lang="it-IT" dirty="0" smtClean="0">
                <a:latin typeface="Garamond" panose="02020404030301010803" pitchFamily="18" charset="0"/>
                <a:ea typeface="Times New Roman" panose="02020603050405020304" pitchFamily="18" charset="0"/>
              </a:rPr>
              <a:t>dai soggetti che li hanno ricevuti. </a:t>
            </a:r>
            <a:r>
              <a:rPr lang="it-IT" dirty="0">
                <a:latin typeface="Garamond" panose="02020404030301010803" pitchFamily="18" charset="0"/>
                <a:ea typeface="Times New Roman" panose="02020603050405020304" pitchFamily="18" charset="0"/>
              </a:rPr>
              <a:t>Dell’avvenuta restituzione ne deve essere </a:t>
            </a:r>
            <a:r>
              <a:rPr lang="it-IT" dirty="0" smtClean="0">
                <a:latin typeface="Garamond" panose="02020404030301010803" pitchFamily="18" charset="0"/>
                <a:ea typeface="Times New Roman" panose="02020603050405020304" pitchFamily="18" charset="0"/>
              </a:rPr>
              <a:t>informato il Responsabile </a:t>
            </a:r>
            <a:r>
              <a:rPr lang="it-IT" dirty="0">
                <a:latin typeface="Garamond" panose="02020404030301010803" pitchFamily="18" charset="0"/>
                <a:ea typeface="Times New Roman" panose="02020603050405020304" pitchFamily="18" charset="0"/>
              </a:rPr>
              <a:t>della </a:t>
            </a:r>
            <a:r>
              <a:rPr lang="it-IT" dirty="0" smtClean="0">
                <a:latin typeface="Garamond" panose="02020404030301010803" pitchFamily="18" charset="0"/>
                <a:ea typeface="Times New Roman" panose="02020603050405020304" pitchFamily="18" charset="0"/>
              </a:rPr>
              <a:t>Prevenzione </a:t>
            </a:r>
            <a:r>
              <a:rPr lang="it-IT" dirty="0">
                <a:latin typeface="Garamond" panose="02020404030301010803" pitchFamily="18" charset="0"/>
                <a:ea typeface="Times New Roman" panose="02020603050405020304" pitchFamily="18" charset="0"/>
              </a:rPr>
              <a:t>della C</a:t>
            </a:r>
            <a:r>
              <a:rPr lang="it-IT" dirty="0" smtClean="0">
                <a:latin typeface="Garamond" panose="02020404030301010803" pitchFamily="18" charset="0"/>
                <a:ea typeface="Times New Roman" panose="02020603050405020304" pitchFamily="18" charset="0"/>
              </a:rPr>
              <a:t>orruzione e della Trasparenza (RPCT) . </a:t>
            </a:r>
            <a:r>
              <a:rPr lang="it-IT" dirty="0">
                <a:solidFill>
                  <a:srgbClr val="0000FF"/>
                </a:solidFill>
                <a:latin typeface="Garamond" panose="02020404030301010803" pitchFamily="18" charset="0"/>
                <a:ea typeface="Times New Roman" panose="02020603050405020304" pitchFamily="18" charset="0"/>
              </a:rPr>
              <a:t>Se i regali e le utilità non possono essere restituiti</a:t>
            </a:r>
            <a:r>
              <a:rPr lang="it-IT" dirty="0">
                <a:latin typeface="Garamond" panose="02020404030301010803" pitchFamily="18" charset="0"/>
                <a:ea typeface="Times New Roman" panose="02020603050405020304" pitchFamily="18" charset="0"/>
              </a:rPr>
              <a:t>, coloro che li hanno ricevuti </a:t>
            </a:r>
            <a:r>
              <a:rPr lang="it-IT" dirty="0">
                <a:solidFill>
                  <a:srgbClr val="0000FF"/>
                </a:solidFill>
                <a:latin typeface="Garamond" panose="02020404030301010803" pitchFamily="18" charset="0"/>
                <a:ea typeface="Times New Roman" panose="02020603050405020304" pitchFamily="18" charset="0"/>
              </a:rPr>
              <a:t>devono consegnarli</a:t>
            </a:r>
            <a:r>
              <a:rPr lang="it-IT" dirty="0">
                <a:latin typeface="Garamond" panose="02020404030301010803" pitchFamily="18" charset="0"/>
                <a:ea typeface="Times New Roman" panose="02020603050405020304" pitchFamily="18" charset="0"/>
              </a:rPr>
              <a:t>, previa segnalazione al </a:t>
            </a:r>
            <a:r>
              <a:rPr lang="it-IT" dirty="0" smtClean="0">
                <a:latin typeface="Garamond" panose="02020404030301010803" pitchFamily="18" charset="0"/>
                <a:ea typeface="Times New Roman" panose="02020603050405020304" pitchFamily="18" charset="0"/>
              </a:rPr>
              <a:t>RPCT, </a:t>
            </a:r>
            <a:r>
              <a:rPr lang="it-IT" dirty="0">
                <a:solidFill>
                  <a:srgbClr val="0000FF"/>
                </a:solidFill>
                <a:latin typeface="Garamond" panose="02020404030301010803" pitchFamily="18" charset="0"/>
                <a:ea typeface="Times New Roman" panose="02020603050405020304" pitchFamily="18" charset="0"/>
              </a:rPr>
              <a:t>al </a:t>
            </a:r>
            <a:r>
              <a:rPr lang="it-IT" b="1" dirty="0">
                <a:solidFill>
                  <a:srgbClr val="0000FF"/>
                </a:solidFill>
                <a:latin typeface="Garamond" panose="02020404030301010803" pitchFamily="18" charset="0"/>
                <a:ea typeface="Times New Roman" panose="02020603050405020304" pitchFamily="18" charset="0"/>
              </a:rPr>
              <a:t>Dipartimento</a:t>
            </a:r>
            <a:r>
              <a:rPr lang="it-IT" dirty="0">
                <a:solidFill>
                  <a:srgbClr val="0000FF"/>
                </a:solidFill>
                <a:latin typeface="Garamond" panose="02020404030301010803" pitchFamily="18" charset="0"/>
                <a:ea typeface="Times New Roman" panose="02020603050405020304" pitchFamily="18" charset="0"/>
              </a:rPr>
              <a:t> regionale competente in materia di risorse </a:t>
            </a:r>
            <a:r>
              <a:rPr lang="it-IT" dirty="0" smtClean="0">
                <a:solidFill>
                  <a:srgbClr val="0000FF"/>
                </a:solidFill>
                <a:latin typeface="Garamond" panose="02020404030301010803" pitchFamily="18" charset="0"/>
                <a:ea typeface="Times New Roman" panose="02020603050405020304" pitchFamily="18" charset="0"/>
              </a:rPr>
              <a:t>strumentali</a:t>
            </a:r>
            <a:r>
              <a:rPr lang="it-IT" dirty="0" smtClean="0">
                <a:latin typeface="Garamond" panose="02020404030301010803" pitchFamily="18" charset="0"/>
                <a:ea typeface="Times New Roman" panose="02020603050405020304" pitchFamily="18" charset="0"/>
              </a:rPr>
              <a:t> </a:t>
            </a:r>
            <a:r>
              <a:rPr lang="it-IT" dirty="0">
                <a:latin typeface="Garamond" panose="02020404030301010803" pitchFamily="18" charset="0"/>
                <a:ea typeface="Times New Roman" panose="02020603050405020304" pitchFamily="18" charset="0"/>
              </a:rPr>
              <a:t>che, attraverso il </a:t>
            </a:r>
            <a:r>
              <a:rPr lang="it-IT" u="sng" dirty="0" smtClean="0">
                <a:latin typeface="Garamond" panose="02020404030301010803" pitchFamily="18" charset="0"/>
                <a:ea typeface="Times New Roman" panose="02020603050405020304" pitchFamily="18" charset="0"/>
              </a:rPr>
              <a:t>Servizio </a:t>
            </a:r>
            <a:r>
              <a:rPr lang="it-IT" u="sng" dirty="0">
                <a:latin typeface="Garamond" panose="02020404030301010803" pitchFamily="18" charset="0"/>
                <a:ea typeface="Times New Roman" panose="02020603050405020304" pitchFamily="18" charset="0"/>
              </a:rPr>
              <a:t>competente in materia di gestione di beni mobili</a:t>
            </a:r>
            <a:r>
              <a:rPr lang="it-IT" dirty="0">
                <a:latin typeface="Garamond" panose="02020404030301010803" pitchFamily="18" charset="0"/>
                <a:ea typeface="Times New Roman" panose="02020603050405020304" pitchFamily="18" charset="0"/>
              </a:rPr>
              <a:t>, cura le procedure per la devoluzione in beneficenza o per scopi </a:t>
            </a:r>
            <a:r>
              <a:rPr lang="it-IT" dirty="0" smtClean="0">
                <a:latin typeface="Garamond" panose="02020404030301010803" pitchFamily="18" charset="0"/>
                <a:ea typeface="Times New Roman" panose="02020603050405020304" pitchFamily="18" charset="0"/>
              </a:rPr>
              <a:t>istituzionali (art. 4 comma 5).</a:t>
            </a:r>
          </a:p>
          <a:p>
            <a:pPr algn="just">
              <a:lnSpc>
                <a:spcPct val="150000"/>
              </a:lnSpc>
              <a:spcAft>
                <a:spcPts val="0"/>
              </a:spcAft>
            </a:pPr>
            <a:endParaRPr lang="it-IT" dirty="0">
              <a:latin typeface="Times New Roman" panose="02020603050405020304" pitchFamily="18" charset="0"/>
              <a:ea typeface="Times New Roman" panose="02020603050405020304" pitchFamily="18" charset="0"/>
            </a:endParaRPr>
          </a:p>
          <a:p>
            <a:pPr marL="285750" indent="-285750" algn="just">
              <a:lnSpc>
                <a:spcPct val="150000"/>
              </a:lnSpc>
              <a:spcAft>
                <a:spcPts val="0"/>
              </a:spcAft>
              <a:buFont typeface="Wingdings" panose="05000000000000000000" pitchFamily="2" charset="2"/>
              <a:buChar char="Ø"/>
            </a:pPr>
            <a:r>
              <a:rPr lang="it-IT" dirty="0">
                <a:latin typeface="Garamond" panose="02020404030301010803" pitchFamily="18" charset="0"/>
                <a:ea typeface="Times New Roman" panose="02020603050405020304" pitchFamily="18" charset="0"/>
              </a:rPr>
              <a:t>Sempre con riferimento al divieto di ricevere utilità, la disposizione in </a:t>
            </a:r>
            <a:r>
              <a:rPr lang="it-IT" dirty="0" smtClean="0">
                <a:latin typeface="Garamond" panose="02020404030301010803" pitchFamily="18" charset="0"/>
                <a:ea typeface="Times New Roman" panose="02020603050405020304" pitchFamily="18" charset="0"/>
              </a:rPr>
              <a:t>esame al comma 6 </a:t>
            </a:r>
            <a:r>
              <a:rPr lang="it-IT" dirty="0">
                <a:latin typeface="Garamond" panose="02020404030301010803" pitchFamily="18" charset="0"/>
                <a:ea typeface="Times New Roman" panose="02020603050405020304" pitchFamily="18" charset="0"/>
              </a:rPr>
              <a:t>prevede che i dipendenti della Giunta regionale </a:t>
            </a:r>
            <a:r>
              <a:rPr lang="it-IT" dirty="0">
                <a:solidFill>
                  <a:srgbClr val="0000FF"/>
                </a:solidFill>
                <a:latin typeface="Garamond" panose="02020404030301010803" pitchFamily="18" charset="0"/>
                <a:ea typeface="Times New Roman" panose="02020603050405020304" pitchFamily="18" charset="0"/>
              </a:rPr>
              <a:t>non possano accettare incarichi </a:t>
            </a:r>
            <a:r>
              <a:rPr lang="it-IT" dirty="0">
                <a:latin typeface="Garamond" panose="02020404030301010803" pitchFamily="18" charset="0"/>
                <a:ea typeface="Times New Roman" panose="02020603050405020304" pitchFamily="18" charset="0"/>
              </a:rPr>
              <a:t>di collaborazione, consulenza, ricerca, studio o di qualsiasi tipologia di contratto o incarico e a titolo oneroso o gratuito </a:t>
            </a:r>
            <a:r>
              <a:rPr lang="it-IT" dirty="0">
                <a:solidFill>
                  <a:srgbClr val="0000FF"/>
                </a:solidFill>
                <a:latin typeface="Garamond" panose="02020404030301010803" pitchFamily="18" charset="0"/>
                <a:ea typeface="Times New Roman" panose="02020603050405020304" pitchFamily="18" charset="0"/>
              </a:rPr>
              <a:t>da soggetti privati, persone fisiche o giuridiche</a:t>
            </a:r>
            <a:r>
              <a:rPr lang="it-IT" dirty="0">
                <a:latin typeface="Garamond" panose="02020404030301010803" pitchFamily="18" charset="0"/>
                <a:ea typeface="Times New Roman" panose="02020603050405020304" pitchFamily="18" charset="0"/>
              </a:rPr>
              <a:t>, che</a:t>
            </a:r>
            <a:r>
              <a:rPr lang="it-IT" dirty="0" smtClean="0">
                <a:latin typeface="Garamond" panose="02020404030301010803" pitchFamily="18" charset="0"/>
                <a:ea typeface="Times New Roman" panose="02020603050405020304" pitchFamily="18" charset="0"/>
              </a:rPr>
              <a:t>:</a:t>
            </a:r>
          </a:p>
          <a:p>
            <a:pPr algn="just">
              <a:lnSpc>
                <a:spcPct val="150000"/>
              </a:lnSpc>
              <a:spcAft>
                <a:spcPts val="0"/>
              </a:spcAft>
            </a:pPr>
            <a:endParaRPr lang="it-IT" dirty="0" smtClean="0">
              <a:latin typeface="Garamond" panose="02020404030301010803" pitchFamily="18" charset="0"/>
              <a:ea typeface="Times New Roman" panose="02020603050405020304" pitchFamily="18" charset="0"/>
            </a:endParaRPr>
          </a:p>
          <a:p>
            <a:pPr marL="541338" lvl="0" indent="-276225" algn="just">
              <a:lnSpc>
                <a:spcPct val="150000"/>
              </a:lnSpc>
              <a:spcAft>
                <a:spcPts val="0"/>
              </a:spcAft>
              <a:buFont typeface="+mj-lt"/>
              <a:buAutoNum type="alphaLcParenR"/>
              <a:tabLst>
                <a:tab pos="541338" algn="l"/>
              </a:tabLst>
            </a:pPr>
            <a:r>
              <a:rPr lang="it-IT" dirty="0" smtClean="0">
                <a:latin typeface="Garamond" panose="02020404030301010803" pitchFamily="18" charset="0"/>
                <a:ea typeface="Times New Roman" panose="02020603050405020304" pitchFamily="18" charset="0"/>
              </a:rPr>
              <a:t>siano </a:t>
            </a:r>
            <a:r>
              <a:rPr lang="it-IT" dirty="0">
                <a:latin typeface="Garamond" panose="02020404030301010803" pitchFamily="18" charset="0"/>
                <a:ea typeface="Times New Roman" panose="02020603050405020304" pitchFamily="18" charset="0"/>
              </a:rPr>
              <a:t>o siano stati, </a:t>
            </a:r>
            <a:r>
              <a:rPr lang="it-IT" dirty="0">
                <a:solidFill>
                  <a:srgbClr val="0000FF"/>
                </a:solidFill>
                <a:latin typeface="Garamond" panose="02020404030301010803" pitchFamily="18" charset="0"/>
                <a:ea typeface="Times New Roman" panose="02020603050405020304" pitchFamily="18" charset="0"/>
              </a:rPr>
              <a:t>nel biennio precedente, </a:t>
            </a:r>
            <a:r>
              <a:rPr lang="it-IT" dirty="0">
                <a:latin typeface="Garamond" panose="02020404030301010803" pitchFamily="18" charset="0"/>
                <a:ea typeface="Times New Roman" panose="02020603050405020304" pitchFamily="18" charset="0"/>
              </a:rPr>
              <a:t>aggiudicatari di appalti di lavori, servizi e forniture, subappalti, cottimi fiduciari o concessioni di lavori, </a:t>
            </a:r>
            <a:r>
              <a:rPr lang="it-IT" dirty="0">
                <a:solidFill>
                  <a:srgbClr val="0000FF"/>
                </a:solidFill>
                <a:latin typeface="Garamond" panose="02020404030301010803" pitchFamily="18" charset="0"/>
                <a:ea typeface="Times New Roman" panose="02020603050405020304" pitchFamily="18" charset="0"/>
              </a:rPr>
              <a:t>nell’ambito di procedure curate personalmente dal dipendente  </a:t>
            </a:r>
            <a:r>
              <a:rPr lang="it-IT" dirty="0">
                <a:latin typeface="Garamond" panose="02020404030301010803" pitchFamily="18" charset="0"/>
                <a:ea typeface="Times New Roman" panose="02020603050405020304" pitchFamily="18" charset="0"/>
              </a:rPr>
              <a:t>e di cui abbia avuto responsabilità diretta nella fase </a:t>
            </a:r>
            <a:r>
              <a:rPr lang="it-IT" dirty="0" smtClean="0">
                <a:latin typeface="Garamond" panose="02020404030301010803" pitchFamily="18" charset="0"/>
                <a:ea typeface="Times New Roman" panose="02020603050405020304" pitchFamily="18" charset="0"/>
              </a:rPr>
              <a:t>decisionale; </a:t>
            </a:r>
          </a:p>
          <a:p>
            <a:pPr algn="just"/>
            <a:r>
              <a:rPr lang="it-IT" dirty="0" smtClean="0"/>
              <a:t>																							</a:t>
            </a:r>
            <a:r>
              <a:rPr lang="it-IT" sz="1400" b="1" dirty="0" smtClean="0"/>
              <a:t>11</a:t>
            </a:r>
            <a:endParaRPr lang="it-IT" sz="1400" b="1" dirty="0"/>
          </a:p>
        </p:txBody>
      </p:sp>
    </p:spTree>
    <p:extLst>
      <p:ext uri="{BB962C8B-B14F-4D97-AF65-F5344CB8AC3E}">
        <p14:creationId xmlns:p14="http://schemas.microsoft.com/office/powerpoint/2010/main" val="3051389581"/>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707923" y="220132"/>
            <a:ext cx="10815483" cy="6448297"/>
          </a:xfrm>
          <a:solidFill>
            <a:schemeClr val="bg2"/>
          </a:solidFill>
        </p:spPr>
        <p:txBody>
          <a:bodyPr>
            <a:normAutofit/>
          </a:bodyPr>
          <a:lstStyle/>
          <a:p>
            <a:pPr marL="717550" lvl="0" indent="-265113" algn="just">
              <a:lnSpc>
                <a:spcPct val="150000"/>
              </a:lnSpc>
              <a:spcAft>
                <a:spcPts val="0"/>
              </a:spcAft>
              <a:buNone/>
              <a:tabLst>
                <a:tab pos="457200" algn="l"/>
              </a:tabLst>
            </a:pPr>
            <a:r>
              <a:rPr lang="it-IT" sz="1800" dirty="0" smtClean="0">
                <a:latin typeface="Garamond" panose="02020404030301010803" pitchFamily="18" charset="0"/>
                <a:ea typeface="Times New Roman" panose="02020603050405020304" pitchFamily="18" charset="0"/>
              </a:rPr>
              <a:t>b) abbiano </a:t>
            </a:r>
            <a:r>
              <a:rPr lang="it-IT" sz="1800" dirty="0">
                <a:latin typeface="Garamond" panose="02020404030301010803" pitchFamily="18" charset="0"/>
                <a:ea typeface="Times New Roman" panose="02020603050405020304" pitchFamily="18" charset="0"/>
              </a:rPr>
              <a:t>ricevuto, </a:t>
            </a:r>
            <a:r>
              <a:rPr lang="it-IT" sz="1800" dirty="0">
                <a:solidFill>
                  <a:srgbClr val="0000FF"/>
                </a:solidFill>
                <a:latin typeface="Garamond" panose="02020404030301010803" pitchFamily="18" charset="0"/>
                <a:ea typeface="Times New Roman" panose="02020603050405020304" pitchFamily="18" charset="0"/>
              </a:rPr>
              <a:t>nel biennio</a:t>
            </a:r>
            <a:r>
              <a:rPr lang="it-IT" sz="1800" b="1" dirty="0">
                <a:solidFill>
                  <a:srgbClr val="0000FF"/>
                </a:solidFill>
                <a:latin typeface="Garamond" panose="02020404030301010803" pitchFamily="18" charset="0"/>
                <a:ea typeface="Times New Roman" panose="02020603050405020304" pitchFamily="18" charset="0"/>
              </a:rPr>
              <a:t> </a:t>
            </a:r>
            <a:r>
              <a:rPr lang="it-IT" sz="1800" dirty="0">
                <a:solidFill>
                  <a:srgbClr val="0000FF"/>
                </a:solidFill>
                <a:latin typeface="Garamond" panose="02020404030301010803" pitchFamily="18" charset="0"/>
                <a:ea typeface="Times New Roman" panose="02020603050405020304" pitchFamily="18" charset="0"/>
              </a:rPr>
              <a:t>precedente, </a:t>
            </a:r>
            <a:r>
              <a:rPr lang="it-IT" sz="1800" dirty="0">
                <a:latin typeface="Garamond" panose="02020404030301010803" pitchFamily="18" charset="0"/>
                <a:ea typeface="Times New Roman" panose="02020603050405020304" pitchFamily="18" charset="0"/>
              </a:rPr>
              <a:t>sovvenzioni, contributi, sussidi ed ausili finanziari o vantaggi </a:t>
            </a:r>
            <a:r>
              <a:rPr lang="it-IT" sz="1800" dirty="0" smtClean="0">
                <a:latin typeface="Garamond" panose="02020404030301010803" pitchFamily="18" charset="0"/>
                <a:ea typeface="Times New Roman" panose="02020603050405020304" pitchFamily="18" charset="0"/>
              </a:rPr>
              <a:t>  economici di qualunque </a:t>
            </a:r>
            <a:r>
              <a:rPr lang="it-IT" sz="1800" dirty="0">
                <a:latin typeface="Garamond" panose="02020404030301010803" pitchFamily="18" charset="0"/>
                <a:ea typeface="Times New Roman" panose="02020603050405020304" pitchFamily="18" charset="0"/>
              </a:rPr>
              <a:t>genere, </a:t>
            </a:r>
            <a:r>
              <a:rPr lang="it-IT" sz="1800" dirty="0">
                <a:solidFill>
                  <a:srgbClr val="0000FF"/>
                </a:solidFill>
                <a:latin typeface="Garamond" panose="02020404030301010803" pitchFamily="18" charset="0"/>
                <a:ea typeface="Times New Roman" panose="02020603050405020304" pitchFamily="18" charset="0"/>
              </a:rPr>
              <a:t>nell’ambito di procedure curate personalmente dal dipendente </a:t>
            </a:r>
            <a:r>
              <a:rPr lang="it-IT" sz="1800" dirty="0">
                <a:latin typeface="Garamond" panose="02020404030301010803" pitchFamily="18" charset="0"/>
                <a:ea typeface="Times New Roman" panose="02020603050405020304" pitchFamily="18" charset="0"/>
              </a:rPr>
              <a:t>e di cui abbia avuto responsabilità diretta nella fase decisionale; </a:t>
            </a:r>
          </a:p>
          <a:p>
            <a:pPr marL="717550" lvl="0" indent="-265113" algn="just">
              <a:lnSpc>
                <a:spcPct val="150000"/>
              </a:lnSpc>
              <a:spcAft>
                <a:spcPts val="0"/>
              </a:spcAft>
              <a:buNone/>
              <a:tabLst>
                <a:tab pos="457200" algn="l"/>
              </a:tabLst>
            </a:pPr>
            <a:r>
              <a:rPr lang="it-IT" sz="1800" dirty="0" smtClean="0">
                <a:latin typeface="Garamond" panose="02020404030301010803" pitchFamily="18" charset="0"/>
                <a:ea typeface="Times New Roman" panose="02020603050405020304" pitchFamily="18" charset="0"/>
              </a:rPr>
              <a:t>c) siano </a:t>
            </a:r>
            <a:r>
              <a:rPr lang="it-IT" sz="1800" dirty="0">
                <a:latin typeface="Garamond" panose="02020404030301010803" pitchFamily="18" charset="0"/>
                <a:ea typeface="Times New Roman" panose="02020603050405020304" pitchFamily="18" charset="0"/>
              </a:rPr>
              <a:t>o siano stati, </a:t>
            </a:r>
            <a:r>
              <a:rPr lang="it-IT" sz="1800" dirty="0">
                <a:solidFill>
                  <a:srgbClr val="0000FF"/>
                </a:solidFill>
                <a:latin typeface="Garamond" panose="02020404030301010803" pitchFamily="18" charset="0"/>
                <a:ea typeface="Times New Roman" panose="02020603050405020304" pitchFamily="18" charset="0"/>
              </a:rPr>
              <a:t>nel biennio precedente</a:t>
            </a:r>
            <a:r>
              <a:rPr lang="it-IT" sz="1800" dirty="0">
                <a:latin typeface="Garamond" panose="02020404030301010803" pitchFamily="18" charset="0"/>
                <a:ea typeface="Times New Roman" panose="02020603050405020304" pitchFamily="18" charset="0"/>
              </a:rPr>
              <a:t>, destinatari di procedure tese al rilascio di provvedimenti a contenuto </a:t>
            </a:r>
            <a:r>
              <a:rPr lang="it-IT" sz="1800" dirty="0" err="1">
                <a:latin typeface="Garamond" panose="02020404030301010803" pitchFamily="18" charset="0"/>
                <a:ea typeface="Times New Roman" panose="02020603050405020304" pitchFamily="18" charset="0"/>
              </a:rPr>
              <a:t>autorizzatorio</a:t>
            </a:r>
            <a:r>
              <a:rPr lang="it-IT" sz="1800" dirty="0">
                <a:latin typeface="Garamond" panose="02020404030301010803" pitchFamily="18" charset="0"/>
                <a:ea typeface="Times New Roman" panose="02020603050405020304" pitchFamily="18" charset="0"/>
              </a:rPr>
              <a:t>, </a:t>
            </a:r>
            <a:r>
              <a:rPr lang="it-IT" sz="1800" dirty="0" err="1">
                <a:latin typeface="Garamond" panose="02020404030301010803" pitchFamily="18" charset="0"/>
                <a:ea typeface="Times New Roman" panose="02020603050405020304" pitchFamily="18" charset="0"/>
              </a:rPr>
              <a:t>concessorio</a:t>
            </a:r>
            <a:r>
              <a:rPr lang="it-IT" sz="1800" dirty="0">
                <a:latin typeface="Garamond" panose="02020404030301010803" pitchFamily="18" charset="0"/>
                <a:ea typeface="Times New Roman" panose="02020603050405020304" pitchFamily="18" charset="0"/>
              </a:rPr>
              <a:t> o abilitativo, anche diversamente denominati, </a:t>
            </a:r>
            <a:r>
              <a:rPr lang="it-IT" sz="1800" dirty="0">
                <a:solidFill>
                  <a:srgbClr val="0000FF"/>
                </a:solidFill>
                <a:latin typeface="Garamond" panose="02020404030301010803" pitchFamily="18" charset="0"/>
                <a:ea typeface="Times New Roman" panose="02020603050405020304" pitchFamily="18" charset="0"/>
              </a:rPr>
              <a:t>curati personalmente dal dipendente </a:t>
            </a:r>
            <a:r>
              <a:rPr lang="it-IT" sz="1800" dirty="0">
                <a:latin typeface="Garamond" panose="02020404030301010803" pitchFamily="18" charset="0"/>
                <a:ea typeface="Times New Roman" panose="02020603050405020304" pitchFamily="18" charset="0"/>
              </a:rPr>
              <a:t>e di cui abbia avuto responsabilità diretta nella fase </a:t>
            </a:r>
            <a:r>
              <a:rPr lang="it-IT" sz="1800" dirty="0" smtClean="0">
                <a:latin typeface="Garamond" panose="02020404030301010803" pitchFamily="18" charset="0"/>
                <a:ea typeface="Times New Roman" panose="02020603050405020304" pitchFamily="18" charset="0"/>
              </a:rPr>
              <a:t>decisionale.</a:t>
            </a:r>
          </a:p>
          <a:p>
            <a:pPr marL="717550" lvl="0" indent="-265113" algn="just">
              <a:lnSpc>
                <a:spcPct val="150000"/>
              </a:lnSpc>
              <a:spcAft>
                <a:spcPts val="0"/>
              </a:spcAft>
              <a:buNone/>
              <a:tabLst>
                <a:tab pos="457200" algn="l"/>
              </a:tabLst>
            </a:pPr>
            <a:endParaRPr lang="it-IT" sz="1800" dirty="0" smtClean="0">
              <a:latin typeface="Garamond" panose="02020404030301010803" pitchFamily="18" charset="0"/>
              <a:ea typeface="Times New Roman" panose="02020603050405020304" pitchFamily="18" charset="0"/>
            </a:endParaRPr>
          </a:p>
          <a:p>
            <a:pPr marL="550863" indent="-285750" algn="just">
              <a:lnSpc>
                <a:spcPct val="150000"/>
              </a:lnSpc>
              <a:buFont typeface="Wingdings" panose="05000000000000000000" pitchFamily="2" charset="2"/>
              <a:buChar char="Ø"/>
              <a:tabLst>
                <a:tab pos="457200" algn="l"/>
              </a:tabLst>
            </a:pPr>
            <a:r>
              <a:rPr lang="it-IT" sz="1800" b="1" dirty="0">
                <a:latin typeface="Garamond" panose="02020404030301010803" pitchFamily="18" charset="0"/>
                <a:ea typeface="Times New Roman" panose="02020603050405020304" pitchFamily="18" charset="0"/>
              </a:rPr>
              <a:t>(comma 7) </a:t>
            </a:r>
            <a:r>
              <a:rPr lang="it-IT" sz="1800" dirty="0" smtClean="0">
                <a:latin typeface="Garamond" panose="02020404030301010803" pitchFamily="18" charset="0"/>
              </a:rPr>
              <a:t>Per </a:t>
            </a:r>
            <a:r>
              <a:rPr lang="it-IT" sz="1800" dirty="0">
                <a:latin typeface="Garamond" panose="02020404030301010803" pitchFamily="18" charset="0"/>
              </a:rPr>
              <a:t>preservare il prestigio e l’imparzialità dell’amministrazione regionale, il </a:t>
            </a:r>
            <a:r>
              <a:rPr lang="it-IT" sz="1800" dirty="0">
                <a:solidFill>
                  <a:srgbClr val="0000FF"/>
                </a:solidFill>
                <a:latin typeface="Garamond" panose="02020404030301010803" pitchFamily="18" charset="0"/>
              </a:rPr>
              <a:t>Direttore generale (o il Segretario generale/particolare ove esiste), i Coordinatori delle strutture dell’Ufficio di diretta collaborazione del Presidente, i Direttori e i Dirigenti </a:t>
            </a:r>
            <a:r>
              <a:rPr lang="it-IT" sz="1800" b="1" dirty="0">
                <a:solidFill>
                  <a:srgbClr val="0000FF"/>
                </a:solidFill>
                <a:latin typeface="Garamond" panose="02020404030301010803" pitchFamily="18" charset="0"/>
              </a:rPr>
              <a:t>vigilano</a:t>
            </a:r>
            <a:r>
              <a:rPr lang="it-IT" sz="1800" dirty="0">
                <a:solidFill>
                  <a:srgbClr val="0000FF"/>
                </a:solidFill>
                <a:latin typeface="Garamond" panose="02020404030301010803" pitchFamily="18" charset="0"/>
              </a:rPr>
              <a:t> sul rispetto delle disposizioni di cui al presente articolo</a:t>
            </a:r>
            <a:r>
              <a:rPr lang="it-IT" sz="1800" dirty="0" smtClean="0">
                <a:solidFill>
                  <a:srgbClr val="0000FF"/>
                </a:solidFill>
                <a:latin typeface="Garamond" panose="02020404030301010803" pitchFamily="18" charset="0"/>
              </a:rPr>
              <a:t>.</a:t>
            </a:r>
          </a:p>
          <a:p>
            <a:pPr marL="265113" indent="0" algn="just">
              <a:lnSpc>
                <a:spcPct val="150000"/>
              </a:lnSpc>
              <a:buNone/>
              <a:tabLst>
                <a:tab pos="457200" algn="l"/>
              </a:tabLst>
            </a:pPr>
            <a:endParaRPr lang="it-IT" sz="1800" dirty="0">
              <a:solidFill>
                <a:srgbClr val="0000FF"/>
              </a:solidFill>
              <a:latin typeface="Garamond" panose="02020404030301010803" pitchFamily="18" charset="0"/>
            </a:endParaRPr>
          </a:p>
          <a:p>
            <a:pPr marL="452438" indent="-187325" algn="just">
              <a:lnSpc>
                <a:spcPct val="150000"/>
              </a:lnSpc>
              <a:spcAft>
                <a:spcPts val="0"/>
              </a:spcAft>
              <a:buFont typeface="Wingdings" panose="05000000000000000000" pitchFamily="2" charset="2"/>
              <a:buChar char="Ø"/>
            </a:pPr>
            <a:r>
              <a:rPr lang="it-IT" sz="1800" b="1" dirty="0" smtClean="0">
                <a:latin typeface="Garamond" panose="02020404030301010803" pitchFamily="18" charset="0"/>
                <a:ea typeface="Times New Roman" panose="02020603050405020304" pitchFamily="18" charset="0"/>
              </a:rPr>
              <a:t>(comma 8) </a:t>
            </a:r>
            <a:r>
              <a:rPr lang="it-IT" sz="1800" b="1" dirty="0" smtClean="0">
                <a:solidFill>
                  <a:srgbClr val="0000FF"/>
                </a:solidFill>
                <a:latin typeface="Garamond" panose="02020404030301010803" pitchFamily="18" charset="0"/>
                <a:ea typeface="Times New Roman" panose="02020603050405020304" pitchFamily="18" charset="0"/>
              </a:rPr>
              <a:t>Per </a:t>
            </a:r>
            <a:r>
              <a:rPr lang="it-IT" sz="1800" b="1" dirty="0">
                <a:solidFill>
                  <a:srgbClr val="0000FF"/>
                </a:solidFill>
                <a:latin typeface="Garamond" panose="02020404030301010803" pitchFamily="18" charset="0"/>
                <a:ea typeface="Times New Roman" panose="02020603050405020304" pitchFamily="18" charset="0"/>
              </a:rPr>
              <a:t>verificare il rispetto della disposizione in esame, il </a:t>
            </a:r>
            <a:r>
              <a:rPr lang="it-IT" sz="1800" b="1" dirty="0" smtClean="0">
                <a:solidFill>
                  <a:srgbClr val="0000FF"/>
                </a:solidFill>
                <a:latin typeface="Garamond" panose="02020404030301010803" pitchFamily="18" charset="0"/>
                <a:ea typeface="Times New Roman" panose="02020603050405020304" pitchFamily="18" charset="0"/>
              </a:rPr>
              <a:t>RPCT </a:t>
            </a:r>
            <a:r>
              <a:rPr lang="it-IT" sz="1800" b="1" dirty="0">
                <a:solidFill>
                  <a:srgbClr val="0000FF"/>
                </a:solidFill>
                <a:latin typeface="Garamond" panose="02020404030301010803" pitchFamily="18" charset="0"/>
                <a:ea typeface="Times New Roman" panose="02020603050405020304" pitchFamily="18" charset="0"/>
              </a:rPr>
              <a:t>può avvalersi della struttura regionale competente in materia di controlli </a:t>
            </a:r>
            <a:r>
              <a:rPr lang="it-IT" sz="1800" b="1" dirty="0" smtClean="0">
                <a:solidFill>
                  <a:srgbClr val="0000FF"/>
                </a:solidFill>
                <a:latin typeface="Garamond" panose="02020404030301010803" pitchFamily="18" charset="0"/>
                <a:ea typeface="Times New Roman" panose="02020603050405020304" pitchFamily="18" charset="0"/>
              </a:rPr>
              <a:t>ispettivo-contabili «Autorità </a:t>
            </a:r>
            <a:r>
              <a:rPr lang="it-IT" sz="1800" b="1" dirty="0">
                <a:solidFill>
                  <a:srgbClr val="0000FF"/>
                </a:solidFill>
                <a:latin typeface="Garamond" panose="02020404030301010803" pitchFamily="18" charset="0"/>
                <a:ea typeface="Times New Roman" panose="02020603050405020304" pitchFamily="18" charset="0"/>
              </a:rPr>
              <a:t>di Audit e Controllo Ispettivo Contabile" (</a:t>
            </a:r>
            <a:r>
              <a:rPr lang="it-IT" sz="1800" b="1" dirty="0" smtClean="0">
                <a:solidFill>
                  <a:srgbClr val="0000FF"/>
                </a:solidFill>
                <a:latin typeface="Garamond" panose="02020404030301010803" pitchFamily="18" charset="0"/>
                <a:ea typeface="Times New Roman" panose="02020603050405020304" pitchFamily="18" charset="0"/>
              </a:rPr>
              <a:t>ADA). </a:t>
            </a:r>
            <a:endParaRPr lang="it-IT" sz="2000" b="1" dirty="0">
              <a:solidFill>
                <a:srgbClr val="0000FF"/>
              </a:solidFill>
              <a:latin typeface="Times New Roman" panose="02020603050405020304" pitchFamily="18" charset="0"/>
              <a:ea typeface="Times New Roman" panose="02020603050405020304" pitchFamily="18" charset="0"/>
            </a:endParaRPr>
          </a:p>
          <a:p>
            <a:pPr marL="0" indent="0" algn="just">
              <a:lnSpc>
                <a:spcPct val="107000"/>
              </a:lnSpc>
              <a:spcAft>
                <a:spcPts val="800"/>
              </a:spcAft>
              <a:buNone/>
            </a:pPr>
            <a:endParaRPr lang="it-IT" dirty="0">
              <a:latin typeface="Calibri" panose="020F0502020204030204" pitchFamily="34" charset="0"/>
              <a:ea typeface="Calibri" panose="020F0502020204030204" pitchFamily="34" charset="0"/>
              <a:cs typeface="Times New Roman" panose="02020603050405020304" pitchFamily="18" charset="0"/>
            </a:endParaRPr>
          </a:p>
          <a:p>
            <a:pPr algn="just"/>
            <a:endParaRPr lang="it-IT" u="sng" dirty="0" smtClean="0">
              <a:solidFill>
                <a:srgbClr val="0070C0"/>
              </a:solidFill>
            </a:endParaRPr>
          </a:p>
          <a:p>
            <a:pPr marL="0" indent="0" algn="just">
              <a:buNone/>
            </a:pPr>
            <a:endParaRPr lang="it-IT" u="sng" dirty="0"/>
          </a:p>
          <a:p>
            <a:pPr marL="0" indent="0">
              <a:buNone/>
            </a:pPr>
            <a:endParaRPr lang="it-IT" dirty="0"/>
          </a:p>
        </p:txBody>
      </p:sp>
      <p:sp>
        <p:nvSpPr>
          <p:cNvPr id="6" name="Segnaposto numero diapositiva 5"/>
          <p:cNvSpPr>
            <a:spLocks noGrp="1"/>
          </p:cNvSpPr>
          <p:nvPr>
            <p:ph type="sldNum" sz="quarter" idx="15"/>
          </p:nvPr>
        </p:nvSpPr>
        <p:spPr>
          <a:xfrm>
            <a:off x="10622378" y="6029018"/>
            <a:ext cx="812800" cy="521208"/>
          </a:xfrm>
        </p:spPr>
        <p:txBody>
          <a:bodyPr/>
          <a:lstStyle/>
          <a:p>
            <a:pPr>
              <a:defRPr/>
            </a:pPr>
            <a:fld id="{B2D3D1F1-375F-4D34-BD2F-2D3F7ECFE057}" type="slidenum">
              <a:rPr lang="en-US" smtClean="0">
                <a:solidFill>
                  <a:schemeClr val="tx1"/>
                </a:solidFill>
              </a:rPr>
              <a:pPr>
                <a:defRPr/>
              </a:pPr>
              <a:t>12</a:t>
            </a:fld>
            <a:endParaRPr lang="en-US" dirty="0">
              <a:solidFill>
                <a:schemeClr val="tx1"/>
              </a:solidFill>
            </a:endParaRPr>
          </a:p>
        </p:txBody>
      </p:sp>
    </p:spTree>
    <p:extLst>
      <p:ext uri="{BB962C8B-B14F-4D97-AF65-F5344CB8AC3E}">
        <p14:creationId xmlns:p14="http://schemas.microsoft.com/office/powerpoint/2010/main" val="308390445"/>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00"/>
                                        <p:tgtEl>
                                          <p:spTgt spid="3">
                                            <p:bg/>
                                          </p:spTgt>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down)">
                                      <p:cBhvr>
                                        <p:cTn id="11" dur="500"/>
                                        <p:tgtEl>
                                          <p:spTgt spid="3">
                                            <p:txEl>
                                              <p:pRg st="0" end="0"/>
                                            </p:txEl>
                                          </p:spTgt>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down)">
                                      <p:cBhvr>
                                        <p:cTn id="15" dur="500"/>
                                        <p:tgtEl>
                                          <p:spTgt spid="3">
                                            <p:txEl>
                                              <p:pRg st="1" end="1"/>
                                            </p:txEl>
                                          </p:spTgt>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down)">
                                      <p:cBhvr>
                                        <p:cTn id="19" dur="500"/>
                                        <p:tgtEl>
                                          <p:spTgt spid="3">
                                            <p:txEl>
                                              <p:pRg st="3" end="3"/>
                                            </p:txEl>
                                          </p:spTgt>
                                        </p:tgtEl>
                                      </p:cBhvr>
                                    </p:animEffect>
                                  </p:childTnLst>
                                </p:cTn>
                              </p:par>
                            </p:childTnLst>
                          </p:cTn>
                        </p:par>
                        <p:par>
                          <p:cTn id="20" fill="hold">
                            <p:stCondLst>
                              <p:cond delay="2000"/>
                            </p:stCondLst>
                            <p:childTnLst>
                              <p:par>
                                <p:cTn id="21" presetID="22" presetClass="entr" presetSubtype="4" fill="hold" grpId="0" nodeType="after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wipe(down)">
                                      <p:cBhvr>
                                        <p:cTn id="2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sz="quarter" idx="1"/>
          </p:nvPr>
        </p:nvSpPr>
        <p:spPr>
          <a:xfrm>
            <a:off x="609600" y="127819"/>
            <a:ext cx="10899648" cy="6346133"/>
          </a:xfr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3500000" scaled="1"/>
            <a:tileRect/>
          </a:gradFill>
        </p:spPr>
        <p:txBody>
          <a:bodyPr>
            <a:normAutofit/>
          </a:bodyPr>
          <a:lstStyle/>
          <a:p>
            <a:pPr marL="0" indent="0" algn="ctr">
              <a:buNone/>
            </a:pPr>
            <a:r>
              <a:rPr lang="it-IT" sz="2800" b="1" dirty="0" smtClean="0">
                <a:solidFill>
                  <a:srgbClr val="FF0000"/>
                </a:solidFill>
                <a:latin typeface="Garamond" panose="02020404030301010803" pitchFamily="18" charset="0"/>
                <a:ea typeface="Times New Roman" panose="02020603050405020304" pitchFamily="18" charset="0"/>
                <a:cs typeface="Times New Roman" panose="02020603050405020304" pitchFamily="18" charset="0"/>
              </a:rPr>
              <a:t>L’ARTICOLO </a:t>
            </a:r>
            <a:r>
              <a:rPr lang="it-IT" sz="2800" b="1" dirty="0">
                <a:solidFill>
                  <a:srgbClr val="FF0000"/>
                </a:solidFill>
                <a:latin typeface="Garamond" panose="02020404030301010803" pitchFamily="18" charset="0"/>
                <a:ea typeface="Times New Roman" panose="02020603050405020304" pitchFamily="18" charset="0"/>
                <a:cs typeface="Times New Roman" panose="02020603050405020304" pitchFamily="18" charset="0"/>
              </a:rPr>
              <a:t>5 </a:t>
            </a:r>
            <a:r>
              <a:rPr lang="it-IT" sz="2800" dirty="0">
                <a:solidFill>
                  <a:srgbClr val="FF0000"/>
                </a:solidFill>
                <a:latin typeface="Garamond" panose="02020404030301010803" pitchFamily="18" charset="0"/>
                <a:ea typeface="Times New Roman" panose="02020603050405020304" pitchFamily="18" charset="0"/>
                <a:cs typeface="Times New Roman" panose="02020603050405020304" pitchFamily="18" charset="0"/>
              </a:rPr>
              <a:t>(</a:t>
            </a:r>
            <a:r>
              <a:rPr lang="it-IT" sz="2800" i="1" dirty="0">
                <a:solidFill>
                  <a:srgbClr val="FF0000"/>
                </a:solidFill>
                <a:latin typeface="Garamond" panose="02020404030301010803" pitchFamily="18" charset="0"/>
                <a:ea typeface="Times New Roman" panose="02020603050405020304" pitchFamily="18" charset="0"/>
                <a:cs typeface="Times New Roman" panose="02020603050405020304" pitchFamily="18" charset="0"/>
              </a:rPr>
              <a:t>Partecipazione ad associazioni e organizzazioni </a:t>
            </a:r>
            <a:r>
              <a:rPr lang="it-IT" sz="2800" i="1" dirty="0" smtClean="0">
                <a:solidFill>
                  <a:srgbClr val="FF0000"/>
                </a:solidFill>
                <a:latin typeface="Garamond" panose="02020404030301010803" pitchFamily="18" charset="0"/>
                <a:ea typeface="Times New Roman" panose="02020603050405020304" pitchFamily="18" charset="0"/>
                <a:cs typeface="Times New Roman" panose="02020603050405020304" pitchFamily="18" charset="0"/>
              </a:rPr>
              <a:t>)</a:t>
            </a:r>
          </a:p>
          <a:p>
            <a:pPr algn="just">
              <a:spcAft>
                <a:spcPts val="0"/>
              </a:spcAft>
            </a:pPr>
            <a:r>
              <a:rPr lang="it-IT" sz="1800" dirty="0" smtClean="0">
                <a:solidFill>
                  <a:prstClr val="black"/>
                </a:solidFill>
                <a:latin typeface="Garamond" panose="02020404030301010803" pitchFamily="18" charset="0"/>
                <a:ea typeface="Times New Roman" panose="02020603050405020304" pitchFamily="18" charset="0"/>
              </a:rPr>
              <a:t>Al </a:t>
            </a:r>
            <a:r>
              <a:rPr lang="it-IT" sz="1800" b="1" dirty="0">
                <a:solidFill>
                  <a:prstClr val="black"/>
                </a:solidFill>
                <a:latin typeface="Garamond" panose="02020404030301010803" pitchFamily="18" charset="0"/>
                <a:ea typeface="Times New Roman" panose="02020603050405020304" pitchFamily="18" charset="0"/>
              </a:rPr>
              <a:t>comma 1</a:t>
            </a:r>
            <a:r>
              <a:rPr lang="it-IT" sz="1800" dirty="0">
                <a:solidFill>
                  <a:prstClr val="black"/>
                </a:solidFill>
                <a:latin typeface="Garamond" panose="02020404030301010803" pitchFamily="18" charset="0"/>
                <a:ea typeface="Times New Roman" panose="02020603050405020304" pitchFamily="18" charset="0"/>
              </a:rPr>
              <a:t> </a:t>
            </a:r>
            <a:r>
              <a:rPr lang="it-IT" sz="1800" dirty="0" smtClean="0">
                <a:latin typeface="Garamond" panose="02020404030301010803" pitchFamily="18" charset="0"/>
                <a:ea typeface="Times New Roman" panose="02020603050405020304" pitchFamily="18" charset="0"/>
              </a:rPr>
              <a:t>prevede </a:t>
            </a:r>
            <a:r>
              <a:rPr lang="it-IT" sz="1800" dirty="0">
                <a:latin typeface="Garamond" panose="02020404030301010803" pitchFamily="18" charset="0"/>
                <a:ea typeface="Times New Roman" panose="02020603050405020304" pitchFamily="18" charset="0"/>
              </a:rPr>
              <a:t>che, ferma restando la libertà di associazione di cui all’articolo 18 della Costituzione, </a:t>
            </a:r>
            <a:r>
              <a:rPr lang="it-IT" sz="1800" dirty="0" smtClean="0">
                <a:latin typeface="Garamond" panose="02020404030301010803" pitchFamily="18" charset="0"/>
                <a:ea typeface="Times New Roman" panose="02020603050405020304" pitchFamily="18" charset="0"/>
              </a:rPr>
              <a:t>i </a:t>
            </a:r>
            <a:r>
              <a:rPr lang="it-IT" sz="1800" dirty="0">
                <a:latin typeface="Garamond" panose="02020404030301010803" pitchFamily="18" charset="0"/>
                <a:ea typeface="Times New Roman" panose="02020603050405020304" pitchFamily="18" charset="0"/>
              </a:rPr>
              <a:t>dipendenti della </a:t>
            </a:r>
            <a:r>
              <a:rPr lang="it-IT" sz="1800" dirty="0" smtClean="0">
                <a:latin typeface="Garamond" panose="02020404030301010803" pitchFamily="18" charset="0"/>
                <a:ea typeface="Times New Roman" panose="02020603050405020304" pitchFamily="18" charset="0"/>
              </a:rPr>
              <a:t>G. R. </a:t>
            </a:r>
            <a:r>
              <a:rPr lang="it-IT" sz="1800" dirty="0" smtClean="0">
                <a:solidFill>
                  <a:srgbClr val="0000FF"/>
                </a:solidFill>
                <a:latin typeface="Garamond" panose="02020404030301010803" pitchFamily="18" charset="0"/>
                <a:ea typeface="Times New Roman" panose="02020603050405020304" pitchFamily="18" charset="0"/>
              </a:rPr>
              <a:t>effettuino </a:t>
            </a:r>
            <a:r>
              <a:rPr lang="it-IT" sz="1800" dirty="0">
                <a:solidFill>
                  <a:srgbClr val="0000FF"/>
                </a:solidFill>
                <a:latin typeface="Garamond" panose="02020404030301010803" pitchFamily="18" charset="0"/>
                <a:ea typeface="Times New Roman" panose="02020603050405020304" pitchFamily="18" charset="0"/>
              </a:rPr>
              <a:t>la </a:t>
            </a:r>
            <a:r>
              <a:rPr lang="it-IT" sz="1800" dirty="0" smtClean="0">
                <a:solidFill>
                  <a:srgbClr val="0000FF"/>
                </a:solidFill>
                <a:latin typeface="Garamond" panose="02020404030301010803" pitchFamily="18" charset="0"/>
                <a:ea typeface="Times New Roman" panose="02020603050405020304" pitchFamily="18" charset="0"/>
              </a:rPr>
              <a:t>comunicazione </a:t>
            </a:r>
            <a:r>
              <a:rPr lang="it-IT" sz="1800" dirty="0">
                <a:solidFill>
                  <a:srgbClr val="0000FF"/>
                </a:solidFill>
                <a:latin typeface="Garamond" panose="02020404030301010803" pitchFamily="18" charset="0"/>
                <a:ea typeface="Times New Roman" panose="02020603050405020304" pitchFamily="18" charset="0"/>
              </a:rPr>
              <a:t>relativa all’adesione </a:t>
            </a:r>
            <a:r>
              <a:rPr lang="it-IT" sz="1800" dirty="0">
                <a:latin typeface="Garamond" panose="02020404030301010803" pitchFamily="18" charset="0"/>
                <a:ea typeface="Times New Roman" panose="02020603050405020304" pitchFamily="18" charset="0"/>
              </a:rPr>
              <a:t>(in caso di nuova iscrizione) </a:t>
            </a:r>
            <a:r>
              <a:rPr lang="it-IT" sz="1800" dirty="0">
                <a:solidFill>
                  <a:srgbClr val="0000FF"/>
                </a:solidFill>
                <a:latin typeface="Garamond" panose="02020404030301010803" pitchFamily="18" charset="0"/>
                <a:ea typeface="Times New Roman" panose="02020603050405020304" pitchFamily="18" charset="0"/>
              </a:rPr>
              <a:t>ovvero all’appartenenza </a:t>
            </a:r>
            <a:r>
              <a:rPr lang="it-IT" sz="1800" dirty="0">
                <a:latin typeface="Garamond" panose="02020404030301010803" pitchFamily="18" charset="0"/>
                <a:ea typeface="Times New Roman" panose="02020603050405020304" pitchFamily="18" charset="0"/>
              </a:rPr>
              <a:t>(in caso di adesione già avvenuta) </a:t>
            </a:r>
            <a:r>
              <a:rPr lang="it-IT" sz="1800" dirty="0">
                <a:solidFill>
                  <a:srgbClr val="0000FF"/>
                </a:solidFill>
                <a:latin typeface="Garamond" panose="02020404030301010803" pitchFamily="18" charset="0"/>
                <a:ea typeface="Times New Roman" panose="02020603050405020304" pitchFamily="18" charset="0"/>
              </a:rPr>
              <a:t>ad associazioni ed organizzazioni</a:t>
            </a:r>
            <a:r>
              <a:rPr lang="it-IT" sz="1800" dirty="0">
                <a:latin typeface="Garamond" panose="02020404030301010803" pitchFamily="18" charset="0"/>
                <a:ea typeface="Times New Roman" panose="02020603050405020304" pitchFamily="18" charset="0"/>
              </a:rPr>
              <a:t>, a prescindere dal loro carattere riservato o meno, </a:t>
            </a:r>
            <a:r>
              <a:rPr lang="it-IT" sz="1800" u="sng" dirty="0">
                <a:latin typeface="Garamond" panose="02020404030301010803" pitchFamily="18" charset="0"/>
                <a:ea typeface="Times New Roman" panose="02020603050405020304" pitchFamily="18" charset="0"/>
              </a:rPr>
              <a:t>i cui ambiti di interesse possono interferire con lo svolgimento delle attività della struttura di appartenenza</a:t>
            </a:r>
            <a:r>
              <a:rPr lang="it-IT" sz="1800" dirty="0">
                <a:latin typeface="Garamond" panose="02020404030301010803" pitchFamily="18" charset="0"/>
                <a:ea typeface="Times New Roman" panose="02020603050405020304" pitchFamily="18" charset="0"/>
              </a:rPr>
              <a:t> (Dipartimento, Servizio o Ufficio in relazione all’assegnazione del soggetto interessato) </a:t>
            </a:r>
            <a:r>
              <a:rPr lang="it-IT" sz="1800" u="sng" dirty="0">
                <a:latin typeface="Garamond" panose="02020404030301010803" pitchFamily="18" charset="0"/>
                <a:ea typeface="Times New Roman" panose="02020603050405020304" pitchFamily="18" charset="0"/>
              </a:rPr>
              <a:t>ovvero che </a:t>
            </a:r>
            <a:r>
              <a:rPr lang="it-IT" sz="1800" u="sng" dirty="0" smtClean="0">
                <a:latin typeface="Garamond" panose="02020404030301010803" pitchFamily="18" charset="0"/>
                <a:ea typeface="Times New Roman" panose="02020603050405020304" pitchFamily="18" charset="0"/>
              </a:rPr>
              <a:t>possano </a:t>
            </a:r>
            <a:r>
              <a:rPr lang="it-IT" sz="1800" u="sng" dirty="0">
                <a:latin typeface="Garamond" panose="02020404030301010803" pitchFamily="18" charset="0"/>
                <a:ea typeface="Times New Roman" panose="02020603050405020304" pitchFamily="18" charset="0"/>
              </a:rPr>
              <a:t>essere destinatari di contributi da parte della specifica articolazione della struttura della </a:t>
            </a:r>
            <a:r>
              <a:rPr lang="it-IT" sz="1800" u="sng" dirty="0" smtClean="0">
                <a:latin typeface="Garamond" panose="02020404030301010803" pitchFamily="18" charset="0"/>
                <a:ea typeface="Times New Roman" panose="02020603050405020304" pitchFamily="18" charset="0"/>
              </a:rPr>
              <a:t>G.R. in </a:t>
            </a:r>
            <a:r>
              <a:rPr lang="it-IT" sz="1800" u="sng" dirty="0">
                <a:latin typeface="Garamond" panose="02020404030301010803" pitchFamily="18" charset="0"/>
                <a:ea typeface="Times New Roman" panose="02020603050405020304" pitchFamily="18" charset="0"/>
              </a:rPr>
              <a:t>cui presta servizio il soggetto interessato</a:t>
            </a:r>
            <a:r>
              <a:rPr lang="it-IT" sz="1800" u="sng" dirty="0" smtClean="0">
                <a:latin typeface="Garamond" panose="02020404030301010803" pitchFamily="18" charset="0"/>
                <a:ea typeface="Times New Roman" panose="02020603050405020304" pitchFamily="18" charset="0"/>
              </a:rPr>
              <a:t>.</a:t>
            </a:r>
          </a:p>
          <a:p>
            <a:pPr algn="just">
              <a:spcAft>
                <a:spcPts val="0"/>
              </a:spcAft>
            </a:pPr>
            <a:r>
              <a:rPr lang="it-IT" sz="1800" dirty="0" smtClean="0">
                <a:latin typeface="Garamond" panose="02020404030301010803" pitchFamily="18" charset="0"/>
                <a:ea typeface="Times New Roman" panose="02020603050405020304" pitchFamily="18" charset="0"/>
              </a:rPr>
              <a:t>Al </a:t>
            </a:r>
            <a:r>
              <a:rPr lang="it-IT" sz="1800" b="1" dirty="0">
                <a:latin typeface="Garamond" panose="02020404030301010803" pitchFamily="18" charset="0"/>
                <a:ea typeface="Times New Roman" panose="02020603050405020304" pitchFamily="18" charset="0"/>
              </a:rPr>
              <a:t>comma 2</a:t>
            </a:r>
            <a:r>
              <a:rPr lang="it-IT" sz="1800" dirty="0">
                <a:latin typeface="Garamond" panose="02020404030301010803" pitchFamily="18" charset="0"/>
                <a:ea typeface="Times New Roman" panose="02020603050405020304" pitchFamily="18" charset="0"/>
              </a:rPr>
              <a:t> </a:t>
            </a:r>
            <a:r>
              <a:rPr lang="it-IT" sz="1800" dirty="0" smtClean="0">
                <a:latin typeface="Garamond" panose="02020404030301010803" pitchFamily="18" charset="0"/>
                <a:ea typeface="Times New Roman" panose="02020603050405020304" pitchFamily="18" charset="0"/>
              </a:rPr>
              <a:t> sono indicati i soggetti tenuti ad effettuare la comunicazione di cui al comma 1 ed i soggetti destinatari della medesima:</a:t>
            </a:r>
          </a:p>
          <a:p>
            <a:pPr marL="0" indent="0" algn="just">
              <a:spcAft>
                <a:spcPts val="0"/>
              </a:spcAft>
              <a:buNone/>
            </a:pPr>
            <a:r>
              <a:rPr lang="it-IT" sz="1800" dirty="0" smtClean="0">
                <a:latin typeface="Garamond" panose="02020404030301010803" pitchFamily="18" charset="0"/>
                <a:ea typeface="Times New Roman" panose="02020603050405020304" pitchFamily="18" charset="0"/>
              </a:rPr>
              <a:t>	a) dai </a:t>
            </a:r>
            <a:r>
              <a:rPr lang="it-IT" sz="1800" dirty="0" smtClean="0">
                <a:solidFill>
                  <a:srgbClr val="0000FF"/>
                </a:solidFill>
                <a:latin typeface="Garamond" panose="02020404030301010803" pitchFamily="18" charset="0"/>
                <a:ea typeface="Times New Roman" panose="02020603050405020304" pitchFamily="18" charset="0"/>
              </a:rPr>
              <a:t>Dipendenti </a:t>
            </a:r>
            <a:r>
              <a:rPr lang="it-IT" sz="1800" dirty="0" smtClean="0">
                <a:latin typeface="Garamond" panose="02020404030301010803" pitchFamily="18" charset="0"/>
                <a:ea typeface="Times New Roman" panose="02020603050405020304" pitchFamily="18" charset="0"/>
              </a:rPr>
              <a:t>al proprio Dirigente, che valuta la stessa ai fini di possibili conflitti di interessi;</a:t>
            </a:r>
          </a:p>
          <a:p>
            <a:pPr marL="0" indent="0" algn="just">
              <a:spcAft>
                <a:spcPts val="0"/>
              </a:spcAft>
              <a:buNone/>
            </a:pPr>
            <a:r>
              <a:rPr lang="it-IT" sz="1800" dirty="0" smtClean="0">
                <a:latin typeface="Garamond" panose="02020404030301010803" pitchFamily="18" charset="0"/>
                <a:ea typeface="Times New Roman" panose="02020603050405020304" pitchFamily="18" charset="0"/>
              </a:rPr>
              <a:t>	b) dai </a:t>
            </a:r>
            <a:r>
              <a:rPr lang="it-IT" sz="1800" dirty="0" smtClean="0">
                <a:solidFill>
                  <a:srgbClr val="0000FF"/>
                </a:solidFill>
                <a:latin typeface="Garamond" panose="02020404030301010803" pitchFamily="18" charset="0"/>
                <a:ea typeface="Times New Roman" panose="02020603050405020304" pitchFamily="18" charset="0"/>
              </a:rPr>
              <a:t>Dirigenti</a:t>
            </a:r>
            <a:r>
              <a:rPr lang="it-IT" sz="1800" dirty="0" smtClean="0">
                <a:latin typeface="Garamond" panose="02020404030301010803" pitchFamily="18" charset="0"/>
                <a:ea typeface="Times New Roman" panose="02020603050405020304" pitchFamily="18" charset="0"/>
              </a:rPr>
              <a:t> al proprio Direttore, che valuta …………omissis……..;</a:t>
            </a:r>
          </a:p>
          <a:p>
            <a:pPr marL="0" indent="0" algn="just">
              <a:spcAft>
                <a:spcPts val="0"/>
              </a:spcAft>
              <a:buNone/>
            </a:pPr>
            <a:r>
              <a:rPr lang="it-IT" sz="1800" dirty="0">
                <a:latin typeface="Garamond" panose="02020404030301010803" pitchFamily="18" charset="0"/>
                <a:ea typeface="Times New Roman" panose="02020603050405020304" pitchFamily="18" charset="0"/>
              </a:rPr>
              <a:t>	</a:t>
            </a:r>
            <a:r>
              <a:rPr lang="it-IT" sz="1800" dirty="0" smtClean="0">
                <a:latin typeface="Garamond" panose="02020404030301010803" pitchFamily="18" charset="0"/>
                <a:ea typeface="Times New Roman" panose="02020603050405020304" pitchFamily="18" charset="0"/>
              </a:rPr>
              <a:t>c) dai </a:t>
            </a:r>
            <a:r>
              <a:rPr lang="it-IT" sz="1800" dirty="0" smtClean="0">
                <a:solidFill>
                  <a:srgbClr val="0000FF"/>
                </a:solidFill>
                <a:latin typeface="Garamond" panose="02020404030301010803" pitchFamily="18" charset="0"/>
                <a:ea typeface="Times New Roman" panose="02020603050405020304" pitchFamily="18" charset="0"/>
              </a:rPr>
              <a:t>Direttori </a:t>
            </a:r>
            <a:r>
              <a:rPr lang="it-IT" sz="1800" dirty="0" smtClean="0">
                <a:latin typeface="Garamond" panose="02020404030301010803" pitchFamily="18" charset="0"/>
                <a:ea typeface="Times New Roman" panose="02020603050405020304" pitchFamily="18" charset="0"/>
              </a:rPr>
              <a:t>al Direttore competente in materia di risorse umane, che valuta…….omissis…..;</a:t>
            </a:r>
          </a:p>
          <a:p>
            <a:pPr marL="0" indent="0" algn="just">
              <a:spcAft>
                <a:spcPts val="0"/>
              </a:spcAft>
              <a:buNone/>
            </a:pPr>
            <a:r>
              <a:rPr lang="it-IT" sz="1800" dirty="0">
                <a:latin typeface="Garamond" panose="02020404030301010803" pitchFamily="18" charset="0"/>
                <a:ea typeface="Times New Roman" panose="02020603050405020304" pitchFamily="18" charset="0"/>
              </a:rPr>
              <a:t>	</a:t>
            </a:r>
            <a:r>
              <a:rPr lang="it-IT" sz="1800" dirty="0" smtClean="0">
                <a:latin typeface="Garamond" panose="02020404030301010803" pitchFamily="18" charset="0"/>
                <a:ea typeface="Times New Roman" panose="02020603050405020304" pitchFamily="18" charset="0"/>
              </a:rPr>
              <a:t>d) dal </a:t>
            </a:r>
            <a:r>
              <a:rPr lang="it-IT" sz="1800" dirty="0" smtClean="0">
                <a:solidFill>
                  <a:srgbClr val="0000FF"/>
                </a:solidFill>
                <a:latin typeface="Garamond" panose="02020404030301010803" pitchFamily="18" charset="0"/>
                <a:ea typeface="Times New Roman" panose="02020603050405020304" pitchFamily="18" charset="0"/>
              </a:rPr>
              <a:t>Direttore della struttura competente in materia di risorse umane  </a:t>
            </a:r>
            <a:r>
              <a:rPr lang="it-IT" sz="1800" dirty="0" smtClean="0">
                <a:latin typeface="Garamond" panose="02020404030301010803" pitchFamily="18" charset="0"/>
                <a:ea typeface="Times New Roman" panose="02020603050405020304" pitchFamily="18" charset="0"/>
              </a:rPr>
              <a:t>al </a:t>
            </a:r>
            <a:r>
              <a:rPr lang="it-IT" sz="1800" dirty="0">
                <a:latin typeface="Garamond" panose="02020404030301010803" pitchFamily="18" charset="0"/>
                <a:ea typeface="Times New Roman" panose="02020603050405020304" pitchFamily="18" charset="0"/>
              </a:rPr>
              <a:t>D</a:t>
            </a:r>
            <a:r>
              <a:rPr lang="it-IT" sz="1800" dirty="0" smtClean="0">
                <a:latin typeface="Garamond" panose="02020404030301010803" pitchFamily="18" charset="0"/>
                <a:ea typeface="Times New Roman" panose="02020603050405020304" pitchFamily="18" charset="0"/>
              </a:rPr>
              <a:t>irettore generale, che valuta…..;</a:t>
            </a:r>
          </a:p>
          <a:p>
            <a:pPr marL="0" indent="0" algn="just">
              <a:spcAft>
                <a:spcPts val="0"/>
              </a:spcAft>
              <a:buNone/>
            </a:pPr>
            <a:r>
              <a:rPr lang="it-IT" sz="1800" dirty="0" smtClean="0">
                <a:latin typeface="Garamond" panose="02020404030301010803" pitchFamily="18" charset="0"/>
                <a:ea typeface="Times New Roman" panose="02020603050405020304" pitchFamily="18" charset="0"/>
              </a:rPr>
              <a:t>      </a:t>
            </a:r>
          </a:p>
          <a:p>
            <a:pPr marL="0" indent="0" algn="just">
              <a:spcAft>
                <a:spcPts val="0"/>
              </a:spcAft>
              <a:buNone/>
            </a:pPr>
            <a:r>
              <a:rPr lang="it-IT" sz="1800" dirty="0">
                <a:latin typeface="Garamond" panose="02020404030301010803" pitchFamily="18" charset="0"/>
                <a:ea typeface="Times New Roman" panose="02020603050405020304" pitchFamily="18" charset="0"/>
              </a:rPr>
              <a:t>	</a:t>
            </a:r>
            <a:r>
              <a:rPr lang="it-IT" sz="1800" dirty="0" smtClean="0">
                <a:solidFill>
                  <a:srgbClr val="0000FF"/>
                </a:solidFill>
                <a:latin typeface="Garamond" panose="02020404030301010803" pitchFamily="18" charset="0"/>
                <a:ea typeface="Times New Roman" panose="02020603050405020304" pitchFamily="18" charset="0"/>
              </a:rPr>
              <a:t>I Dipendenti, i Direttori e i Dirigenti </a:t>
            </a:r>
            <a:r>
              <a:rPr lang="it-IT" sz="1800" dirty="0" smtClean="0">
                <a:latin typeface="Garamond" panose="02020404030301010803" pitchFamily="18" charset="0"/>
                <a:ea typeface="Times New Roman" panose="02020603050405020304" pitchFamily="18" charset="0"/>
              </a:rPr>
              <a:t>effettuano la comunicazione di cui al comma 1 anche al Responsabile 	della Prevenzione della Corruzione e della Trasparenza.</a:t>
            </a:r>
          </a:p>
          <a:p>
            <a:pPr marL="0" indent="0" algn="just">
              <a:spcAft>
                <a:spcPts val="0"/>
              </a:spcAft>
              <a:buNone/>
            </a:pPr>
            <a:endParaRPr lang="it-IT" sz="1800" dirty="0" smtClean="0">
              <a:solidFill>
                <a:srgbClr val="0000FF"/>
              </a:solidFill>
              <a:latin typeface="Garamond" panose="02020404030301010803" pitchFamily="18" charset="0"/>
              <a:ea typeface="Times New Roman" panose="02020603050405020304" pitchFamily="18" charset="0"/>
            </a:endParaRPr>
          </a:p>
          <a:p>
            <a:pPr algn="just">
              <a:spcAft>
                <a:spcPts val="0"/>
              </a:spcAft>
            </a:pPr>
            <a:endParaRPr lang="it-IT" sz="1600" dirty="0">
              <a:latin typeface="Times New Roman" panose="02020603050405020304" pitchFamily="18" charset="0"/>
              <a:ea typeface="Times New Roman" panose="02020603050405020304" pitchFamily="18" charset="0"/>
            </a:endParaRPr>
          </a:p>
          <a:p>
            <a:pPr marL="0" indent="0">
              <a:buNone/>
            </a:pPr>
            <a:endParaRPr lang="it-IT" sz="1800" dirty="0">
              <a:solidFill>
                <a:srgbClr val="FF0000"/>
              </a:solidFill>
            </a:endParaRPr>
          </a:p>
        </p:txBody>
      </p:sp>
      <p:sp>
        <p:nvSpPr>
          <p:cNvPr id="6" name="Segnaposto numero diapositiva 5"/>
          <p:cNvSpPr>
            <a:spLocks noGrp="1"/>
          </p:cNvSpPr>
          <p:nvPr>
            <p:ph type="sldNum" sz="quarter" idx="15"/>
          </p:nvPr>
        </p:nvSpPr>
        <p:spPr/>
        <p:txBody>
          <a:bodyPr/>
          <a:lstStyle/>
          <a:p>
            <a:pPr>
              <a:defRPr/>
            </a:pPr>
            <a:fld id="{B2D3D1F1-375F-4D34-BD2F-2D3F7ECFE057}" type="slidenum">
              <a:rPr lang="en-US" smtClean="0">
                <a:solidFill>
                  <a:schemeClr val="tx1"/>
                </a:solidFill>
              </a:rPr>
              <a:pPr>
                <a:defRPr/>
              </a:pPr>
              <a:t>13</a:t>
            </a:fld>
            <a:endParaRPr lang="en-US" dirty="0">
              <a:solidFill>
                <a:schemeClr val="tx1"/>
              </a:solidFill>
            </a:endParaRPr>
          </a:p>
        </p:txBody>
      </p:sp>
    </p:spTree>
    <p:extLst>
      <p:ext uri="{BB962C8B-B14F-4D97-AF65-F5344CB8AC3E}">
        <p14:creationId xmlns:p14="http://schemas.microsoft.com/office/powerpoint/2010/main" val="1182219710"/>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8">
                                            <p:bg/>
                                          </p:spTgt>
                                        </p:tgtEl>
                                        <p:attrNameLst>
                                          <p:attrName>style.visibility</p:attrName>
                                        </p:attrNameLst>
                                      </p:cBhvr>
                                      <p:to>
                                        <p:strVal val="visible"/>
                                      </p:to>
                                    </p:set>
                                    <p:animEffect transition="in" filter="circle(in)">
                                      <p:cBhvr>
                                        <p:cTn id="7" dur="2000"/>
                                        <p:tgtEl>
                                          <p:spTgt spid="8">
                                            <p:bg/>
                                          </p:spTgt>
                                        </p:tgtEl>
                                      </p:cBhvr>
                                    </p:animEffect>
                                  </p:childTnLst>
                                </p:cTn>
                              </p:par>
                            </p:childTnLst>
                          </p:cTn>
                        </p:par>
                        <p:par>
                          <p:cTn id="8" fill="hold">
                            <p:stCondLst>
                              <p:cond delay="2000"/>
                            </p:stCondLst>
                            <p:childTnLst>
                              <p:par>
                                <p:cTn id="9" presetID="6" presetClass="entr" presetSubtype="16" fill="hold" grpId="0" nodeType="after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animEffect transition="in" filter="circle(in)">
                                      <p:cBhvr>
                                        <p:cTn id="11" dur="2000"/>
                                        <p:tgtEl>
                                          <p:spTgt spid="8">
                                            <p:txEl>
                                              <p:pRg st="0" end="0"/>
                                            </p:txEl>
                                          </p:spTgt>
                                        </p:tgtEl>
                                      </p:cBhvr>
                                    </p:animEffect>
                                  </p:childTnLst>
                                </p:cTn>
                              </p:par>
                            </p:childTnLst>
                          </p:cTn>
                        </p:par>
                        <p:par>
                          <p:cTn id="12" fill="hold">
                            <p:stCondLst>
                              <p:cond delay="4000"/>
                            </p:stCondLst>
                            <p:childTnLst>
                              <p:par>
                                <p:cTn id="13" presetID="6" presetClass="entr" presetSubtype="16" fill="hold" grpId="0" nodeType="after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animEffect transition="in" filter="circle(in)">
                                      <p:cBhvr>
                                        <p:cTn id="15" dur="2000"/>
                                        <p:tgtEl>
                                          <p:spTgt spid="8">
                                            <p:txEl>
                                              <p:pRg st="1" end="1"/>
                                            </p:txEl>
                                          </p:spTgt>
                                        </p:tgtEl>
                                      </p:cBhvr>
                                    </p:animEffect>
                                  </p:childTnLst>
                                </p:cTn>
                              </p:par>
                            </p:childTnLst>
                          </p:cTn>
                        </p:par>
                        <p:par>
                          <p:cTn id="16" fill="hold">
                            <p:stCondLst>
                              <p:cond delay="6000"/>
                            </p:stCondLst>
                            <p:childTnLst>
                              <p:par>
                                <p:cTn id="17" presetID="6" presetClass="entr" presetSubtype="16" fill="hold" grpId="0" nodeType="after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Effect transition="in" filter="circle(in)">
                                      <p:cBhvr>
                                        <p:cTn id="19" dur="2000"/>
                                        <p:tgtEl>
                                          <p:spTgt spid="8">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8">
                                            <p:txEl>
                                              <p:pRg st="3" end="3"/>
                                            </p:txEl>
                                          </p:spTgt>
                                        </p:tgtEl>
                                        <p:attrNameLst>
                                          <p:attrName>style.visibility</p:attrName>
                                        </p:attrNameLst>
                                      </p:cBhvr>
                                      <p:to>
                                        <p:strVal val="visible"/>
                                      </p:to>
                                    </p:set>
                                    <p:animEffect transition="in" filter="circle(in)">
                                      <p:cBhvr>
                                        <p:cTn id="24" dur="2000"/>
                                        <p:tgtEl>
                                          <p:spTgt spid="8">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8">
                                            <p:txEl>
                                              <p:pRg st="4" end="4"/>
                                            </p:txEl>
                                          </p:spTgt>
                                        </p:tgtEl>
                                        <p:attrNameLst>
                                          <p:attrName>style.visibility</p:attrName>
                                        </p:attrNameLst>
                                      </p:cBhvr>
                                      <p:to>
                                        <p:strVal val="visible"/>
                                      </p:to>
                                    </p:set>
                                    <p:animEffect transition="in" filter="circle(in)">
                                      <p:cBhvr>
                                        <p:cTn id="29" dur="2000"/>
                                        <p:tgtEl>
                                          <p:spTgt spid="8">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grpId="0" nodeType="clickEffect">
                                  <p:stCondLst>
                                    <p:cond delay="0"/>
                                  </p:stCondLst>
                                  <p:childTnLst>
                                    <p:set>
                                      <p:cBhvr>
                                        <p:cTn id="33" dur="1" fill="hold">
                                          <p:stCondLst>
                                            <p:cond delay="0"/>
                                          </p:stCondLst>
                                        </p:cTn>
                                        <p:tgtEl>
                                          <p:spTgt spid="8">
                                            <p:txEl>
                                              <p:pRg st="5" end="5"/>
                                            </p:txEl>
                                          </p:spTgt>
                                        </p:tgtEl>
                                        <p:attrNameLst>
                                          <p:attrName>style.visibility</p:attrName>
                                        </p:attrNameLst>
                                      </p:cBhvr>
                                      <p:to>
                                        <p:strVal val="visible"/>
                                      </p:to>
                                    </p:set>
                                    <p:animEffect transition="in" filter="circle(in)">
                                      <p:cBhvr>
                                        <p:cTn id="34" dur="2000"/>
                                        <p:tgtEl>
                                          <p:spTgt spid="8">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6" presetClass="entr" presetSubtype="16" fill="hold" grpId="0" nodeType="clickEffect">
                                  <p:stCondLst>
                                    <p:cond delay="0"/>
                                  </p:stCondLst>
                                  <p:childTnLst>
                                    <p:set>
                                      <p:cBhvr>
                                        <p:cTn id="38" dur="1" fill="hold">
                                          <p:stCondLst>
                                            <p:cond delay="0"/>
                                          </p:stCondLst>
                                        </p:cTn>
                                        <p:tgtEl>
                                          <p:spTgt spid="8">
                                            <p:txEl>
                                              <p:pRg st="6" end="6"/>
                                            </p:txEl>
                                          </p:spTgt>
                                        </p:tgtEl>
                                        <p:attrNameLst>
                                          <p:attrName>style.visibility</p:attrName>
                                        </p:attrNameLst>
                                      </p:cBhvr>
                                      <p:to>
                                        <p:strVal val="visible"/>
                                      </p:to>
                                    </p:set>
                                    <p:animEffect transition="in" filter="circle(in)">
                                      <p:cBhvr>
                                        <p:cTn id="39" dur="2000"/>
                                        <p:tgtEl>
                                          <p:spTgt spid="8">
                                            <p:txEl>
                                              <p:pRg st="6" end="6"/>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6" presetClass="entr" presetSubtype="16" fill="hold" grpId="0" nodeType="clickEffect">
                                  <p:stCondLst>
                                    <p:cond delay="0"/>
                                  </p:stCondLst>
                                  <p:childTnLst>
                                    <p:set>
                                      <p:cBhvr>
                                        <p:cTn id="43" dur="1" fill="hold">
                                          <p:stCondLst>
                                            <p:cond delay="0"/>
                                          </p:stCondLst>
                                        </p:cTn>
                                        <p:tgtEl>
                                          <p:spTgt spid="8">
                                            <p:txEl>
                                              <p:pRg st="7" end="7"/>
                                            </p:txEl>
                                          </p:spTgt>
                                        </p:tgtEl>
                                        <p:attrNameLst>
                                          <p:attrName>style.visibility</p:attrName>
                                        </p:attrNameLst>
                                      </p:cBhvr>
                                      <p:to>
                                        <p:strVal val="visible"/>
                                      </p:to>
                                    </p:set>
                                    <p:animEffect transition="in" filter="circle(in)">
                                      <p:cBhvr>
                                        <p:cTn id="44" dur="2000"/>
                                        <p:tgtEl>
                                          <p:spTgt spid="8">
                                            <p:txEl>
                                              <p:pRg st="7" end="7"/>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6" presetClass="entr" presetSubtype="16" fill="hold" grpId="0" nodeType="clickEffect">
                                  <p:stCondLst>
                                    <p:cond delay="0"/>
                                  </p:stCondLst>
                                  <p:childTnLst>
                                    <p:set>
                                      <p:cBhvr>
                                        <p:cTn id="48" dur="1" fill="hold">
                                          <p:stCondLst>
                                            <p:cond delay="0"/>
                                          </p:stCondLst>
                                        </p:cTn>
                                        <p:tgtEl>
                                          <p:spTgt spid="8">
                                            <p:txEl>
                                              <p:pRg st="8" end="8"/>
                                            </p:txEl>
                                          </p:spTgt>
                                        </p:tgtEl>
                                        <p:attrNameLst>
                                          <p:attrName>style.visibility</p:attrName>
                                        </p:attrNameLst>
                                      </p:cBhvr>
                                      <p:to>
                                        <p:strVal val="visible"/>
                                      </p:to>
                                    </p:set>
                                    <p:animEffect transition="in" filter="circle(in)">
                                      <p:cBhvr>
                                        <p:cTn id="49" dur="2000"/>
                                        <p:tgtEl>
                                          <p:spTgt spid="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91614" y="747251"/>
            <a:ext cx="11013000" cy="5744165"/>
          </a:xfrm>
          <a:gradFill flip="none" rotWithShape="1">
            <a:gsLst>
              <a:gs pos="0">
                <a:schemeClr val="bg1">
                  <a:lumMod val="95000"/>
                  <a:shade val="30000"/>
                  <a:satMod val="115000"/>
                  <a:tint val="66000"/>
                  <a:satMod val="160000"/>
                </a:schemeClr>
              </a:gs>
              <a:gs pos="50000">
                <a:schemeClr val="bg1">
                  <a:lumMod val="95000"/>
                  <a:shade val="30000"/>
                  <a:satMod val="115000"/>
                  <a:tint val="44500"/>
                  <a:satMod val="160000"/>
                </a:schemeClr>
              </a:gs>
              <a:gs pos="100000">
                <a:schemeClr val="bg1">
                  <a:lumMod val="95000"/>
                  <a:shade val="30000"/>
                  <a:satMod val="115000"/>
                  <a:tint val="23500"/>
                  <a:satMod val="160000"/>
                </a:schemeClr>
              </a:gs>
            </a:gsLst>
            <a:lin ang="8100000" scaled="1"/>
            <a:tileRect/>
          </a:gradFill>
        </p:spPr>
        <p:txBody>
          <a:bodyPr>
            <a:normAutofit fontScale="85000" lnSpcReduction="10000"/>
          </a:bodyPr>
          <a:lstStyle/>
          <a:p>
            <a:pPr lvl="0" algn="just">
              <a:lnSpc>
                <a:spcPct val="160000"/>
              </a:lnSpc>
              <a:tabLst>
                <a:tab pos="457200" algn="l"/>
              </a:tabLst>
            </a:pPr>
            <a:r>
              <a:rPr lang="it-IT" sz="2100" dirty="0">
                <a:latin typeface="Garamond" panose="02020404030301010803" pitchFamily="18" charset="0"/>
                <a:ea typeface="Times New Roman" panose="02020603050405020304" pitchFamily="18" charset="0"/>
              </a:rPr>
              <a:t>Ai </a:t>
            </a:r>
            <a:r>
              <a:rPr lang="it-IT" sz="2100" b="1" dirty="0" smtClean="0">
                <a:latin typeface="Garamond" panose="02020404030301010803" pitchFamily="18" charset="0"/>
                <a:ea typeface="Times New Roman" panose="02020603050405020304" pitchFamily="18" charset="0"/>
              </a:rPr>
              <a:t>commi </a:t>
            </a:r>
            <a:r>
              <a:rPr lang="it-IT" sz="2100" b="1" dirty="0">
                <a:latin typeface="Garamond" panose="02020404030301010803" pitchFamily="18" charset="0"/>
                <a:ea typeface="Times New Roman" panose="02020603050405020304" pitchFamily="18" charset="0"/>
              </a:rPr>
              <a:t>4 e 5 </a:t>
            </a:r>
            <a:r>
              <a:rPr lang="it-IT" sz="2100" dirty="0" smtClean="0">
                <a:latin typeface="Garamond" panose="02020404030301010803" pitchFamily="18" charset="0"/>
                <a:ea typeface="Times New Roman" panose="02020603050405020304" pitchFamily="18" charset="0"/>
              </a:rPr>
              <a:t>l’art. 5 del Codice prevede </a:t>
            </a:r>
            <a:r>
              <a:rPr lang="it-IT" sz="2100" dirty="0">
                <a:latin typeface="Garamond" panose="02020404030301010803" pitchFamily="18" charset="0"/>
                <a:ea typeface="Times New Roman" panose="02020603050405020304" pitchFamily="18" charset="0"/>
              </a:rPr>
              <a:t>che nel caso in cui l’appartenenza o l’adesione ad un’associazione od organizzazione </a:t>
            </a:r>
            <a:r>
              <a:rPr lang="it-IT" sz="2100" dirty="0">
                <a:solidFill>
                  <a:srgbClr val="0000FF"/>
                </a:solidFill>
                <a:latin typeface="Garamond" panose="02020404030301010803" pitchFamily="18" charset="0"/>
                <a:ea typeface="Times New Roman" panose="02020603050405020304" pitchFamily="18" charset="0"/>
              </a:rPr>
              <a:t>interferisca con lo </a:t>
            </a:r>
            <a:r>
              <a:rPr lang="it-IT" sz="2100" dirty="0" smtClean="0">
                <a:solidFill>
                  <a:srgbClr val="0000FF"/>
                </a:solidFill>
                <a:latin typeface="Garamond" panose="02020404030301010803" pitchFamily="18" charset="0"/>
                <a:ea typeface="Times New Roman" panose="02020603050405020304" pitchFamily="18" charset="0"/>
              </a:rPr>
              <a:t>svolgimento </a:t>
            </a:r>
            <a:r>
              <a:rPr lang="it-IT" sz="2100" dirty="0">
                <a:solidFill>
                  <a:srgbClr val="0000FF"/>
                </a:solidFill>
                <a:latin typeface="Garamond" panose="02020404030301010803" pitchFamily="18" charset="0"/>
                <a:ea typeface="Times New Roman" panose="02020603050405020304" pitchFamily="18" charset="0"/>
              </a:rPr>
              <a:t>dell’attività dell’ufficio o della struttura di appartenenza in cui il dipendente opera</a:t>
            </a:r>
            <a:r>
              <a:rPr lang="it-IT" sz="2100" dirty="0">
                <a:latin typeface="Garamond" panose="02020404030301010803" pitchFamily="18" charset="0"/>
                <a:ea typeface="Times New Roman" panose="02020603050405020304" pitchFamily="18" charset="0"/>
              </a:rPr>
              <a:t>, si applicano in </a:t>
            </a:r>
            <a:r>
              <a:rPr lang="it-IT" sz="2100" dirty="0" smtClean="0">
                <a:latin typeface="Garamond" panose="02020404030301010803" pitchFamily="18" charset="0"/>
                <a:ea typeface="Times New Roman" panose="02020603050405020304" pitchFamily="18" charset="0"/>
              </a:rPr>
              <a:t>quanto </a:t>
            </a:r>
            <a:r>
              <a:rPr lang="it-IT" sz="2100" dirty="0">
                <a:latin typeface="Garamond" panose="02020404030301010803" pitchFamily="18" charset="0"/>
                <a:ea typeface="Times New Roman" panose="02020603050405020304" pitchFamily="18" charset="0"/>
              </a:rPr>
              <a:t>compatibili le disposizioni sull’</a:t>
            </a:r>
            <a:r>
              <a:rPr lang="it-IT" sz="2100" dirty="0">
                <a:solidFill>
                  <a:srgbClr val="0000FF"/>
                </a:solidFill>
                <a:latin typeface="Garamond" panose="02020404030301010803" pitchFamily="18" charset="0"/>
                <a:ea typeface="Times New Roman" panose="02020603050405020304" pitchFamily="18" charset="0"/>
              </a:rPr>
              <a:t>obbligo di astensione </a:t>
            </a:r>
            <a:r>
              <a:rPr lang="it-IT" sz="2100" dirty="0">
                <a:latin typeface="Garamond" panose="02020404030301010803" pitchFamily="18" charset="0"/>
                <a:ea typeface="Times New Roman" panose="02020603050405020304" pitchFamily="18" charset="0"/>
              </a:rPr>
              <a:t>di cui al successivo articolo 7. Se le disposizioni sull’obbligo di astensione non sono sufficienti a superare le interferenze in questione, i competenti organi </a:t>
            </a:r>
            <a:r>
              <a:rPr lang="it-IT" sz="2100" u="sng" dirty="0">
                <a:latin typeface="Garamond" panose="02020404030301010803" pitchFamily="18" charset="0"/>
                <a:ea typeface="Times New Roman" panose="02020603050405020304" pitchFamily="18" charset="0"/>
              </a:rPr>
              <a:t>assumono le necessarie determinazioni</a:t>
            </a:r>
            <a:r>
              <a:rPr lang="it-IT" sz="2100" dirty="0">
                <a:latin typeface="Garamond" panose="02020404030301010803" pitchFamily="18" charset="0"/>
                <a:ea typeface="Times New Roman" panose="02020603050405020304" pitchFamily="18" charset="0"/>
              </a:rPr>
              <a:t>, anche </a:t>
            </a:r>
            <a:r>
              <a:rPr lang="it-IT" sz="2100" u="sng" dirty="0">
                <a:solidFill>
                  <a:srgbClr val="0000FF"/>
                </a:solidFill>
                <a:latin typeface="Garamond" panose="02020404030301010803" pitchFamily="18" charset="0"/>
                <a:ea typeface="Times New Roman" panose="02020603050405020304" pitchFamily="18" charset="0"/>
              </a:rPr>
              <a:t>attraverso l’assegnazione dei dipendenti, compresi quelli di qualifica dirigenziale, ad altro servizio o struttura regionale. </a:t>
            </a:r>
          </a:p>
          <a:p>
            <a:pPr lvl="0" algn="just">
              <a:spcAft>
                <a:spcPts val="0"/>
              </a:spcAft>
              <a:buFont typeface="Courier New" panose="02070309020205020404" pitchFamily="49" charset="0"/>
              <a:buChar char="o"/>
              <a:tabLst>
                <a:tab pos="457200" algn="l"/>
              </a:tabLst>
            </a:pPr>
            <a:endParaRPr lang="it-IT" sz="2000" dirty="0" smtClean="0">
              <a:latin typeface="Garamond" panose="02020404030301010803" pitchFamily="18" charset="0"/>
              <a:ea typeface="Times New Roman" panose="02020603050405020304" pitchFamily="18" charset="0"/>
            </a:endParaRPr>
          </a:p>
          <a:p>
            <a:pPr lvl="0" algn="just">
              <a:spcAft>
                <a:spcPts val="0"/>
              </a:spcAft>
              <a:buFont typeface="Courier New" panose="02070309020205020404" pitchFamily="49" charset="0"/>
              <a:buChar char="o"/>
              <a:tabLst>
                <a:tab pos="457200" algn="l"/>
              </a:tabLst>
            </a:pPr>
            <a:r>
              <a:rPr lang="it-IT" sz="2000" dirty="0" smtClean="0">
                <a:latin typeface="Garamond" panose="02020404030301010803" pitchFamily="18" charset="0"/>
                <a:ea typeface="Times New Roman" panose="02020603050405020304" pitchFamily="18" charset="0"/>
              </a:rPr>
              <a:t>Il </a:t>
            </a:r>
            <a:r>
              <a:rPr lang="it-IT" sz="2000" b="1" dirty="0" smtClean="0">
                <a:latin typeface="Garamond" panose="02020404030301010803" pitchFamily="18" charset="0"/>
                <a:ea typeface="Times New Roman" panose="02020603050405020304" pitchFamily="18" charset="0"/>
              </a:rPr>
              <a:t>comma </a:t>
            </a:r>
            <a:r>
              <a:rPr lang="it-IT" sz="2000" b="1" dirty="0">
                <a:latin typeface="Garamond" panose="02020404030301010803" pitchFamily="18" charset="0"/>
                <a:ea typeface="Times New Roman" panose="02020603050405020304" pitchFamily="18" charset="0"/>
              </a:rPr>
              <a:t>7 </a:t>
            </a:r>
            <a:r>
              <a:rPr lang="it-IT" sz="2000" dirty="0" smtClean="0">
                <a:latin typeface="Garamond" panose="02020404030301010803" pitchFamily="18" charset="0"/>
                <a:ea typeface="Times New Roman" panose="02020603050405020304" pitchFamily="18" charset="0"/>
              </a:rPr>
              <a:t>prevede che le </a:t>
            </a:r>
            <a:r>
              <a:rPr lang="it-IT" sz="2000" dirty="0">
                <a:latin typeface="Garamond" panose="02020404030301010803" pitchFamily="18" charset="0"/>
                <a:ea typeface="Times New Roman" panose="02020603050405020304" pitchFamily="18" charset="0"/>
              </a:rPr>
              <a:t>disposizioni di cui al presente articolo </a:t>
            </a:r>
            <a:r>
              <a:rPr lang="it-IT" sz="2000" dirty="0">
                <a:solidFill>
                  <a:srgbClr val="0000FF"/>
                </a:solidFill>
                <a:latin typeface="Garamond" panose="02020404030301010803" pitchFamily="18" charset="0"/>
                <a:ea typeface="Times New Roman" panose="02020603050405020304" pitchFamily="18" charset="0"/>
              </a:rPr>
              <a:t>non trovano applicazione</a:t>
            </a:r>
            <a:r>
              <a:rPr lang="it-IT" sz="2000" dirty="0">
                <a:latin typeface="Garamond" panose="02020404030301010803" pitchFamily="18" charset="0"/>
                <a:ea typeface="Times New Roman" panose="02020603050405020304" pitchFamily="18" charset="0"/>
              </a:rPr>
              <a:t>, per l’adesione </a:t>
            </a:r>
            <a:r>
              <a:rPr lang="it-IT" sz="2000" dirty="0" smtClean="0">
                <a:latin typeface="Garamond" panose="02020404030301010803" pitchFamily="18" charset="0"/>
                <a:ea typeface="Times New Roman" panose="02020603050405020304" pitchFamily="18" charset="0"/>
              </a:rPr>
              <a:t>e l’appartenenza </a:t>
            </a:r>
            <a:r>
              <a:rPr lang="it-IT" sz="2000" dirty="0">
                <a:latin typeface="Garamond" panose="02020404030301010803" pitchFamily="18" charset="0"/>
                <a:ea typeface="Times New Roman" panose="02020603050405020304" pitchFamily="18" charset="0"/>
              </a:rPr>
              <a:t>a:</a:t>
            </a:r>
            <a:endParaRPr lang="it-IT" sz="2000" dirty="0">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lphaLcParenR"/>
              <a:tabLst>
                <a:tab pos="678180" algn="l"/>
              </a:tabLst>
            </a:pPr>
            <a:r>
              <a:rPr lang="it-IT" sz="2000" dirty="0">
                <a:latin typeface="Garamond" panose="02020404030301010803" pitchFamily="18" charset="0"/>
                <a:ea typeface="Times New Roman" panose="02020603050405020304" pitchFamily="18" charset="0"/>
              </a:rPr>
              <a:t>partiti politici;</a:t>
            </a:r>
            <a:endParaRPr lang="it-IT" sz="2000" dirty="0">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lphaLcParenR"/>
              <a:tabLst>
                <a:tab pos="678180" algn="l"/>
              </a:tabLst>
            </a:pPr>
            <a:r>
              <a:rPr lang="it-IT" sz="2000" dirty="0">
                <a:latin typeface="Garamond" panose="02020404030301010803" pitchFamily="18" charset="0"/>
                <a:ea typeface="Times New Roman" panose="02020603050405020304" pitchFamily="18" charset="0"/>
              </a:rPr>
              <a:t>organizzazioni sindacali;</a:t>
            </a:r>
            <a:endParaRPr lang="it-IT" sz="2000" dirty="0">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lphaLcParenR"/>
              <a:tabLst>
                <a:tab pos="678180" algn="l"/>
              </a:tabLst>
            </a:pPr>
            <a:r>
              <a:rPr lang="it-IT" sz="2000" dirty="0">
                <a:latin typeface="Garamond" panose="02020404030301010803" pitchFamily="18" charset="0"/>
                <a:ea typeface="Times New Roman" panose="02020603050405020304" pitchFamily="18" charset="0"/>
              </a:rPr>
              <a:t>associazioni religiose, purché non svolgano attività che possono interferire con quelle dell’amministrazione regionale;</a:t>
            </a:r>
            <a:endParaRPr lang="it-IT" sz="2000" dirty="0">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lphaLcParenR"/>
              <a:tabLst>
                <a:tab pos="678180" algn="l"/>
              </a:tabLst>
            </a:pPr>
            <a:r>
              <a:rPr lang="it-IT" sz="2000" dirty="0">
                <a:latin typeface="Garamond" panose="02020404030301010803" pitchFamily="18" charset="0"/>
                <a:ea typeface="Times New Roman" panose="02020603050405020304" pitchFamily="18" charset="0"/>
              </a:rPr>
              <a:t>associazioni comunque ricomprese in ambiti riferibili a informazioni “sensibili” ai sensi della vigente normativa sulla riservatezza, purché non svolgano attività che possono interferire con quelle dell’amministrazione regionale;</a:t>
            </a:r>
            <a:endParaRPr lang="it-IT" sz="2000" dirty="0">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lphaLcParenR"/>
              <a:tabLst>
                <a:tab pos="678180" algn="l"/>
              </a:tabLst>
            </a:pPr>
            <a:r>
              <a:rPr lang="it-IT" sz="2000" dirty="0">
                <a:latin typeface="Garamond" panose="02020404030301010803" pitchFamily="18" charset="0"/>
                <a:ea typeface="Times New Roman" panose="02020603050405020304" pitchFamily="18" charset="0"/>
              </a:rPr>
              <a:t>associazioni che prestano assistenza ai propri associati;</a:t>
            </a:r>
            <a:endParaRPr lang="it-IT" sz="2000" dirty="0">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lphaLcParenR"/>
              <a:tabLst>
                <a:tab pos="678180" algn="l"/>
              </a:tabLst>
            </a:pPr>
            <a:r>
              <a:rPr lang="it-IT" sz="2000" dirty="0">
                <a:latin typeface="Garamond" panose="02020404030301010803" pitchFamily="18" charset="0"/>
                <a:ea typeface="Times New Roman" panose="02020603050405020304" pitchFamily="18" charset="0"/>
              </a:rPr>
              <a:t>associazioni dei consumatori e degli utenti riconosciute presso il Ministero dello Sviluppo Economico</a:t>
            </a:r>
            <a:r>
              <a:rPr lang="it-IT" sz="2000" dirty="0" smtClean="0">
                <a:latin typeface="Garamond" panose="02020404030301010803" pitchFamily="18" charset="0"/>
                <a:ea typeface="Times New Roman" panose="02020603050405020304" pitchFamily="18" charset="0"/>
              </a:rPr>
              <a:t>.   </a:t>
            </a:r>
            <a:endParaRPr lang="it-IT" sz="1800" dirty="0">
              <a:latin typeface="Times New Roman" panose="02020603050405020304" pitchFamily="18" charset="0"/>
              <a:ea typeface="Times New Roman" panose="02020603050405020304" pitchFamily="18" charset="0"/>
            </a:endParaRPr>
          </a:p>
          <a:p>
            <a:pPr algn="just">
              <a:buFont typeface="Courier New" panose="02070309020205020404" pitchFamily="49" charset="0"/>
              <a:buChar char="o"/>
            </a:pPr>
            <a:endParaRPr lang="it-IT" sz="1800" dirty="0">
              <a:latin typeface="Garamond" panose="02020404030301010803" pitchFamily="18" charset="0"/>
              <a:ea typeface="Times New Roman" panose="02020603050405020304" pitchFamily="18" charset="0"/>
            </a:endParaRPr>
          </a:p>
          <a:p>
            <a:pPr marL="0" indent="0">
              <a:buNone/>
            </a:pPr>
            <a:endParaRPr lang="it-IT" dirty="0"/>
          </a:p>
        </p:txBody>
      </p:sp>
      <p:sp>
        <p:nvSpPr>
          <p:cNvPr id="6" name="Segnaposto numero diapositiva 5"/>
          <p:cNvSpPr>
            <a:spLocks noGrp="1"/>
          </p:cNvSpPr>
          <p:nvPr>
            <p:ph type="sldNum" sz="quarter" idx="15"/>
          </p:nvPr>
        </p:nvSpPr>
        <p:spPr/>
        <p:txBody>
          <a:bodyPr/>
          <a:lstStyle/>
          <a:p>
            <a:pPr>
              <a:defRPr/>
            </a:pPr>
            <a:fld id="{B2D3D1F1-375F-4D34-BD2F-2D3F7ECFE057}" type="slidenum">
              <a:rPr lang="en-US" smtClean="0">
                <a:solidFill>
                  <a:schemeClr val="tx1"/>
                </a:solidFill>
              </a:rPr>
              <a:pPr>
                <a:defRPr/>
              </a:pPr>
              <a:t>14</a:t>
            </a:fld>
            <a:endParaRPr lang="en-US" dirty="0">
              <a:solidFill>
                <a:schemeClr val="tx1"/>
              </a:solidFill>
            </a:endParaRPr>
          </a:p>
        </p:txBody>
      </p:sp>
    </p:spTree>
    <p:extLst>
      <p:ext uri="{BB962C8B-B14F-4D97-AF65-F5344CB8AC3E}">
        <p14:creationId xmlns:p14="http://schemas.microsoft.com/office/powerpoint/2010/main" val="2615366323"/>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circle(in)">
                                      <p:cBhvr>
                                        <p:cTn id="7" dur="1500"/>
                                        <p:tgtEl>
                                          <p:spTgt spid="3">
                                            <p:bg/>
                                          </p:spTgt>
                                        </p:tgtEl>
                                      </p:cBhvr>
                                    </p:animEffect>
                                  </p:childTnLst>
                                </p:cTn>
                              </p:par>
                            </p:childTnLst>
                          </p:cTn>
                        </p:par>
                        <p:par>
                          <p:cTn id="8" fill="hold">
                            <p:stCondLst>
                              <p:cond delay="1500"/>
                            </p:stCondLst>
                            <p:childTnLst>
                              <p:par>
                                <p:cTn id="9" presetID="6" presetClass="entr" presetSubtype="16"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circle(in)">
                                      <p:cBhvr>
                                        <p:cTn id="11" dur="1500"/>
                                        <p:tgtEl>
                                          <p:spTgt spid="3">
                                            <p:txEl>
                                              <p:pRg st="0" end="0"/>
                                            </p:txEl>
                                          </p:spTgt>
                                        </p:tgtEl>
                                      </p:cBhvr>
                                    </p:animEffect>
                                  </p:childTnLst>
                                </p:cTn>
                              </p:par>
                            </p:childTnLst>
                          </p:cTn>
                        </p:par>
                        <p:par>
                          <p:cTn id="12" fill="hold">
                            <p:stCondLst>
                              <p:cond delay="3000"/>
                            </p:stCondLst>
                            <p:childTnLst>
                              <p:par>
                                <p:cTn id="13" presetID="6" presetClass="entr" presetSubtype="16"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ircle(in)">
                                      <p:cBhvr>
                                        <p:cTn id="15" dur="1500"/>
                                        <p:tgtEl>
                                          <p:spTgt spid="3">
                                            <p:txEl>
                                              <p:pRg st="2" end="2"/>
                                            </p:txEl>
                                          </p:spTgt>
                                        </p:tgtEl>
                                      </p:cBhvr>
                                    </p:animEffect>
                                  </p:childTnLst>
                                </p:cTn>
                              </p:par>
                            </p:childTnLst>
                          </p:cTn>
                        </p:par>
                        <p:par>
                          <p:cTn id="16" fill="hold">
                            <p:stCondLst>
                              <p:cond delay="4500"/>
                            </p:stCondLst>
                            <p:childTnLst>
                              <p:par>
                                <p:cTn id="17" presetID="6" presetClass="entr" presetSubtype="16"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circle(in)">
                                      <p:cBhvr>
                                        <p:cTn id="19" dur="1500"/>
                                        <p:tgtEl>
                                          <p:spTgt spid="3">
                                            <p:txEl>
                                              <p:pRg st="3" end="3"/>
                                            </p:txEl>
                                          </p:spTgt>
                                        </p:tgtEl>
                                      </p:cBhvr>
                                    </p:animEffect>
                                  </p:childTnLst>
                                </p:cTn>
                              </p:par>
                            </p:childTnLst>
                          </p:cTn>
                        </p:par>
                        <p:par>
                          <p:cTn id="20" fill="hold">
                            <p:stCondLst>
                              <p:cond delay="6000"/>
                            </p:stCondLst>
                            <p:childTnLst>
                              <p:par>
                                <p:cTn id="21" presetID="6" presetClass="entr" presetSubtype="16"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circle(in)">
                                      <p:cBhvr>
                                        <p:cTn id="23" dur="1500"/>
                                        <p:tgtEl>
                                          <p:spTgt spid="3">
                                            <p:txEl>
                                              <p:pRg st="4" end="4"/>
                                            </p:txEl>
                                          </p:spTgt>
                                        </p:tgtEl>
                                      </p:cBhvr>
                                    </p:animEffect>
                                  </p:childTnLst>
                                </p:cTn>
                              </p:par>
                            </p:childTnLst>
                          </p:cTn>
                        </p:par>
                        <p:par>
                          <p:cTn id="24" fill="hold">
                            <p:stCondLst>
                              <p:cond delay="7500"/>
                            </p:stCondLst>
                            <p:childTnLst>
                              <p:par>
                                <p:cTn id="25" presetID="6" presetClass="entr" presetSubtype="16"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circle(in)">
                                      <p:cBhvr>
                                        <p:cTn id="27" dur="1500"/>
                                        <p:tgtEl>
                                          <p:spTgt spid="3">
                                            <p:txEl>
                                              <p:pRg st="5" end="5"/>
                                            </p:txEl>
                                          </p:spTgt>
                                        </p:tgtEl>
                                      </p:cBhvr>
                                    </p:animEffect>
                                  </p:childTnLst>
                                </p:cTn>
                              </p:par>
                            </p:childTnLst>
                          </p:cTn>
                        </p:par>
                        <p:par>
                          <p:cTn id="28" fill="hold">
                            <p:stCondLst>
                              <p:cond delay="9000"/>
                            </p:stCondLst>
                            <p:childTnLst>
                              <p:par>
                                <p:cTn id="29" presetID="6" presetClass="entr" presetSubtype="16"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circle(in)">
                                      <p:cBhvr>
                                        <p:cTn id="31" dur="1500"/>
                                        <p:tgtEl>
                                          <p:spTgt spid="3">
                                            <p:txEl>
                                              <p:pRg st="6" end="6"/>
                                            </p:txEl>
                                          </p:spTgt>
                                        </p:tgtEl>
                                      </p:cBhvr>
                                    </p:animEffect>
                                  </p:childTnLst>
                                </p:cTn>
                              </p:par>
                            </p:childTnLst>
                          </p:cTn>
                        </p:par>
                        <p:par>
                          <p:cTn id="32" fill="hold">
                            <p:stCondLst>
                              <p:cond delay="10500"/>
                            </p:stCondLst>
                            <p:childTnLst>
                              <p:par>
                                <p:cTn id="33" presetID="6" presetClass="entr" presetSubtype="16"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circle(in)">
                                      <p:cBhvr>
                                        <p:cTn id="35" dur="1500"/>
                                        <p:tgtEl>
                                          <p:spTgt spid="3">
                                            <p:txEl>
                                              <p:pRg st="7" end="7"/>
                                            </p:txEl>
                                          </p:spTgt>
                                        </p:tgtEl>
                                      </p:cBhvr>
                                    </p:animEffect>
                                  </p:childTnLst>
                                </p:cTn>
                              </p:par>
                            </p:childTnLst>
                          </p:cTn>
                        </p:par>
                        <p:par>
                          <p:cTn id="36" fill="hold">
                            <p:stCondLst>
                              <p:cond delay="12000"/>
                            </p:stCondLst>
                            <p:childTnLst>
                              <p:par>
                                <p:cTn id="37" presetID="6" presetClass="entr" presetSubtype="16" fill="hold" grpId="0" nodeType="after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circle(in)">
                                      <p:cBhvr>
                                        <p:cTn id="39" dur="1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393290" y="137652"/>
            <a:ext cx="11444749" cy="6341806"/>
          </a:xfrm>
          <a:solidFill>
            <a:schemeClr val="accent1">
              <a:lumMod val="20000"/>
              <a:lumOff val="80000"/>
            </a:schemeClr>
          </a:solidFill>
        </p:spPr>
        <p:txBody>
          <a:bodyPr>
            <a:normAutofit fontScale="85000" lnSpcReduction="20000"/>
          </a:bodyPr>
          <a:lstStyle/>
          <a:p>
            <a:pPr marL="0" indent="0" algn="ctr">
              <a:buNone/>
            </a:pPr>
            <a:r>
              <a:rPr lang="it-IT" sz="2800" b="1" dirty="0">
                <a:latin typeface="Garamond" panose="02020404030301010803" pitchFamily="18" charset="0"/>
                <a:ea typeface="Times New Roman" panose="02020603050405020304" pitchFamily="18" charset="0"/>
                <a:cs typeface="Times New Roman" panose="02020603050405020304" pitchFamily="18" charset="0"/>
              </a:rPr>
              <a:t>L’ARTICOLO 6 (</a:t>
            </a:r>
            <a:r>
              <a:rPr lang="it-IT" sz="2800" b="1" i="1" dirty="0">
                <a:latin typeface="Garamond" panose="02020404030301010803" pitchFamily="18" charset="0"/>
                <a:ea typeface="Times New Roman" panose="02020603050405020304" pitchFamily="18" charset="0"/>
                <a:cs typeface="Times New Roman" panose="02020603050405020304" pitchFamily="18" charset="0"/>
              </a:rPr>
              <a:t>Comunicazione degli interessi finanziari e conflitti </a:t>
            </a:r>
            <a:r>
              <a:rPr lang="it-IT" sz="2800" b="1" i="1" dirty="0" smtClean="0">
                <a:latin typeface="Garamond" panose="02020404030301010803" pitchFamily="18" charset="0"/>
                <a:ea typeface="Times New Roman" panose="02020603050405020304" pitchFamily="18" charset="0"/>
                <a:cs typeface="Times New Roman" panose="02020603050405020304" pitchFamily="18" charset="0"/>
              </a:rPr>
              <a:t>d’interesse)</a:t>
            </a:r>
          </a:p>
          <a:p>
            <a:pPr algn="just">
              <a:lnSpc>
                <a:spcPct val="150000"/>
              </a:lnSpc>
              <a:spcAft>
                <a:spcPts val="0"/>
              </a:spcAft>
            </a:pPr>
            <a:r>
              <a:rPr lang="it-IT" i="1" dirty="0" smtClean="0">
                <a:latin typeface="Garamond" panose="02020404030301010803" pitchFamily="18" charset="0"/>
                <a:ea typeface="Times New Roman" panose="02020603050405020304" pitchFamily="18" charset="0"/>
                <a:cs typeface="Times New Roman" panose="02020603050405020304" pitchFamily="18" charset="0"/>
              </a:rPr>
              <a:t> </a:t>
            </a:r>
            <a:r>
              <a:rPr lang="it-IT" dirty="0">
                <a:latin typeface="Garamond" panose="02020404030301010803" pitchFamily="18" charset="0"/>
                <a:ea typeface="Times New Roman" panose="02020603050405020304" pitchFamily="18" charset="0"/>
              </a:rPr>
              <a:t>L’articolo in commento integra e specifica le disposizioni dell’omologo articolo 6 del </a:t>
            </a:r>
            <a:r>
              <a:rPr lang="it-IT" dirty="0" err="1">
                <a:latin typeface="Garamond" panose="02020404030301010803" pitchFamily="18" charset="0"/>
                <a:ea typeface="Times New Roman" panose="02020603050405020304" pitchFamily="18" charset="0"/>
              </a:rPr>
              <a:t>d.p.r.</a:t>
            </a:r>
            <a:r>
              <a:rPr lang="it-IT" dirty="0">
                <a:latin typeface="Garamond" panose="02020404030301010803" pitchFamily="18" charset="0"/>
                <a:ea typeface="Times New Roman" panose="02020603050405020304" pitchFamily="18" charset="0"/>
              </a:rPr>
              <a:t> n. 62/2013 che introduce </a:t>
            </a:r>
            <a:r>
              <a:rPr lang="it-IT" b="1" dirty="0">
                <a:solidFill>
                  <a:srgbClr val="0000FF"/>
                </a:solidFill>
                <a:latin typeface="Garamond" panose="02020404030301010803" pitchFamily="18" charset="0"/>
                <a:ea typeface="Times New Roman" panose="02020603050405020304" pitchFamily="18" charset="0"/>
              </a:rPr>
              <a:t>due doveri, </a:t>
            </a:r>
            <a:r>
              <a:rPr lang="it-IT" dirty="0">
                <a:latin typeface="Garamond" panose="02020404030301010803" pitchFamily="18" charset="0"/>
                <a:ea typeface="Times New Roman" panose="02020603050405020304" pitchFamily="18" charset="0"/>
              </a:rPr>
              <a:t>entrambi </a:t>
            </a:r>
            <a:r>
              <a:rPr lang="it-IT" u="sng" dirty="0">
                <a:latin typeface="Garamond" panose="02020404030301010803" pitchFamily="18" charset="0"/>
                <a:ea typeface="Times New Roman" panose="02020603050405020304" pitchFamily="18" charset="0"/>
              </a:rPr>
              <a:t>volti a prevenire il conflitto di interesse</a:t>
            </a:r>
            <a:r>
              <a:rPr lang="it-IT" dirty="0">
                <a:latin typeface="Garamond" panose="02020404030301010803" pitchFamily="18" charset="0"/>
                <a:ea typeface="Times New Roman" panose="02020603050405020304" pitchFamily="18" charset="0"/>
              </a:rPr>
              <a:t>. </a:t>
            </a:r>
            <a:r>
              <a:rPr lang="it-IT" b="1" dirty="0">
                <a:solidFill>
                  <a:srgbClr val="0000FF"/>
                </a:solidFill>
                <a:latin typeface="Garamond" panose="02020404030301010803" pitchFamily="18" charset="0"/>
                <a:ea typeface="Times New Roman" panose="02020603050405020304" pitchFamily="18" charset="0"/>
              </a:rPr>
              <a:t>Il primo </a:t>
            </a:r>
            <a:r>
              <a:rPr lang="it-IT" dirty="0">
                <a:latin typeface="Garamond" panose="02020404030301010803" pitchFamily="18" charset="0"/>
                <a:ea typeface="Times New Roman" panose="02020603050405020304" pitchFamily="18" charset="0"/>
              </a:rPr>
              <a:t>consiste in </a:t>
            </a:r>
            <a:r>
              <a:rPr lang="it-IT" b="1" u="sng" dirty="0">
                <a:solidFill>
                  <a:srgbClr val="0000FF"/>
                </a:solidFill>
                <a:latin typeface="Garamond" panose="02020404030301010803" pitchFamily="18" charset="0"/>
                <a:ea typeface="Times New Roman" panose="02020603050405020304" pitchFamily="18" charset="0"/>
              </a:rPr>
              <a:t>un obbligo di “notizia”</a:t>
            </a:r>
            <a:r>
              <a:rPr lang="it-IT" dirty="0">
                <a:solidFill>
                  <a:srgbClr val="0000FF"/>
                </a:solidFill>
                <a:latin typeface="Garamond" panose="02020404030301010803" pitchFamily="18" charset="0"/>
                <a:ea typeface="Times New Roman" panose="02020603050405020304" pitchFamily="18" charset="0"/>
              </a:rPr>
              <a:t> </a:t>
            </a:r>
            <a:r>
              <a:rPr lang="it-IT" dirty="0">
                <a:latin typeface="Garamond" panose="02020404030301010803" pitchFamily="18" charset="0"/>
                <a:ea typeface="Times New Roman" panose="02020603050405020304" pitchFamily="18" charset="0"/>
              </a:rPr>
              <a:t>che consente di conoscere l’esistenza di precedenti rapporti economici del dipendente con soggetti privati e quindi con soggetti portatori di interessi astrattamente concorrenti o comunque interferenti con quello pubblico. </a:t>
            </a:r>
            <a:r>
              <a:rPr lang="it-IT" dirty="0">
                <a:solidFill>
                  <a:srgbClr val="0000FF"/>
                </a:solidFill>
                <a:latin typeface="Garamond" panose="02020404030301010803" pitchFamily="18" charset="0"/>
                <a:ea typeface="Times New Roman" panose="02020603050405020304" pitchFamily="18" charset="0"/>
              </a:rPr>
              <a:t>Si deve trattare di rapporti diretti o indiretti </a:t>
            </a:r>
            <a:r>
              <a:rPr lang="it-IT" dirty="0">
                <a:latin typeface="Garamond" panose="02020404030301010803" pitchFamily="18" charset="0"/>
                <a:ea typeface="Times New Roman" panose="02020603050405020304" pitchFamily="18" charset="0"/>
              </a:rPr>
              <a:t>(ovvero intrattenuti attraverso persone terze) di collaborazione con soggetti privati, in qualunque modo retribuiti (non necessariamente in denaro ma anche con altre utilità) </a:t>
            </a:r>
            <a:r>
              <a:rPr lang="it-IT" dirty="0">
                <a:solidFill>
                  <a:srgbClr val="0000FF"/>
                </a:solidFill>
                <a:latin typeface="Garamond" panose="02020404030301010803" pitchFamily="18" charset="0"/>
                <a:ea typeface="Times New Roman" panose="02020603050405020304" pitchFamily="18" charset="0"/>
              </a:rPr>
              <a:t>che siano intercorsi </a:t>
            </a:r>
            <a:r>
              <a:rPr lang="it-IT" u="sng" dirty="0">
                <a:solidFill>
                  <a:srgbClr val="0000FF"/>
                </a:solidFill>
                <a:latin typeface="Garamond" panose="02020404030301010803" pitchFamily="18" charset="0"/>
                <a:ea typeface="Times New Roman" panose="02020603050405020304" pitchFamily="18" charset="0"/>
              </a:rPr>
              <a:t>con il dipendente stesso </a:t>
            </a:r>
            <a:r>
              <a:rPr lang="it-IT" dirty="0">
                <a:latin typeface="Garamond" panose="02020404030301010803" pitchFamily="18" charset="0"/>
                <a:ea typeface="Times New Roman" panose="02020603050405020304" pitchFamily="18" charset="0"/>
              </a:rPr>
              <a:t>ovvero </a:t>
            </a:r>
            <a:r>
              <a:rPr lang="it-IT" u="sng" dirty="0">
                <a:solidFill>
                  <a:srgbClr val="0000FF"/>
                </a:solidFill>
                <a:latin typeface="Garamond" panose="02020404030301010803" pitchFamily="18" charset="0"/>
                <a:ea typeface="Times New Roman" panose="02020603050405020304" pitchFamily="18" charset="0"/>
              </a:rPr>
              <a:t>con i suoi parenti ed affini entro il secondo grado, il coniuge o il convivente </a:t>
            </a:r>
            <a:r>
              <a:rPr lang="it-IT" dirty="0">
                <a:solidFill>
                  <a:srgbClr val="0000FF"/>
                </a:solidFill>
                <a:latin typeface="Garamond" panose="02020404030301010803" pitchFamily="18" charset="0"/>
                <a:ea typeface="Times New Roman" panose="02020603050405020304" pitchFamily="18" charset="0"/>
              </a:rPr>
              <a:t>nei tre anni precedenti l’assegnazione all’ufficio</a:t>
            </a:r>
            <a:r>
              <a:rPr lang="it-IT" dirty="0">
                <a:latin typeface="Garamond" panose="02020404030301010803" pitchFamily="18" charset="0"/>
                <a:ea typeface="Times New Roman" panose="02020603050405020304" pitchFamily="18" charset="0"/>
              </a:rPr>
              <a:t>. Sulla base di tale disposizione assumono rilevanza interessi </a:t>
            </a:r>
            <a:r>
              <a:rPr lang="it-IT" u="sng" dirty="0">
                <a:latin typeface="Garamond" panose="02020404030301010803" pitchFamily="18" charset="0"/>
                <a:ea typeface="Times New Roman" panose="02020603050405020304" pitchFamily="18" charset="0"/>
              </a:rPr>
              <a:t>non solo personali, bensì anche familiari</a:t>
            </a:r>
            <a:r>
              <a:rPr lang="it-IT" dirty="0">
                <a:latin typeface="Garamond" panose="02020404030301010803" pitchFamily="18" charset="0"/>
                <a:ea typeface="Times New Roman" panose="02020603050405020304" pitchFamily="18" charset="0"/>
              </a:rPr>
              <a:t>. Il dipendente deve dichiarare se si tratta di soggetti privati che abbiano interessi in attività o decisioni inerenti l’ufficio di appartenenza, limitatamente alle pratiche al medesimo affidate. In tale prospettiva, tale comunicazione consente di verificare l’esistenza di conflitti d’interesse. </a:t>
            </a:r>
            <a:r>
              <a:rPr lang="it-IT" b="1" dirty="0">
                <a:solidFill>
                  <a:srgbClr val="0000FF"/>
                </a:solidFill>
                <a:latin typeface="Garamond" panose="02020404030301010803" pitchFamily="18" charset="0"/>
                <a:ea typeface="Times New Roman" panose="02020603050405020304" pitchFamily="18" charset="0"/>
              </a:rPr>
              <a:t>Il secondo obbligo </a:t>
            </a:r>
            <a:r>
              <a:rPr lang="it-IT" dirty="0">
                <a:latin typeface="Garamond" panose="02020404030301010803" pitchFamily="18" charset="0"/>
                <a:ea typeface="Times New Roman" panose="02020603050405020304" pitchFamily="18" charset="0"/>
              </a:rPr>
              <a:t>previsto dall’articolo 6 del </a:t>
            </a:r>
            <a:r>
              <a:rPr lang="it-IT" dirty="0" err="1">
                <a:latin typeface="Garamond" panose="02020404030301010803" pitchFamily="18" charset="0"/>
                <a:ea typeface="Times New Roman" panose="02020603050405020304" pitchFamily="18" charset="0"/>
              </a:rPr>
              <a:t>d.p.r.</a:t>
            </a:r>
            <a:r>
              <a:rPr lang="it-IT" dirty="0">
                <a:latin typeface="Garamond" panose="02020404030301010803" pitchFamily="18" charset="0"/>
                <a:ea typeface="Times New Roman" panose="02020603050405020304" pitchFamily="18" charset="0"/>
              </a:rPr>
              <a:t> n. 62/2013 consiste nel dovere del dipendente di </a:t>
            </a:r>
            <a:r>
              <a:rPr lang="it-IT" b="1" u="sng" dirty="0">
                <a:solidFill>
                  <a:srgbClr val="0000FF"/>
                </a:solidFill>
                <a:latin typeface="Garamond" panose="02020404030301010803" pitchFamily="18" charset="0"/>
                <a:ea typeface="Times New Roman" panose="02020603050405020304" pitchFamily="18" charset="0"/>
              </a:rPr>
              <a:t>astenersi dal prendere decisioni</a:t>
            </a:r>
            <a:r>
              <a:rPr lang="it-IT" dirty="0">
                <a:latin typeface="Garamond" panose="02020404030301010803" pitchFamily="18" charset="0"/>
                <a:ea typeface="Times New Roman" panose="02020603050405020304" pitchFamily="18" charset="0"/>
              </a:rPr>
              <a:t>, ovvero dallo svolgere le attività al medesimo spettanti, </a:t>
            </a:r>
            <a:r>
              <a:rPr lang="it-IT" dirty="0">
                <a:solidFill>
                  <a:srgbClr val="0000FF"/>
                </a:solidFill>
                <a:latin typeface="Garamond" panose="02020404030301010803" pitchFamily="18" charset="0"/>
                <a:ea typeface="Times New Roman" panose="02020603050405020304" pitchFamily="18" charset="0"/>
              </a:rPr>
              <a:t>in </a:t>
            </a:r>
            <a:r>
              <a:rPr lang="it-IT" i="1" dirty="0">
                <a:solidFill>
                  <a:srgbClr val="0000FF"/>
                </a:solidFill>
                <a:latin typeface="Garamond" panose="02020404030301010803" pitchFamily="18" charset="0"/>
                <a:ea typeface="Times New Roman" panose="02020603050405020304" pitchFamily="18" charset="0"/>
              </a:rPr>
              <a:t>presenza di un conflitto, anche solo potenziale,</a:t>
            </a:r>
            <a:r>
              <a:rPr lang="it-IT" dirty="0">
                <a:solidFill>
                  <a:srgbClr val="0000FF"/>
                </a:solidFill>
                <a:latin typeface="Garamond" panose="02020404030301010803" pitchFamily="18" charset="0"/>
                <a:ea typeface="Times New Roman" panose="02020603050405020304" pitchFamily="18" charset="0"/>
              </a:rPr>
              <a:t> </a:t>
            </a:r>
            <a:r>
              <a:rPr lang="it-IT" i="1" dirty="0">
                <a:solidFill>
                  <a:srgbClr val="0000FF"/>
                </a:solidFill>
                <a:latin typeface="Garamond" panose="02020404030301010803" pitchFamily="18" charset="0"/>
                <a:ea typeface="Times New Roman" panose="02020603050405020304" pitchFamily="18" charset="0"/>
              </a:rPr>
              <a:t>di interesse personale o familiare, patrimoniale o non patrimoniale.</a:t>
            </a:r>
            <a:endParaRPr lang="it-IT" sz="2000" dirty="0">
              <a:solidFill>
                <a:srgbClr val="0000FF"/>
              </a:solidFill>
              <a:latin typeface="Times New Roman" panose="02020603050405020304" pitchFamily="18" charset="0"/>
              <a:ea typeface="Times New Roman" panose="02020603050405020304" pitchFamily="18" charset="0"/>
            </a:endParaRPr>
          </a:p>
          <a:p>
            <a:pPr marL="0" indent="0" algn="just">
              <a:buNone/>
            </a:pPr>
            <a:endParaRPr lang="it-IT" dirty="0" smtClean="0"/>
          </a:p>
          <a:p>
            <a:pPr marL="0" indent="0">
              <a:buNone/>
            </a:pPr>
            <a:endParaRPr lang="it-IT" dirty="0"/>
          </a:p>
          <a:p>
            <a:endParaRPr lang="it-IT" dirty="0"/>
          </a:p>
        </p:txBody>
      </p:sp>
      <p:sp>
        <p:nvSpPr>
          <p:cNvPr id="6" name="Segnaposto numero diapositiva 5"/>
          <p:cNvSpPr>
            <a:spLocks noGrp="1"/>
          </p:cNvSpPr>
          <p:nvPr>
            <p:ph type="sldNum" sz="quarter" idx="15"/>
          </p:nvPr>
        </p:nvSpPr>
        <p:spPr/>
        <p:txBody>
          <a:bodyPr/>
          <a:lstStyle/>
          <a:p>
            <a:pPr>
              <a:defRPr/>
            </a:pPr>
            <a:fld id="{B2D3D1F1-375F-4D34-BD2F-2D3F7ECFE057}" type="slidenum">
              <a:rPr lang="en-US" smtClean="0">
                <a:solidFill>
                  <a:schemeClr val="tx1"/>
                </a:solidFill>
              </a:rPr>
              <a:pPr>
                <a:defRPr/>
              </a:pPr>
              <a:t>15</a:t>
            </a:fld>
            <a:endParaRPr lang="en-US" dirty="0">
              <a:solidFill>
                <a:schemeClr val="tx1"/>
              </a:solidFill>
            </a:endParaRPr>
          </a:p>
        </p:txBody>
      </p:sp>
    </p:spTree>
    <p:extLst>
      <p:ext uri="{BB962C8B-B14F-4D97-AF65-F5344CB8AC3E}">
        <p14:creationId xmlns:p14="http://schemas.microsoft.com/office/powerpoint/2010/main" val="412964480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1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1500"/>
                                        <p:tgtEl>
                                          <p:spTgt spid="3">
                                            <p:txEl>
                                              <p:pRg st="0" end="0"/>
                                            </p:txEl>
                                          </p:spTgt>
                                        </p:tgtEl>
                                      </p:cBhvr>
                                    </p:animEffect>
                                  </p:childTnLst>
                                </p:cTn>
                              </p:par>
                            </p:childTnLst>
                          </p:cTn>
                        </p:par>
                        <p:par>
                          <p:cTn id="13" fill="hold">
                            <p:stCondLst>
                              <p:cond delay="1500"/>
                            </p:stCondLst>
                            <p:childTnLst>
                              <p:par>
                                <p:cTn id="14" presetID="6" presetClass="entr" presetSubtype="16"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circle(in)">
                                      <p:cBhvr>
                                        <p:cTn id="16" dur="1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12955" y="157315"/>
            <a:ext cx="11091657" cy="6626943"/>
          </a:xfrm>
          <a:solidFill>
            <a:schemeClr val="accent1">
              <a:lumMod val="20000"/>
              <a:lumOff val="80000"/>
            </a:schemeClr>
          </a:solidFill>
        </p:spPr>
        <p:txBody>
          <a:bodyPr>
            <a:normAutofit/>
          </a:bodyPr>
          <a:lstStyle/>
          <a:p>
            <a:pPr marL="0" indent="0" algn="just">
              <a:spcAft>
                <a:spcPts val="0"/>
              </a:spcAft>
              <a:buNone/>
            </a:pPr>
            <a:r>
              <a:rPr lang="it-IT" sz="1800" dirty="0" smtClean="0">
                <a:latin typeface="Garamond" panose="02020404030301010803" pitchFamily="18" charset="0"/>
                <a:ea typeface="Times New Roman" panose="02020603050405020304" pitchFamily="18" charset="0"/>
              </a:rPr>
              <a:t>Ciò </a:t>
            </a:r>
            <a:r>
              <a:rPr lang="it-IT" sz="1800" dirty="0">
                <a:latin typeface="Garamond" panose="02020404030301010803" pitchFamily="18" charset="0"/>
                <a:ea typeface="Times New Roman" panose="02020603050405020304" pitchFamily="18" charset="0"/>
              </a:rPr>
              <a:t>premesso, l</a:t>
            </a:r>
            <a:r>
              <a:rPr lang="it-IT" sz="1800" b="1" dirty="0">
                <a:latin typeface="Garamond" panose="02020404030301010803" pitchFamily="18" charset="0"/>
                <a:ea typeface="Times New Roman" panose="02020603050405020304" pitchFamily="18" charset="0"/>
              </a:rPr>
              <a:t>’articolo 6 </a:t>
            </a:r>
            <a:r>
              <a:rPr lang="it-IT" sz="1800" dirty="0">
                <a:latin typeface="Garamond" panose="02020404030301010803" pitchFamily="18" charset="0"/>
                <a:ea typeface="Times New Roman" panose="02020603050405020304" pitchFamily="18" charset="0"/>
              </a:rPr>
              <a:t>del Codice in commento </a:t>
            </a:r>
            <a:r>
              <a:rPr lang="it-IT" sz="1800" dirty="0" smtClean="0">
                <a:latin typeface="Garamond" panose="02020404030301010803" pitchFamily="18" charset="0"/>
                <a:ea typeface="Times New Roman" panose="02020603050405020304" pitchFamily="18" charset="0"/>
              </a:rPr>
              <a:t>prevede che </a:t>
            </a:r>
            <a:r>
              <a:rPr lang="it-IT" sz="1800" dirty="0">
                <a:latin typeface="Garamond" panose="02020404030301010803" pitchFamily="18" charset="0"/>
                <a:ea typeface="Times New Roman" panose="02020603050405020304" pitchFamily="18" charset="0"/>
              </a:rPr>
              <a:t>la comunicazione degli interessi finanziari è resa </a:t>
            </a:r>
            <a:r>
              <a:rPr lang="it-IT" sz="1800" dirty="0">
                <a:solidFill>
                  <a:srgbClr val="0000FF"/>
                </a:solidFill>
                <a:latin typeface="Garamond" panose="02020404030301010803" pitchFamily="18" charset="0"/>
                <a:ea typeface="Times New Roman" panose="02020603050405020304" pitchFamily="18" charset="0"/>
              </a:rPr>
              <a:t>in forma </a:t>
            </a:r>
            <a:r>
              <a:rPr lang="it-IT" sz="1800" dirty="0" smtClean="0">
                <a:solidFill>
                  <a:srgbClr val="0000FF"/>
                </a:solidFill>
                <a:latin typeface="Garamond" panose="02020404030301010803" pitchFamily="18" charset="0"/>
                <a:ea typeface="Times New Roman" panose="02020603050405020304" pitchFamily="18" charset="0"/>
              </a:rPr>
              <a:t>scritta:</a:t>
            </a:r>
          </a:p>
          <a:p>
            <a:pPr algn="just">
              <a:spcAft>
                <a:spcPts val="0"/>
              </a:spcAft>
              <a:buFont typeface="Wingdings" panose="05000000000000000000" pitchFamily="2" charset="2"/>
              <a:buChar char="Ø"/>
            </a:pPr>
            <a:r>
              <a:rPr lang="it-IT" sz="1800" dirty="0" smtClean="0">
                <a:latin typeface="Garamond" panose="02020404030301010803" pitchFamily="18" charset="0"/>
                <a:ea typeface="Times New Roman" panose="02020603050405020304" pitchFamily="18" charset="0"/>
              </a:rPr>
              <a:t> </a:t>
            </a:r>
            <a:r>
              <a:rPr lang="it-IT" sz="1800" b="1" dirty="0">
                <a:solidFill>
                  <a:srgbClr val="0000FF"/>
                </a:solidFill>
                <a:latin typeface="Garamond" panose="02020404030301010803" pitchFamily="18" charset="0"/>
                <a:ea typeface="Times New Roman" panose="02020603050405020304" pitchFamily="18" charset="0"/>
              </a:rPr>
              <a:t>dal dipendente </a:t>
            </a:r>
            <a:r>
              <a:rPr lang="it-IT" sz="1800" dirty="0">
                <a:latin typeface="Garamond" panose="02020404030301010803" pitchFamily="18" charset="0"/>
                <a:ea typeface="Times New Roman" panose="02020603050405020304" pitchFamily="18" charset="0"/>
              </a:rPr>
              <a:t>al </a:t>
            </a:r>
            <a:r>
              <a:rPr lang="it-IT" sz="1800" b="1" dirty="0">
                <a:solidFill>
                  <a:srgbClr val="C00000"/>
                </a:solidFill>
                <a:latin typeface="Garamond" panose="02020404030301010803" pitchFamily="18" charset="0"/>
                <a:ea typeface="Times New Roman" panose="02020603050405020304" pitchFamily="18" charset="0"/>
              </a:rPr>
              <a:t>dirigente della struttura di appartenenza </a:t>
            </a:r>
            <a:r>
              <a:rPr lang="it-IT" sz="1800" dirty="0">
                <a:latin typeface="Garamond" panose="02020404030301010803" pitchFamily="18" charset="0"/>
                <a:ea typeface="Times New Roman" panose="02020603050405020304" pitchFamily="18" charset="0"/>
              </a:rPr>
              <a:t>all’atto di assegnazione all’ufficio, ovvero successivamente entro dieci giorni dal verificarsi della condizione</a:t>
            </a:r>
            <a:r>
              <a:rPr lang="it-IT" sz="1800" dirty="0" smtClean="0">
                <a:latin typeface="Garamond" panose="02020404030301010803" pitchFamily="18" charset="0"/>
                <a:ea typeface="Times New Roman" panose="02020603050405020304" pitchFamily="18" charset="0"/>
              </a:rPr>
              <a:t>.</a:t>
            </a:r>
          </a:p>
          <a:p>
            <a:pPr algn="just">
              <a:spcAft>
                <a:spcPts val="0"/>
              </a:spcAft>
              <a:buFont typeface="Wingdings" panose="05000000000000000000" pitchFamily="2" charset="2"/>
              <a:buChar char="Ø"/>
            </a:pPr>
            <a:r>
              <a:rPr lang="it-IT" sz="1800" b="1" dirty="0">
                <a:solidFill>
                  <a:srgbClr val="0000FF"/>
                </a:solidFill>
                <a:latin typeface="Garamond" panose="02020404030301010803" pitchFamily="18" charset="0"/>
                <a:ea typeface="Times New Roman" panose="02020603050405020304" pitchFamily="18" charset="0"/>
              </a:rPr>
              <a:t>d</a:t>
            </a:r>
            <a:r>
              <a:rPr lang="it-IT" sz="1800" b="1" dirty="0" smtClean="0">
                <a:solidFill>
                  <a:srgbClr val="0000FF"/>
                </a:solidFill>
                <a:latin typeface="Garamond" panose="02020404030301010803" pitchFamily="18" charset="0"/>
                <a:ea typeface="Times New Roman" panose="02020603050405020304" pitchFamily="18" charset="0"/>
              </a:rPr>
              <a:t>al  dirigente</a:t>
            </a:r>
            <a:r>
              <a:rPr lang="it-IT" sz="1800" dirty="0" smtClean="0">
                <a:solidFill>
                  <a:srgbClr val="0000FF"/>
                </a:solidFill>
                <a:latin typeface="Garamond" panose="02020404030301010803" pitchFamily="18" charset="0"/>
                <a:ea typeface="Times New Roman" panose="02020603050405020304" pitchFamily="18" charset="0"/>
              </a:rPr>
              <a:t> </a:t>
            </a:r>
            <a:r>
              <a:rPr lang="it-IT" sz="1800" dirty="0" smtClean="0">
                <a:latin typeface="Garamond" panose="02020404030301010803" pitchFamily="18" charset="0"/>
                <a:ea typeface="Times New Roman" panose="02020603050405020304" pitchFamily="18" charset="0"/>
              </a:rPr>
              <a:t>al </a:t>
            </a:r>
            <a:r>
              <a:rPr lang="it-IT" sz="1800" b="1" dirty="0">
                <a:solidFill>
                  <a:srgbClr val="C00000"/>
                </a:solidFill>
                <a:latin typeface="Garamond" panose="02020404030301010803" pitchFamily="18" charset="0"/>
                <a:ea typeface="Times New Roman" panose="02020603050405020304" pitchFamily="18" charset="0"/>
              </a:rPr>
              <a:t>direttore della struttura di appartenenza </a:t>
            </a:r>
            <a:r>
              <a:rPr lang="it-IT" sz="1800" dirty="0">
                <a:latin typeface="Garamond" panose="02020404030301010803" pitchFamily="18" charset="0"/>
                <a:ea typeface="Times New Roman" panose="02020603050405020304" pitchFamily="18" charset="0"/>
              </a:rPr>
              <a:t>all’atto di conferimento dell’incarico ovvero entro dieci giorni dal verificarsi della condizione. </a:t>
            </a:r>
            <a:endParaRPr lang="it-IT" sz="1600" dirty="0">
              <a:latin typeface="Times New Roman" panose="02020603050405020304" pitchFamily="18" charset="0"/>
              <a:ea typeface="Times New Roman" panose="02020603050405020304" pitchFamily="18" charset="0"/>
            </a:endParaRPr>
          </a:p>
          <a:p>
            <a:pPr algn="just">
              <a:spcAft>
                <a:spcPts val="0"/>
              </a:spcAft>
              <a:buFont typeface="Wingdings" panose="05000000000000000000" pitchFamily="2" charset="2"/>
              <a:buChar char="Ø"/>
            </a:pPr>
            <a:r>
              <a:rPr lang="it-IT" sz="1800" b="1" dirty="0" smtClean="0">
                <a:solidFill>
                  <a:srgbClr val="0000FF"/>
                </a:solidFill>
                <a:latin typeface="Garamond" panose="02020404030301010803" pitchFamily="18" charset="0"/>
                <a:ea typeface="Times New Roman" panose="02020603050405020304" pitchFamily="18" charset="0"/>
              </a:rPr>
              <a:t>dal direttore</a:t>
            </a:r>
            <a:r>
              <a:rPr lang="it-IT" sz="1800" dirty="0" smtClean="0">
                <a:solidFill>
                  <a:srgbClr val="0000FF"/>
                </a:solidFill>
                <a:latin typeface="Garamond" panose="02020404030301010803" pitchFamily="18" charset="0"/>
                <a:ea typeface="Times New Roman" panose="02020603050405020304" pitchFamily="18" charset="0"/>
              </a:rPr>
              <a:t> </a:t>
            </a:r>
            <a:r>
              <a:rPr lang="it-IT" sz="1800" dirty="0" smtClean="0">
                <a:latin typeface="Garamond" panose="02020404030301010803" pitchFamily="18" charset="0"/>
                <a:ea typeface="Times New Roman" panose="02020603050405020304" pitchFamily="18" charset="0"/>
              </a:rPr>
              <a:t>al </a:t>
            </a:r>
            <a:r>
              <a:rPr lang="it-IT" sz="1800" b="1" dirty="0">
                <a:solidFill>
                  <a:srgbClr val="C00000"/>
                </a:solidFill>
                <a:latin typeface="Garamond" panose="02020404030301010803" pitchFamily="18" charset="0"/>
                <a:ea typeface="Times New Roman" panose="02020603050405020304" pitchFamily="18" charset="0"/>
              </a:rPr>
              <a:t>direttore della struttura competente in materia di risorse </a:t>
            </a:r>
            <a:r>
              <a:rPr lang="it-IT" sz="1800" dirty="0">
                <a:latin typeface="Garamond" panose="02020404030301010803" pitchFamily="18" charset="0"/>
                <a:ea typeface="Times New Roman" panose="02020603050405020304" pitchFamily="18" charset="0"/>
              </a:rPr>
              <a:t>umane all’atto di conferimento dell’incarico ovvero successivamente entro dieci giorni dal verificarsi della condizione. </a:t>
            </a:r>
            <a:endParaRPr lang="it-IT" sz="1600" dirty="0">
              <a:latin typeface="Times New Roman" panose="02020603050405020304" pitchFamily="18" charset="0"/>
              <a:ea typeface="Times New Roman" panose="02020603050405020304" pitchFamily="18" charset="0"/>
            </a:endParaRPr>
          </a:p>
          <a:p>
            <a:pPr algn="just">
              <a:spcAft>
                <a:spcPts val="0"/>
              </a:spcAft>
              <a:buFont typeface="Wingdings" panose="05000000000000000000" pitchFamily="2" charset="2"/>
              <a:buChar char="Ø"/>
            </a:pPr>
            <a:r>
              <a:rPr lang="it-IT" sz="1800" b="1" dirty="0">
                <a:solidFill>
                  <a:srgbClr val="0000FF"/>
                </a:solidFill>
                <a:latin typeface="Garamond" panose="02020404030301010803" pitchFamily="18" charset="0"/>
                <a:ea typeface="Times New Roman" panose="02020603050405020304" pitchFamily="18" charset="0"/>
              </a:rPr>
              <a:t>Il direttore della struttura regionale competente in materia di risorse umane</a:t>
            </a:r>
            <a:r>
              <a:rPr lang="it-IT" sz="1800" dirty="0">
                <a:solidFill>
                  <a:srgbClr val="0000FF"/>
                </a:solidFill>
                <a:latin typeface="Garamond" panose="02020404030301010803" pitchFamily="18" charset="0"/>
                <a:ea typeface="Times New Roman" panose="02020603050405020304" pitchFamily="18" charset="0"/>
              </a:rPr>
              <a:t> </a:t>
            </a:r>
            <a:r>
              <a:rPr lang="it-IT" sz="1800" dirty="0">
                <a:latin typeface="Garamond" panose="02020404030301010803" pitchFamily="18" charset="0"/>
                <a:ea typeface="Times New Roman" panose="02020603050405020304" pitchFamily="18" charset="0"/>
              </a:rPr>
              <a:t>rende tale comunicazione al </a:t>
            </a:r>
            <a:r>
              <a:rPr lang="it-IT" sz="1800" b="1" dirty="0">
                <a:solidFill>
                  <a:srgbClr val="C00000"/>
                </a:solidFill>
                <a:latin typeface="Garamond" panose="02020404030301010803" pitchFamily="18" charset="0"/>
                <a:ea typeface="Times New Roman" panose="02020603050405020304" pitchFamily="18" charset="0"/>
              </a:rPr>
              <a:t>Direttore generale </a:t>
            </a:r>
            <a:r>
              <a:rPr lang="it-IT" sz="1800" dirty="0">
                <a:latin typeface="Garamond" panose="02020404030301010803" pitchFamily="18" charset="0"/>
                <a:ea typeface="Times New Roman" panose="02020603050405020304" pitchFamily="18" charset="0"/>
              </a:rPr>
              <a:t>all’atto del conferimento dell’incarico ovvero successivamente entro dieci giorni dal verificarsi della condizione</a:t>
            </a:r>
            <a:r>
              <a:rPr lang="it-IT" sz="1800" dirty="0" smtClean="0">
                <a:latin typeface="Garamond" panose="02020404030301010803" pitchFamily="18" charset="0"/>
                <a:ea typeface="Times New Roman" panose="02020603050405020304" pitchFamily="18" charset="0"/>
              </a:rPr>
              <a:t>.</a:t>
            </a:r>
          </a:p>
          <a:p>
            <a:pPr algn="just">
              <a:spcAft>
                <a:spcPts val="0"/>
              </a:spcAft>
              <a:buFont typeface="Wingdings" panose="05000000000000000000" pitchFamily="2" charset="2"/>
              <a:buChar char="Ø"/>
            </a:pPr>
            <a:r>
              <a:rPr lang="it-IT" sz="1800" b="1" dirty="0">
                <a:latin typeface="Garamond" panose="02020404030301010803" pitchFamily="18" charset="0"/>
                <a:ea typeface="Times New Roman" panose="02020603050405020304" pitchFamily="18" charset="0"/>
              </a:rPr>
              <a:t>I Direttori e i Dirigenti </a:t>
            </a:r>
            <a:r>
              <a:rPr lang="it-IT" sz="1800" dirty="0">
                <a:latin typeface="Garamond" panose="02020404030301010803" pitchFamily="18" charset="0"/>
                <a:ea typeface="Times New Roman" panose="02020603050405020304" pitchFamily="18" charset="0"/>
              </a:rPr>
              <a:t>trasmettono copia </a:t>
            </a:r>
            <a:r>
              <a:rPr lang="it-IT" sz="1800" dirty="0" smtClean="0">
                <a:latin typeface="Garamond" panose="02020404030301010803" pitchFamily="18" charset="0"/>
                <a:ea typeface="Times New Roman" panose="02020603050405020304" pitchFamily="18" charset="0"/>
              </a:rPr>
              <a:t>delle </a:t>
            </a:r>
            <a:r>
              <a:rPr lang="it-IT" sz="1800" dirty="0">
                <a:latin typeface="Garamond" panose="02020404030301010803" pitchFamily="18" charset="0"/>
                <a:ea typeface="Times New Roman" panose="02020603050405020304" pitchFamily="18" charset="0"/>
              </a:rPr>
              <a:t>comunicazioni acquisite dal personale dipendente al Servizio competente in materia di risorse umane </a:t>
            </a:r>
            <a:r>
              <a:rPr lang="it-IT" sz="1800" dirty="0" smtClean="0">
                <a:latin typeface="Garamond" panose="02020404030301010803" pitchFamily="18" charset="0"/>
                <a:ea typeface="Times New Roman" panose="02020603050405020304" pitchFamily="18" charset="0"/>
              </a:rPr>
              <a:t>ove è incardinato </a:t>
            </a:r>
            <a:r>
              <a:rPr lang="it-IT" sz="1800" dirty="0">
                <a:latin typeface="Garamond" panose="02020404030301010803" pitchFamily="18" charset="0"/>
                <a:ea typeface="Times New Roman" panose="02020603050405020304" pitchFamily="18" charset="0"/>
              </a:rPr>
              <a:t>l’Ufficio Procedimenti disciplinari - UPD) e al Responsabile della prevenzione della corruzione e della trasparenza - RPCT.</a:t>
            </a:r>
          </a:p>
          <a:p>
            <a:pPr algn="just">
              <a:lnSpc>
                <a:spcPct val="110000"/>
              </a:lnSpc>
              <a:spcAft>
                <a:spcPts val="0"/>
              </a:spcAft>
            </a:pPr>
            <a:r>
              <a:rPr lang="it-IT" sz="1800" b="1" dirty="0">
                <a:latin typeface="Garamond" panose="02020404030301010803" pitchFamily="18" charset="0"/>
                <a:ea typeface="Times New Roman" panose="02020603050405020304" pitchFamily="18" charset="0"/>
              </a:rPr>
              <a:t>L’acquisizione delle comunicazione di che trattasi da parte del </a:t>
            </a:r>
            <a:r>
              <a:rPr lang="it-IT" sz="1800" b="1" dirty="0" smtClean="0">
                <a:latin typeface="Garamond" panose="02020404030301010803" pitchFamily="18" charset="0"/>
                <a:ea typeface="Times New Roman" panose="02020603050405020304" pitchFamily="18" charset="0"/>
              </a:rPr>
              <a:t>RPCT </a:t>
            </a:r>
            <a:r>
              <a:rPr lang="it-IT" sz="1800" dirty="0">
                <a:latin typeface="Garamond" panose="02020404030301010803" pitchFamily="18" charset="0"/>
                <a:ea typeface="Times New Roman" panose="02020603050405020304" pitchFamily="18" charset="0"/>
              </a:rPr>
              <a:t>è altresì utile alla </a:t>
            </a:r>
            <a:r>
              <a:rPr lang="it-IT" sz="1800" dirty="0">
                <a:solidFill>
                  <a:srgbClr val="0000FF"/>
                </a:solidFill>
                <a:latin typeface="Garamond" panose="02020404030301010803" pitchFamily="18" charset="0"/>
                <a:ea typeface="Times New Roman" panose="02020603050405020304" pitchFamily="18" charset="0"/>
              </a:rPr>
              <a:t>individuazione delle aree maggiormente esposte al rischio di conflitto di interesse nell’ambito del </a:t>
            </a:r>
            <a:r>
              <a:rPr lang="it-IT" sz="1800" dirty="0" smtClean="0">
                <a:solidFill>
                  <a:srgbClr val="0000FF"/>
                </a:solidFill>
                <a:latin typeface="Garamond" panose="02020404030301010803" pitchFamily="18" charset="0"/>
                <a:ea typeface="Times New Roman" panose="02020603050405020304" pitchFamily="18" charset="0"/>
              </a:rPr>
              <a:t>Piano </a:t>
            </a:r>
            <a:r>
              <a:rPr lang="it-IT" sz="1800" dirty="0">
                <a:solidFill>
                  <a:srgbClr val="0000FF"/>
                </a:solidFill>
                <a:latin typeface="Garamond" panose="02020404030301010803" pitchFamily="18" charset="0"/>
                <a:ea typeface="Times New Roman" panose="02020603050405020304" pitchFamily="18" charset="0"/>
              </a:rPr>
              <a:t>triennale di prevenzione della corruzione e della trasparenza</a:t>
            </a:r>
            <a:r>
              <a:rPr lang="it-IT" sz="1800" dirty="0">
                <a:latin typeface="Garamond" panose="02020404030301010803" pitchFamily="18" charset="0"/>
                <a:ea typeface="Times New Roman" panose="02020603050405020304" pitchFamily="18" charset="0"/>
              </a:rPr>
              <a:t>.</a:t>
            </a:r>
            <a:endParaRPr lang="it-IT" sz="1800" dirty="0">
              <a:latin typeface="Times New Roman" panose="02020603050405020304" pitchFamily="18" charset="0"/>
              <a:ea typeface="Times New Roman" panose="02020603050405020304" pitchFamily="18" charset="0"/>
            </a:endParaRPr>
          </a:p>
          <a:p>
            <a:pPr algn="just">
              <a:lnSpc>
                <a:spcPct val="150000"/>
              </a:lnSpc>
              <a:spcAft>
                <a:spcPts val="0"/>
              </a:spcAft>
            </a:pPr>
            <a:r>
              <a:rPr lang="it-IT" sz="1800" b="1" dirty="0">
                <a:latin typeface="Garamond" panose="02020404030301010803" pitchFamily="18" charset="0"/>
                <a:ea typeface="Times New Roman" panose="02020603050405020304" pitchFamily="18" charset="0"/>
              </a:rPr>
              <a:t>La disposizione in esame </a:t>
            </a:r>
            <a:r>
              <a:rPr lang="it-IT" sz="1800" dirty="0">
                <a:latin typeface="Garamond" panose="02020404030301010803" pitchFamily="18" charset="0"/>
                <a:ea typeface="Times New Roman" panose="02020603050405020304" pitchFamily="18" charset="0"/>
              </a:rPr>
              <a:t>del Codice in commento </a:t>
            </a:r>
            <a:r>
              <a:rPr lang="it-IT" sz="1800" b="1" dirty="0">
                <a:solidFill>
                  <a:srgbClr val="0000FF"/>
                </a:solidFill>
                <a:latin typeface="Garamond" panose="02020404030301010803" pitchFamily="18" charset="0"/>
                <a:ea typeface="Times New Roman" panose="02020603050405020304" pitchFamily="18" charset="0"/>
              </a:rPr>
              <a:t>prevede,</a:t>
            </a:r>
            <a:r>
              <a:rPr lang="it-IT" sz="1800" dirty="0">
                <a:latin typeface="Garamond" panose="02020404030301010803" pitchFamily="18" charset="0"/>
                <a:ea typeface="Times New Roman" panose="02020603050405020304" pitchFamily="18" charset="0"/>
              </a:rPr>
              <a:t> in attuazione del </a:t>
            </a:r>
            <a:r>
              <a:rPr lang="it-IT" sz="1800" dirty="0" err="1">
                <a:latin typeface="Garamond" panose="02020404030301010803" pitchFamily="18" charset="0"/>
                <a:ea typeface="Times New Roman" panose="02020603050405020304" pitchFamily="18" charset="0"/>
              </a:rPr>
              <a:t>d.p.r.</a:t>
            </a:r>
            <a:r>
              <a:rPr lang="it-IT" sz="1800" dirty="0">
                <a:latin typeface="Garamond" panose="02020404030301010803" pitchFamily="18" charset="0"/>
                <a:ea typeface="Times New Roman" panose="02020603050405020304" pitchFamily="18" charset="0"/>
              </a:rPr>
              <a:t> n. 62/2013 e nel caso in cui ricorra l’obbligo di astensione </a:t>
            </a:r>
            <a:r>
              <a:rPr lang="it-IT" sz="1800" dirty="0" smtClean="0">
                <a:latin typeface="Garamond" panose="02020404030301010803" pitchFamily="18" charset="0"/>
                <a:ea typeface="Times New Roman" panose="02020603050405020304" pitchFamily="18" charset="0"/>
              </a:rPr>
              <a:t>(in </a:t>
            </a:r>
            <a:r>
              <a:rPr lang="it-IT" sz="1800" dirty="0">
                <a:latin typeface="Garamond" panose="02020404030301010803" pitchFamily="18" charset="0"/>
                <a:ea typeface="Times New Roman" panose="02020603050405020304" pitchFamily="18" charset="0"/>
              </a:rPr>
              <a:t>quanto il dipendente si trova in una situazione di conflitto d’interesse, anche </a:t>
            </a:r>
            <a:r>
              <a:rPr lang="it-IT" sz="1800" dirty="0" smtClean="0">
                <a:latin typeface="Garamond" panose="02020404030301010803" pitchFamily="18" charset="0"/>
                <a:ea typeface="Times New Roman" panose="02020603050405020304" pitchFamily="18" charset="0"/>
              </a:rPr>
              <a:t>potenziale), </a:t>
            </a:r>
            <a:r>
              <a:rPr lang="it-IT" sz="1800" b="1" dirty="0">
                <a:solidFill>
                  <a:srgbClr val="0000FF"/>
                </a:solidFill>
                <a:latin typeface="Garamond" panose="02020404030301010803" pitchFamily="18" charset="0"/>
                <a:ea typeface="Times New Roman" panose="02020603050405020304" pitchFamily="18" charset="0"/>
              </a:rPr>
              <a:t>che trovino applicazione le disposizioni di cui all’articolo 7</a:t>
            </a:r>
            <a:r>
              <a:rPr lang="it-IT" sz="1800" b="1" dirty="0" smtClean="0">
                <a:solidFill>
                  <a:srgbClr val="0000FF"/>
                </a:solidFill>
                <a:latin typeface="Garamond" panose="02020404030301010803" pitchFamily="18" charset="0"/>
                <a:ea typeface="Times New Roman" panose="02020603050405020304" pitchFamily="18" charset="0"/>
              </a:rPr>
              <a:t>. </a:t>
            </a:r>
            <a:endParaRPr lang="it-IT" sz="1800" b="1" dirty="0">
              <a:solidFill>
                <a:srgbClr val="0000FF"/>
              </a:solidFill>
              <a:latin typeface="Times New Roman" panose="02020603050405020304" pitchFamily="18" charset="0"/>
              <a:ea typeface="Times New Roman" panose="02020603050405020304" pitchFamily="18" charset="0"/>
            </a:endParaRPr>
          </a:p>
          <a:p>
            <a:pPr algn="just">
              <a:spcAft>
                <a:spcPts val="0"/>
              </a:spcAft>
              <a:buFont typeface="Wingdings" panose="05000000000000000000" pitchFamily="2" charset="2"/>
              <a:buChar char="Ø"/>
            </a:pPr>
            <a:endParaRPr lang="it-IT" sz="1600" dirty="0">
              <a:latin typeface="Times New Roman" panose="02020603050405020304" pitchFamily="18" charset="0"/>
              <a:ea typeface="Times New Roman" panose="02020603050405020304" pitchFamily="18" charset="0"/>
            </a:endParaRPr>
          </a:p>
          <a:p>
            <a:pPr marL="0" indent="0" algn="just">
              <a:spcAft>
                <a:spcPts val="0"/>
              </a:spcAft>
              <a:buNone/>
            </a:pPr>
            <a:endParaRPr lang="it-IT" sz="1600" dirty="0" smtClean="0">
              <a:latin typeface="Times New Roman" panose="02020603050405020304" pitchFamily="18" charset="0"/>
              <a:ea typeface="Times New Roman" panose="02020603050405020304" pitchFamily="18" charset="0"/>
            </a:endParaRPr>
          </a:p>
          <a:p>
            <a:pPr algn="just">
              <a:lnSpc>
                <a:spcPct val="150000"/>
              </a:lnSpc>
              <a:spcAft>
                <a:spcPts val="0"/>
              </a:spcAft>
              <a:buFont typeface="Wingdings" panose="05000000000000000000" pitchFamily="2" charset="2"/>
              <a:buChar char="Ø"/>
            </a:pPr>
            <a:endParaRPr lang="it-IT" sz="1600" dirty="0" smtClean="0">
              <a:latin typeface="Times New Roman" panose="02020603050405020304" pitchFamily="18" charset="0"/>
              <a:ea typeface="Times New Roman" panose="02020603050405020304" pitchFamily="18" charset="0"/>
            </a:endParaRPr>
          </a:p>
          <a:p>
            <a:pPr algn="just">
              <a:lnSpc>
                <a:spcPct val="150000"/>
              </a:lnSpc>
              <a:spcAft>
                <a:spcPts val="0"/>
              </a:spcAft>
              <a:buFont typeface="Wingdings" panose="05000000000000000000" pitchFamily="2" charset="2"/>
              <a:buChar char="Ø"/>
            </a:pPr>
            <a:endParaRPr lang="it-IT" sz="1600" dirty="0">
              <a:latin typeface="Times New Roman" panose="02020603050405020304" pitchFamily="18" charset="0"/>
              <a:ea typeface="Times New Roman" panose="02020603050405020304" pitchFamily="18" charset="0"/>
            </a:endParaRPr>
          </a:p>
          <a:p>
            <a:pPr algn="just"/>
            <a:endParaRPr lang="it-IT" sz="1800" dirty="0"/>
          </a:p>
        </p:txBody>
      </p:sp>
      <p:sp>
        <p:nvSpPr>
          <p:cNvPr id="6" name="Segnaposto numero diapositiva 5"/>
          <p:cNvSpPr>
            <a:spLocks noGrp="1"/>
          </p:cNvSpPr>
          <p:nvPr>
            <p:ph type="sldNum" sz="quarter" idx="15"/>
          </p:nvPr>
        </p:nvSpPr>
        <p:spPr>
          <a:xfrm>
            <a:off x="10533888" y="6186334"/>
            <a:ext cx="812800" cy="521208"/>
          </a:xfrm>
        </p:spPr>
        <p:txBody>
          <a:bodyPr/>
          <a:lstStyle/>
          <a:p>
            <a:pPr>
              <a:defRPr/>
            </a:pPr>
            <a:fld id="{B2D3D1F1-375F-4D34-BD2F-2D3F7ECFE057}" type="slidenum">
              <a:rPr lang="en-US" smtClean="0">
                <a:solidFill>
                  <a:schemeClr val="tx1"/>
                </a:solidFill>
              </a:rPr>
              <a:pPr>
                <a:defRPr/>
              </a:pPr>
              <a:t>16</a:t>
            </a:fld>
            <a:endParaRPr lang="en-US" dirty="0">
              <a:solidFill>
                <a:schemeClr val="tx1"/>
              </a:solidFill>
            </a:endParaRPr>
          </a:p>
        </p:txBody>
      </p:sp>
    </p:spTree>
    <p:extLst>
      <p:ext uri="{BB962C8B-B14F-4D97-AF65-F5344CB8AC3E}">
        <p14:creationId xmlns:p14="http://schemas.microsoft.com/office/powerpoint/2010/main" val="1829816201"/>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circle(in)">
                                      <p:cBhvr>
                                        <p:cTn id="7" dur="1500"/>
                                        <p:tgtEl>
                                          <p:spTgt spid="3">
                                            <p:bg/>
                                          </p:spTgt>
                                        </p:tgtEl>
                                      </p:cBhvr>
                                    </p:animEffect>
                                  </p:childTnLst>
                                </p:cTn>
                              </p:par>
                            </p:childTnLst>
                          </p:cTn>
                        </p:par>
                        <p:par>
                          <p:cTn id="8" fill="hold">
                            <p:stCondLst>
                              <p:cond delay="1500"/>
                            </p:stCondLst>
                            <p:childTnLst>
                              <p:par>
                                <p:cTn id="9" presetID="6" presetClass="entr" presetSubtype="16"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circle(in)">
                                      <p:cBhvr>
                                        <p:cTn id="11" dur="1500"/>
                                        <p:tgtEl>
                                          <p:spTgt spid="3">
                                            <p:txEl>
                                              <p:pRg st="0" end="0"/>
                                            </p:txEl>
                                          </p:spTgt>
                                        </p:tgtEl>
                                      </p:cBhvr>
                                    </p:animEffect>
                                  </p:childTnLst>
                                </p:cTn>
                              </p:par>
                            </p:childTnLst>
                          </p:cTn>
                        </p:par>
                        <p:par>
                          <p:cTn id="12" fill="hold">
                            <p:stCondLst>
                              <p:cond delay="3000"/>
                            </p:stCondLst>
                            <p:childTnLst>
                              <p:par>
                                <p:cTn id="13" presetID="6" presetClass="entr" presetSubtype="16"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circle(in)">
                                      <p:cBhvr>
                                        <p:cTn id="15" dur="1500"/>
                                        <p:tgtEl>
                                          <p:spTgt spid="3">
                                            <p:txEl>
                                              <p:pRg st="1" end="1"/>
                                            </p:txEl>
                                          </p:spTgt>
                                        </p:tgtEl>
                                      </p:cBhvr>
                                    </p:animEffect>
                                  </p:childTnLst>
                                </p:cTn>
                              </p:par>
                            </p:childTnLst>
                          </p:cTn>
                        </p:par>
                        <p:par>
                          <p:cTn id="16" fill="hold">
                            <p:stCondLst>
                              <p:cond delay="4500"/>
                            </p:stCondLst>
                            <p:childTnLst>
                              <p:par>
                                <p:cTn id="17" presetID="6" presetClass="entr" presetSubtype="16"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circle(in)">
                                      <p:cBhvr>
                                        <p:cTn id="19" dur="1500"/>
                                        <p:tgtEl>
                                          <p:spTgt spid="3">
                                            <p:txEl>
                                              <p:pRg st="2" end="2"/>
                                            </p:txEl>
                                          </p:spTgt>
                                        </p:tgtEl>
                                      </p:cBhvr>
                                    </p:animEffect>
                                  </p:childTnLst>
                                </p:cTn>
                              </p:par>
                            </p:childTnLst>
                          </p:cTn>
                        </p:par>
                        <p:par>
                          <p:cTn id="20" fill="hold">
                            <p:stCondLst>
                              <p:cond delay="6000"/>
                            </p:stCondLst>
                            <p:childTnLst>
                              <p:par>
                                <p:cTn id="21" presetID="6" presetClass="entr" presetSubtype="16"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circle(in)">
                                      <p:cBhvr>
                                        <p:cTn id="23" dur="1500"/>
                                        <p:tgtEl>
                                          <p:spTgt spid="3">
                                            <p:txEl>
                                              <p:pRg st="3" end="3"/>
                                            </p:txEl>
                                          </p:spTgt>
                                        </p:tgtEl>
                                      </p:cBhvr>
                                    </p:animEffect>
                                  </p:childTnLst>
                                </p:cTn>
                              </p:par>
                            </p:childTnLst>
                          </p:cTn>
                        </p:par>
                        <p:par>
                          <p:cTn id="24" fill="hold">
                            <p:stCondLst>
                              <p:cond delay="7500"/>
                            </p:stCondLst>
                            <p:childTnLst>
                              <p:par>
                                <p:cTn id="25" presetID="6" presetClass="entr" presetSubtype="16"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1500"/>
                                        <p:tgtEl>
                                          <p:spTgt spid="3">
                                            <p:txEl>
                                              <p:pRg st="4" end="4"/>
                                            </p:txEl>
                                          </p:spTgt>
                                        </p:tgtEl>
                                      </p:cBhvr>
                                    </p:animEffect>
                                  </p:childTnLst>
                                </p:cTn>
                              </p:par>
                            </p:childTnLst>
                          </p:cTn>
                        </p:par>
                        <p:par>
                          <p:cTn id="28" fill="hold">
                            <p:stCondLst>
                              <p:cond delay="9000"/>
                            </p:stCondLst>
                            <p:childTnLst>
                              <p:par>
                                <p:cTn id="29" presetID="6" presetClass="entr" presetSubtype="16"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circle(in)">
                                      <p:cBhvr>
                                        <p:cTn id="31" dur="1500"/>
                                        <p:tgtEl>
                                          <p:spTgt spid="3">
                                            <p:txEl>
                                              <p:pRg st="5" end="5"/>
                                            </p:txEl>
                                          </p:spTgt>
                                        </p:tgtEl>
                                      </p:cBhvr>
                                    </p:animEffect>
                                  </p:childTnLst>
                                </p:cTn>
                              </p:par>
                            </p:childTnLst>
                          </p:cTn>
                        </p:par>
                        <p:par>
                          <p:cTn id="32" fill="hold">
                            <p:stCondLst>
                              <p:cond delay="10500"/>
                            </p:stCondLst>
                            <p:childTnLst>
                              <p:par>
                                <p:cTn id="33" presetID="6" presetClass="entr" presetSubtype="16" fill="hold" grpId="0" nodeType="after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circle(in)">
                                      <p:cBhvr>
                                        <p:cTn id="35" dur="1500"/>
                                        <p:tgtEl>
                                          <p:spTgt spid="3">
                                            <p:txEl>
                                              <p:pRg st="6" end="6"/>
                                            </p:txEl>
                                          </p:spTgt>
                                        </p:tgtEl>
                                      </p:cBhvr>
                                    </p:animEffect>
                                  </p:childTnLst>
                                </p:cTn>
                              </p:par>
                            </p:childTnLst>
                          </p:cTn>
                        </p:par>
                        <p:par>
                          <p:cTn id="36" fill="hold">
                            <p:stCondLst>
                              <p:cond delay="12000"/>
                            </p:stCondLst>
                            <p:childTnLst>
                              <p:par>
                                <p:cTn id="37" presetID="6" presetClass="entr" presetSubtype="16" fill="hold" grpId="0" nodeType="after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circle(in)">
                                      <p:cBhvr>
                                        <p:cTn id="39" dur="1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81781" y="147484"/>
            <a:ext cx="11051458" cy="6521540"/>
          </a:xfrm>
          <a:solidFill>
            <a:schemeClr val="accent2">
              <a:lumMod val="20000"/>
              <a:lumOff val="80000"/>
            </a:schemeClr>
          </a:solidFill>
        </p:spPr>
        <p:txBody>
          <a:bodyPr>
            <a:normAutofit/>
          </a:bodyPr>
          <a:lstStyle/>
          <a:p>
            <a:pPr marL="0" indent="0" algn="ctr">
              <a:buNone/>
            </a:pPr>
            <a:r>
              <a:rPr lang="it-IT" b="1" dirty="0"/>
              <a:t>L’ARTICOLO </a:t>
            </a:r>
            <a:r>
              <a:rPr lang="it-IT" b="1" dirty="0" smtClean="0"/>
              <a:t>7 </a:t>
            </a:r>
            <a:r>
              <a:rPr lang="it-IT" i="1" dirty="0"/>
              <a:t>(Obbligo di </a:t>
            </a:r>
            <a:r>
              <a:rPr lang="it-IT" i="1" dirty="0" smtClean="0"/>
              <a:t>astensione)</a:t>
            </a:r>
          </a:p>
          <a:p>
            <a:pPr marL="0" indent="0" algn="ctr">
              <a:buNone/>
            </a:pPr>
            <a:endParaRPr lang="it-IT" sz="1600" i="1" dirty="0" smtClean="0"/>
          </a:p>
          <a:p>
            <a:pPr marL="0" indent="0">
              <a:buNone/>
            </a:pPr>
            <a:r>
              <a:rPr lang="it-IT" sz="1800" dirty="0" smtClean="0">
                <a:latin typeface="Garamond" panose="02020404030301010803" pitchFamily="18" charset="0"/>
                <a:ea typeface="Times New Roman" panose="02020603050405020304" pitchFamily="18" charset="0"/>
              </a:rPr>
              <a:t>L’articolo </a:t>
            </a:r>
            <a:r>
              <a:rPr lang="it-IT" sz="1800" dirty="0">
                <a:latin typeface="Garamond" panose="02020404030301010803" pitchFamily="18" charset="0"/>
                <a:ea typeface="Times New Roman" panose="02020603050405020304" pitchFamily="18" charset="0"/>
              </a:rPr>
              <a:t>in commento </a:t>
            </a:r>
            <a:r>
              <a:rPr lang="it-IT" sz="1800" b="1" dirty="0">
                <a:latin typeface="Garamond" panose="02020404030301010803" pitchFamily="18" charset="0"/>
                <a:ea typeface="Times New Roman" panose="02020603050405020304" pitchFamily="18" charset="0"/>
              </a:rPr>
              <a:t>integra l’omologo articolo 7 del </a:t>
            </a:r>
            <a:r>
              <a:rPr lang="it-IT" sz="1800" b="1" dirty="0" err="1">
                <a:latin typeface="Garamond" panose="02020404030301010803" pitchFamily="18" charset="0"/>
                <a:ea typeface="Times New Roman" panose="02020603050405020304" pitchFamily="18" charset="0"/>
              </a:rPr>
              <a:t>d.p.r.</a:t>
            </a:r>
            <a:r>
              <a:rPr lang="it-IT" sz="1800" b="1" dirty="0">
                <a:latin typeface="Garamond" panose="02020404030301010803" pitchFamily="18" charset="0"/>
                <a:ea typeface="Times New Roman" panose="02020603050405020304" pitchFamily="18" charset="0"/>
              </a:rPr>
              <a:t> n. 62/2013 </a:t>
            </a:r>
            <a:r>
              <a:rPr lang="it-IT" sz="1800" dirty="0">
                <a:latin typeface="Garamond" panose="02020404030301010803" pitchFamily="18" charset="0"/>
                <a:ea typeface="Times New Roman" panose="02020603050405020304" pitchFamily="18" charset="0"/>
              </a:rPr>
              <a:t>che estende il dovere di astensione, rispetto al precedente articolo 6, includendovi anche le attività o le decisioni che possono coinvolgere, oltre agli interessi propri e di familiari o conviventi, gli interessi:</a:t>
            </a:r>
          </a:p>
          <a:p>
            <a:pPr marL="342900" lvl="0" indent="-342900">
              <a:buFont typeface="+mj-lt"/>
              <a:buAutoNum type="alphaLcParenR"/>
            </a:pPr>
            <a:r>
              <a:rPr lang="it-IT" sz="1800" dirty="0">
                <a:latin typeface="Garamond" panose="02020404030301010803" pitchFamily="18" charset="0"/>
                <a:ea typeface="Times New Roman" panose="02020603050405020304" pitchFamily="18" charset="0"/>
              </a:rPr>
              <a:t>di persone con le quali vi siano </a:t>
            </a:r>
            <a:r>
              <a:rPr lang="it-IT" sz="1800" b="1" dirty="0">
                <a:latin typeface="Garamond" panose="02020404030301010803" pitchFamily="18" charset="0"/>
                <a:ea typeface="Times New Roman" panose="02020603050405020304" pitchFamily="18" charset="0"/>
              </a:rPr>
              <a:t>rapporti di frequentazione abituale</a:t>
            </a:r>
            <a:r>
              <a:rPr lang="it-IT" sz="1800" dirty="0">
                <a:latin typeface="Garamond" panose="02020404030301010803" pitchFamily="18" charset="0"/>
                <a:ea typeface="Times New Roman" panose="02020603050405020304" pitchFamily="18" charset="0"/>
              </a:rPr>
              <a:t>;</a:t>
            </a:r>
          </a:p>
          <a:p>
            <a:pPr marL="342900" lvl="0" indent="-342900">
              <a:buFont typeface="+mj-lt"/>
              <a:buAutoNum type="alphaLcParenR"/>
            </a:pPr>
            <a:r>
              <a:rPr lang="it-IT" sz="1800" dirty="0">
                <a:latin typeface="Garamond" panose="02020404030301010803" pitchFamily="18" charset="0"/>
                <a:ea typeface="Times New Roman" panose="02020603050405020304" pitchFamily="18" charset="0"/>
              </a:rPr>
              <a:t>di soggetti od organizzazioni </a:t>
            </a:r>
            <a:r>
              <a:rPr lang="it-IT" sz="1800" b="1" dirty="0">
                <a:latin typeface="Garamond" panose="02020404030301010803" pitchFamily="18" charset="0"/>
                <a:ea typeface="Times New Roman" panose="02020603050405020304" pitchFamily="18" charset="0"/>
              </a:rPr>
              <a:t>con i quali vi sia una </a:t>
            </a:r>
            <a:r>
              <a:rPr lang="it-IT" sz="1800" b="1" dirty="0" smtClean="0">
                <a:latin typeface="Garamond" panose="02020404030301010803" pitchFamily="18" charset="0"/>
                <a:ea typeface="Times New Roman" panose="02020603050405020304" pitchFamily="18" charset="0"/>
              </a:rPr>
              <a:t>«</a:t>
            </a:r>
            <a:r>
              <a:rPr lang="it-IT" sz="1800" b="1" i="1" dirty="0" smtClean="0">
                <a:latin typeface="Garamond" panose="02020404030301010803" pitchFamily="18" charset="0"/>
                <a:ea typeface="Times New Roman" panose="02020603050405020304" pitchFamily="18" charset="0"/>
              </a:rPr>
              <a:t>causa pendente</a:t>
            </a:r>
            <a:r>
              <a:rPr lang="it-IT" sz="1800" b="1" dirty="0" smtClean="0">
                <a:latin typeface="Garamond" panose="02020404030301010803" pitchFamily="18" charset="0"/>
                <a:ea typeface="Times New Roman" panose="02020603050405020304" pitchFamily="18" charset="0"/>
              </a:rPr>
              <a:t>» </a:t>
            </a:r>
            <a:r>
              <a:rPr lang="it-IT" sz="1800" b="1" dirty="0">
                <a:latin typeface="Garamond" panose="02020404030301010803" pitchFamily="18" charset="0"/>
                <a:ea typeface="Times New Roman" panose="02020603050405020304" pitchFamily="18" charset="0"/>
              </a:rPr>
              <a:t>o </a:t>
            </a:r>
            <a:r>
              <a:rPr lang="it-IT" sz="1800" b="1" dirty="0" smtClean="0">
                <a:latin typeface="Garamond" panose="02020404030301010803" pitchFamily="18" charset="0"/>
                <a:ea typeface="Times New Roman" panose="02020603050405020304" pitchFamily="18" charset="0"/>
              </a:rPr>
              <a:t>«</a:t>
            </a:r>
            <a:r>
              <a:rPr lang="it-IT" sz="1800" b="1" i="1" dirty="0" smtClean="0">
                <a:latin typeface="Garamond" panose="02020404030301010803" pitchFamily="18" charset="0"/>
                <a:ea typeface="Times New Roman" panose="02020603050405020304" pitchFamily="18" charset="0"/>
              </a:rPr>
              <a:t>grave inimicizia</a:t>
            </a:r>
            <a:r>
              <a:rPr lang="it-IT" sz="1800" b="1" dirty="0" smtClean="0">
                <a:latin typeface="Garamond" panose="02020404030301010803" pitchFamily="18" charset="0"/>
                <a:ea typeface="Times New Roman" panose="02020603050405020304" pitchFamily="18" charset="0"/>
              </a:rPr>
              <a:t>»</a:t>
            </a:r>
            <a:r>
              <a:rPr lang="it-IT" sz="1800" dirty="0" smtClean="0">
                <a:latin typeface="Garamond" panose="02020404030301010803" pitchFamily="18" charset="0"/>
                <a:ea typeface="Times New Roman" panose="02020603050405020304" pitchFamily="18" charset="0"/>
              </a:rPr>
              <a:t>;</a:t>
            </a:r>
            <a:endParaRPr lang="it-IT" sz="1800" dirty="0">
              <a:latin typeface="Garamond" panose="02020404030301010803" pitchFamily="18" charset="0"/>
              <a:ea typeface="Times New Roman" panose="02020603050405020304" pitchFamily="18" charset="0"/>
            </a:endParaRPr>
          </a:p>
          <a:p>
            <a:pPr marL="342900" lvl="0" indent="-342900">
              <a:buFont typeface="+mj-lt"/>
              <a:buAutoNum type="alphaLcParenR"/>
            </a:pPr>
            <a:r>
              <a:rPr lang="it-IT" sz="1800" dirty="0">
                <a:latin typeface="Garamond" panose="02020404030301010803" pitchFamily="18" charset="0"/>
                <a:ea typeface="Times New Roman" panose="02020603050405020304" pitchFamily="18" charset="0"/>
              </a:rPr>
              <a:t>di soggetti od organizzazioni </a:t>
            </a:r>
            <a:r>
              <a:rPr lang="it-IT" sz="1800" b="1" dirty="0">
                <a:latin typeface="Garamond" panose="02020404030301010803" pitchFamily="18" charset="0"/>
                <a:ea typeface="Times New Roman" panose="02020603050405020304" pitchFamily="18" charset="0"/>
              </a:rPr>
              <a:t>di cui il dipendente sia tutore, curatore, procuratore o agente</a:t>
            </a:r>
            <a:r>
              <a:rPr lang="it-IT" sz="1800" dirty="0" smtClean="0">
                <a:latin typeface="Garamond" panose="02020404030301010803" pitchFamily="18" charset="0"/>
                <a:ea typeface="Times New Roman" panose="02020603050405020304" pitchFamily="18" charset="0"/>
              </a:rPr>
              <a:t>;</a:t>
            </a:r>
          </a:p>
          <a:p>
            <a:pPr marL="342900" indent="-342900">
              <a:buFont typeface="+mj-lt"/>
              <a:buAutoNum type="alphaLcParenR"/>
            </a:pPr>
            <a:r>
              <a:rPr lang="it-IT" sz="1800" dirty="0">
                <a:latin typeface="Garamond" panose="02020404030301010803" pitchFamily="18" charset="0"/>
                <a:ea typeface="Times New Roman" panose="02020603050405020304" pitchFamily="18" charset="0"/>
              </a:rPr>
              <a:t>di enti, associazioni anche non riconosciute, comitati, società, stabilimenti </a:t>
            </a:r>
            <a:r>
              <a:rPr lang="it-IT" sz="1800" b="1" dirty="0">
                <a:latin typeface="Garamond" panose="02020404030301010803" pitchFamily="18" charset="0"/>
                <a:ea typeface="Times New Roman" panose="02020603050405020304" pitchFamily="18" charset="0"/>
              </a:rPr>
              <a:t>di cui il dipendente sia amministratore  o dirigente. </a:t>
            </a:r>
          </a:p>
          <a:p>
            <a:pPr marL="0" indent="0">
              <a:buNone/>
            </a:pPr>
            <a:r>
              <a:rPr lang="it-IT" sz="1800" dirty="0" smtClean="0">
                <a:latin typeface="Garamond" panose="02020404030301010803" pitchFamily="18" charset="0"/>
                <a:ea typeface="Times New Roman" panose="02020603050405020304" pitchFamily="18" charset="0"/>
              </a:rPr>
              <a:t>Giova </a:t>
            </a:r>
            <a:r>
              <a:rPr lang="it-IT" sz="1800" dirty="0">
                <a:latin typeface="Garamond" panose="02020404030301010803" pitchFamily="18" charset="0"/>
                <a:ea typeface="Times New Roman" panose="02020603050405020304" pitchFamily="18" charset="0"/>
              </a:rPr>
              <a:t>a tale riguardo evidenziare che la legge n. 190/2012 ha introdotto l’articolo 6-bis nella legge n. 241/1990 ai sensi del quale il </a:t>
            </a:r>
            <a:r>
              <a:rPr lang="it-IT" sz="1800" u="sng" dirty="0">
                <a:latin typeface="Garamond" panose="02020404030301010803" pitchFamily="18" charset="0"/>
                <a:ea typeface="Times New Roman" panose="02020603050405020304" pitchFamily="18" charset="0"/>
              </a:rPr>
              <a:t>responsabile del procedimento e i titolari degli uffici competenti ad adottare pareri, valutazioni tecniche, atti </a:t>
            </a:r>
            <a:r>
              <a:rPr lang="it-IT" sz="1800" u="sng" dirty="0" err="1">
                <a:latin typeface="Garamond" panose="02020404030301010803" pitchFamily="18" charset="0"/>
                <a:ea typeface="Times New Roman" panose="02020603050405020304" pitchFamily="18" charset="0"/>
              </a:rPr>
              <a:t>endoprocedimentali</a:t>
            </a:r>
            <a:r>
              <a:rPr lang="it-IT" sz="1800" u="sng" dirty="0">
                <a:latin typeface="Garamond" panose="02020404030301010803" pitchFamily="18" charset="0"/>
                <a:ea typeface="Times New Roman" panose="02020603050405020304" pitchFamily="18" charset="0"/>
              </a:rPr>
              <a:t> e il provvedimento finale </a:t>
            </a:r>
            <a:r>
              <a:rPr lang="it-IT" sz="1800" b="1" dirty="0" smtClean="0">
                <a:solidFill>
                  <a:srgbClr val="0000FF"/>
                </a:solidFill>
                <a:latin typeface="Garamond" panose="02020404030301010803" pitchFamily="18" charset="0"/>
                <a:ea typeface="Times New Roman" panose="02020603050405020304" pitchFamily="18" charset="0"/>
              </a:rPr>
              <a:t>devono astenersi </a:t>
            </a:r>
            <a:r>
              <a:rPr lang="it-IT" sz="1800" dirty="0" smtClean="0">
                <a:solidFill>
                  <a:srgbClr val="0000FF"/>
                </a:solidFill>
                <a:latin typeface="Garamond" panose="02020404030301010803" pitchFamily="18" charset="0"/>
                <a:ea typeface="Times New Roman" panose="02020603050405020304" pitchFamily="18" charset="0"/>
              </a:rPr>
              <a:t>in </a:t>
            </a:r>
            <a:r>
              <a:rPr lang="it-IT" sz="1800" dirty="0">
                <a:solidFill>
                  <a:srgbClr val="0000FF"/>
                </a:solidFill>
                <a:latin typeface="Garamond" panose="02020404030301010803" pitchFamily="18" charset="0"/>
                <a:ea typeface="Times New Roman" panose="02020603050405020304" pitchFamily="18" charset="0"/>
              </a:rPr>
              <a:t>caso di conflitto di interessi</a:t>
            </a:r>
            <a:r>
              <a:rPr lang="it-IT" sz="1800" dirty="0">
                <a:latin typeface="Garamond" panose="02020404030301010803" pitchFamily="18" charset="0"/>
                <a:ea typeface="Times New Roman" panose="02020603050405020304" pitchFamily="18" charset="0"/>
              </a:rPr>
              <a:t>, segnalando ogni situazione di conflitto </a:t>
            </a:r>
            <a:r>
              <a:rPr lang="it-IT" sz="1800" u="sng" dirty="0">
                <a:solidFill>
                  <a:srgbClr val="0000FF"/>
                </a:solidFill>
                <a:latin typeface="Garamond" panose="02020404030301010803" pitchFamily="18" charset="0"/>
                <a:ea typeface="Times New Roman" panose="02020603050405020304" pitchFamily="18" charset="0"/>
              </a:rPr>
              <a:t>anche potenziale</a:t>
            </a:r>
            <a:r>
              <a:rPr lang="it-IT" sz="1800" dirty="0" smtClean="0">
                <a:latin typeface="Garamond" panose="02020404030301010803" pitchFamily="18" charset="0"/>
                <a:ea typeface="Times New Roman" panose="02020603050405020304" pitchFamily="18" charset="0"/>
              </a:rPr>
              <a:t>.</a:t>
            </a:r>
            <a:endParaRPr lang="it-IT" sz="1800" dirty="0">
              <a:latin typeface="Garamond" panose="02020404030301010803" pitchFamily="18" charset="0"/>
              <a:ea typeface="Times New Roman" panose="02020603050405020304" pitchFamily="18" charset="0"/>
            </a:endParaRPr>
          </a:p>
          <a:p>
            <a:pPr marL="0" indent="0">
              <a:buNone/>
            </a:pPr>
            <a:endParaRPr lang="it-IT" sz="1000" dirty="0" smtClean="0"/>
          </a:p>
          <a:p>
            <a:pPr marL="0" indent="0">
              <a:buNone/>
            </a:pPr>
            <a:r>
              <a:rPr lang="it-IT" sz="2000" dirty="0" smtClean="0"/>
              <a:t>Il </a:t>
            </a:r>
            <a:r>
              <a:rPr lang="it-IT" sz="2000" dirty="0"/>
              <a:t>dovere di astensione sussiste in ogni caso in cui esistano </a:t>
            </a:r>
            <a:r>
              <a:rPr lang="it-IT" sz="2000" u="sng" dirty="0"/>
              <a:t>gravi ragioni di convenienza</a:t>
            </a:r>
            <a:r>
              <a:rPr lang="it-IT" sz="2000" dirty="0"/>
              <a:t>.</a:t>
            </a:r>
          </a:p>
          <a:p>
            <a:pPr marL="0" indent="0">
              <a:buNone/>
            </a:pPr>
            <a:endParaRPr lang="it-IT" sz="1800" dirty="0" smtClean="0">
              <a:latin typeface="Garamond" panose="02020404030301010803" pitchFamily="18" charset="0"/>
              <a:ea typeface="Times New Roman" panose="02020603050405020304" pitchFamily="18" charset="0"/>
              <a:cs typeface="Times New Roman" panose="02020603050405020304" pitchFamily="18" charset="0"/>
            </a:endParaRPr>
          </a:p>
          <a:p>
            <a:pPr marL="0" indent="0">
              <a:buNone/>
            </a:pPr>
            <a:r>
              <a:rPr lang="it-IT" sz="1800" dirty="0" smtClean="0">
                <a:latin typeface="Garamond" panose="02020404030301010803" pitchFamily="18" charset="0"/>
                <a:ea typeface="Times New Roman" panose="02020603050405020304" pitchFamily="18" charset="0"/>
                <a:cs typeface="Times New Roman" panose="02020603050405020304" pitchFamily="18" charset="0"/>
              </a:rPr>
              <a:t>Al </a:t>
            </a:r>
            <a:r>
              <a:rPr lang="it-IT" sz="1800" b="1" dirty="0" smtClean="0">
                <a:latin typeface="Garamond" panose="02020404030301010803" pitchFamily="18" charset="0"/>
                <a:ea typeface="Times New Roman" panose="02020603050405020304" pitchFamily="18" charset="0"/>
                <a:cs typeface="Times New Roman" panose="02020603050405020304" pitchFamily="18" charset="0"/>
              </a:rPr>
              <a:t>comma 1</a:t>
            </a:r>
            <a:r>
              <a:rPr lang="it-IT" sz="1800" dirty="0" smtClean="0">
                <a:latin typeface="Garamond" panose="02020404030301010803" pitchFamily="18" charset="0"/>
                <a:ea typeface="Times New Roman" panose="02020603050405020304" pitchFamily="18" charset="0"/>
                <a:cs typeface="Times New Roman" panose="02020603050405020304" pitchFamily="18" charset="0"/>
              </a:rPr>
              <a:t> l’articolo </a:t>
            </a:r>
            <a:r>
              <a:rPr lang="it-IT" sz="1800" dirty="0">
                <a:latin typeface="Garamond" panose="02020404030301010803" pitchFamily="18" charset="0"/>
                <a:ea typeface="Times New Roman" panose="02020603050405020304" pitchFamily="18" charset="0"/>
                <a:cs typeface="Times New Roman" panose="02020603050405020304" pitchFamily="18" charset="0"/>
              </a:rPr>
              <a:t>7 </a:t>
            </a:r>
            <a:r>
              <a:rPr lang="it-IT" sz="1800" dirty="0" smtClean="0">
                <a:latin typeface="Garamond" panose="02020404030301010803" pitchFamily="18" charset="0"/>
                <a:ea typeface="Times New Roman" panose="02020603050405020304" pitchFamily="18" charset="0"/>
                <a:cs typeface="Times New Roman" panose="02020603050405020304" pitchFamily="18" charset="0"/>
              </a:rPr>
              <a:t>prevede </a:t>
            </a:r>
            <a:r>
              <a:rPr lang="it-IT" sz="1800" dirty="0">
                <a:latin typeface="Garamond" panose="02020404030301010803" pitchFamily="18" charset="0"/>
                <a:ea typeface="Times New Roman" panose="02020603050405020304" pitchFamily="18" charset="0"/>
                <a:cs typeface="Times New Roman" panose="02020603050405020304" pitchFamily="18" charset="0"/>
              </a:rPr>
              <a:t>che, se ricorre l’obbligo di astensione, </a:t>
            </a:r>
            <a:r>
              <a:rPr lang="it-IT" sz="1800" b="1" dirty="0">
                <a:solidFill>
                  <a:srgbClr val="0000FF"/>
                </a:solidFill>
                <a:latin typeface="Garamond" panose="02020404030301010803" pitchFamily="18" charset="0"/>
                <a:ea typeface="Times New Roman" panose="02020603050405020304" pitchFamily="18" charset="0"/>
                <a:cs typeface="Times New Roman" panose="02020603050405020304" pitchFamily="18" charset="0"/>
              </a:rPr>
              <a:t>il dipendente</a:t>
            </a:r>
            <a:r>
              <a:rPr lang="it-IT" sz="1800" dirty="0">
                <a:solidFill>
                  <a:srgbClr val="0000FF"/>
                </a:solidFill>
                <a:latin typeface="Garamond" panose="02020404030301010803" pitchFamily="18" charset="0"/>
                <a:ea typeface="Times New Roman" panose="02020603050405020304" pitchFamily="18" charset="0"/>
                <a:cs typeface="Times New Roman" panose="02020603050405020304" pitchFamily="18" charset="0"/>
              </a:rPr>
              <a:t> </a:t>
            </a:r>
            <a:r>
              <a:rPr lang="it-IT" sz="1800" dirty="0" smtClean="0">
                <a:solidFill>
                  <a:srgbClr val="0000FF"/>
                </a:solidFill>
                <a:latin typeface="Garamond" panose="02020404030301010803" pitchFamily="18" charset="0"/>
                <a:ea typeface="Times New Roman" panose="02020603050405020304" pitchFamily="18" charset="0"/>
                <a:cs typeface="Times New Roman" panose="02020603050405020304" pitchFamily="18" charset="0"/>
              </a:rPr>
              <a:t>deve </a:t>
            </a:r>
            <a:r>
              <a:rPr lang="it-IT" sz="1800" dirty="0">
                <a:solidFill>
                  <a:srgbClr val="0000FF"/>
                </a:solidFill>
                <a:latin typeface="Garamond" panose="02020404030301010803" pitchFamily="18" charset="0"/>
                <a:ea typeface="Times New Roman" panose="02020603050405020304" pitchFamily="18" charset="0"/>
                <a:cs typeface="Times New Roman" panose="02020603050405020304" pitchFamily="18" charset="0"/>
              </a:rPr>
              <a:t>comunicarlo per iscritto </a:t>
            </a:r>
            <a:r>
              <a:rPr lang="it-IT" sz="1800" b="1" dirty="0">
                <a:solidFill>
                  <a:srgbClr val="0000FF"/>
                </a:solidFill>
                <a:latin typeface="Garamond" panose="02020404030301010803" pitchFamily="18" charset="0"/>
                <a:ea typeface="Times New Roman" panose="02020603050405020304" pitchFamily="18" charset="0"/>
                <a:cs typeface="Times New Roman" panose="02020603050405020304" pitchFamily="18" charset="0"/>
              </a:rPr>
              <a:t>al </a:t>
            </a:r>
            <a:r>
              <a:rPr lang="it-IT" sz="1800" b="1" dirty="0" smtClean="0">
                <a:solidFill>
                  <a:srgbClr val="0000FF"/>
                </a:solidFill>
                <a:latin typeface="Garamond" panose="02020404030301010803" pitchFamily="18" charset="0"/>
                <a:ea typeface="Times New Roman" panose="02020603050405020304" pitchFamily="18" charset="0"/>
                <a:cs typeface="Times New Roman" panose="02020603050405020304" pitchFamily="18" charset="0"/>
              </a:rPr>
              <a:t>dirigente </a:t>
            </a:r>
            <a:r>
              <a:rPr lang="it-IT" sz="1800" dirty="0" smtClean="0">
                <a:latin typeface="Garamond" panose="02020404030301010803" pitchFamily="18" charset="0"/>
                <a:ea typeface="Times New Roman" panose="02020603050405020304" pitchFamily="18" charset="0"/>
                <a:cs typeface="Times New Roman" panose="02020603050405020304" pitchFamily="18" charset="0"/>
              </a:rPr>
              <a:t>della </a:t>
            </a:r>
            <a:r>
              <a:rPr lang="it-IT" sz="1800" dirty="0">
                <a:latin typeface="Garamond" panose="02020404030301010803" pitchFamily="18" charset="0"/>
                <a:ea typeface="Times New Roman" panose="02020603050405020304" pitchFamily="18" charset="0"/>
                <a:cs typeface="Times New Roman" panose="02020603050405020304" pitchFamily="18" charset="0"/>
              </a:rPr>
              <a:t>struttura di appartenenza, </a:t>
            </a:r>
            <a:r>
              <a:rPr lang="it-IT" sz="1800" u="sng" dirty="0">
                <a:solidFill>
                  <a:srgbClr val="0000FF"/>
                </a:solidFill>
                <a:latin typeface="Garamond" panose="02020404030301010803" pitchFamily="18" charset="0"/>
                <a:ea typeface="Times New Roman" panose="02020603050405020304" pitchFamily="18" charset="0"/>
                <a:cs typeface="Times New Roman" panose="02020603050405020304" pitchFamily="18" charset="0"/>
              </a:rPr>
              <a:t>al momento della presa in carico dell’attività o del </a:t>
            </a:r>
            <a:r>
              <a:rPr lang="it-IT" sz="1800" u="sng" dirty="0" smtClean="0">
                <a:solidFill>
                  <a:srgbClr val="0000FF"/>
                </a:solidFill>
                <a:latin typeface="Garamond" panose="02020404030301010803" pitchFamily="18" charset="0"/>
                <a:ea typeface="Times New Roman" panose="02020603050405020304" pitchFamily="18" charset="0"/>
                <a:cs typeface="Times New Roman" panose="02020603050405020304" pitchFamily="18" charset="0"/>
              </a:rPr>
              <a:t>procedimento </a:t>
            </a:r>
            <a:r>
              <a:rPr lang="it-IT" sz="1800" u="sng" dirty="0">
                <a:solidFill>
                  <a:srgbClr val="0000FF"/>
                </a:solidFill>
              </a:rPr>
              <a:t>ovvero al momento in cui si verifica la </a:t>
            </a:r>
            <a:r>
              <a:rPr lang="it-IT" sz="1800" u="sng" dirty="0" smtClean="0">
                <a:solidFill>
                  <a:srgbClr val="0000FF"/>
                </a:solidFill>
              </a:rPr>
              <a:t>condizione</a:t>
            </a:r>
            <a:r>
              <a:rPr lang="it-IT" sz="1800" u="sng" dirty="0" smtClean="0">
                <a:solidFill>
                  <a:srgbClr val="0000FF"/>
                </a:solidFill>
                <a:latin typeface="Garamond" panose="02020404030301010803" pitchFamily="18" charset="0"/>
                <a:cs typeface="Times New Roman" panose="02020603050405020304" pitchFamily="18" charset="0"/>
              </a:rPr>
              <a:t>, indicando le ragioni dell’astensione.</a:t>
            </a:r>
            <a:endParaRPr lang="it-IT" sz="1800" u="sng" dirty="0" smtClean="0">
              <a:solidFill>
                <a:srgbClr val="0000FF"/>
              </a:solidFill>
            </a:endParaRPr>
          </a:p>
        </p:txBody>
      </p:sp>
      <p:sp>
        <p:nvSpPr>
          <p:cNvPr id="6" name="Segnaposto numero diapositiva 5"/>
          <p:cNvSpPr>
            <a:spLocks noGrp="1"/>
          </p:cNvSpPr>
          <p:nvPr>
            <p:ph type="sldNum" sz="quarter" idx="15"/>
          </p:nvPr>
        </p:nvSpPr>
        <p:spPr>
          <a:xfrm>
            <a:off x="10720439" y="6147816"/>
            <a:ext cx="812800" cy="521208"/>
          </a:xfrm>
        </p:spPr>
        <p:txBody>
          <a:bodyPr/>
          <a:lstStyle/>
          <a:p>
            <a:pPr>
              <a:defRPr/>
            </a:pPr>
            <a:fld id="{B2D3D1F1-375F-4D34-BD2F-2D3F7ECFE057}" type="slidenum">
              <a:rPr lang="en-US" smtClean="0">
                <a:solidFill>
                  <a:schemeClr val="tx1"/>
                </a:solidFill>
              </a:rPr>
              <a:pPr>
                <a:defRPr/>
              </a:pPr>
              <a:t>17</a:t>
            </a:fld>
            <a:endParaRPr lang="en-US" dirty="0">
              <a:solidFill>
                <a:schemeClr val="tx1"/>
              </a:solidFill>
            </a:endParaRPr>
          </a:p>
        </p:txBody>
      </p:sp>
    </p:spTree>
    <p:extLst>
      <p:ext uri="{BB962C8B-B14F-4D97-AF65-F5344CB8AC3E}">
        <p14:creationId xmlns:p14="http://schemas.microsoft.com/office/powerpoint/2010/main" val="52693730"/>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heel(1)">
                                      <p:cBhvr>
                                        <p:cTn id="7" dur="1500"/>
                                        <p:tgtEl>
                                          <p:spTgt spid="3">
                                            <p:bg/>
                                          </p:spTgt>
                                        </p:tgtEl>
                                      </p:cBhvr>
                                    </p:animEffect>
                                  </p:childTnLst>
                                </p:cTn>
                              </p:par>
                            </p:childTnLst>
                          </p:cTn>
                        </p:par>
                        <p:par>
                          <p:cTn id="8" fill="hold">
                            <p:stCondLst>
                              <p:cond delay="1500"/>
                            </p:stCondLst>
                            <p:childTnLst>
                              <p:par>
                                <p:cTn id="9" presetID="21" presetClass="entr" presetSubtype="1"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heel(1)">
                                      <p:cBhvr>
                                        <p:cTn id="11" dur="1500"/>
                                        <p:tgtEl>
                                          <p:spTgt spid="3">
                                            <p:txEl>
                                              <p:pRg st="0" end="0"/>
                                            </p:txEl>
                                          </p:spTgt>
                                        </p:tgtEl>
                                      </p:cBhvr>
                                    </p:animEffect>
                                  </p:childTnLst>
                                </p:cTn>
                              </p:par>
                            </p:childTnLst>
                          </p:cTn>
                        </p:par>
                        <p:par>
                          <p:cTn id="12" fill="hold">
                            <p:stCondLst>
                              <p:cond delay="3000"/>
                            </p:stCondLst>
                            <p:childTnLst>
                              <p:par>
                                <p:cTn id="13" presetID="21" presetClass="entr" presetSubtype="1"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heel(1)">
                                      <p:cBhvr>
                                        <p:cTn id="15" dur="1500"/>
                                        <p:tgtEl>
                                          <p:spTgt spid="3">
                                            <p:txEl>
                                              <p:pRg st="2" end="2"/>
                                            </p:txEl>
                                          </p:spTgt>
                                        </p:tgtEl>
                                      </p:cBhvr>
                                    </p:animEffect>
                                  </p:childTnLst>
                                </p:cTn>
                              </p:par>
                            </p:childTnLst>
                          </p:cTn>
                        </p:par>
                        <p:par>
                          <p:cTn id="16" fill="hold">
                            <p:stCondLst>
                              <p:cond delay="4500"/>
                            </p:stCondLst>
                            <p:childTnLst>
                              <p:par>
                                <p:cTn id="17" presetID="21" presetClass="entr" presetSubtype="1"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heel(1)">
                                      <p:cBhvr>
                                        <p:cTn id="19" dur="1500"/>
                                        <p:tgtEl>
                                          <p:spTgt spid="3">
                                            <p:txEl>
                                              <p:pRg st="3" end="3"/>
                                            </p:txEl>
                                          </p:spTgt>
                                        </p:tgtEl>
                                      </p:cBhvr>
                                    </p:animEffect>
                                  </p:childTnLst>
                                </p:cTn>
                              </p:par>
                            </p:childTnLst>
                          </p:cTn>
                        </p:par>
                        <p:par>
                          <p:cTn id="20" fill="hold">
                            <p:stCondLst>
                              <p:cond delay="6000"/>
                            </p:stCondLst>
                            <p:childTnLst>
                              <p:par>
                                <p:cTn id="21" presetID="21" presetClass="entr" presetSubtype="1"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heel(1)">
                                      <p:cBhvr>
                                        <p:cTn id="23" dur="1500"/>
                                        <p:tgtEl>
                                          <p:spTgt spid="3">
                                            <p:txEl>
                                              <p:pRg st="4" end="4"/>
                                            </p:txEl>
                                          </p:spTgt>
                                        </p:tgtEl>
                                      </p:cBhvr>
                                    </p:animEffect>
                                  </p:childTnLst>
                                </p:cTn>
                              </p:par>
                            </p:childTnLst>
                          </p:cTn>
                        </p:par>
                        <p:par>
                          <p:cTn id="24" fill="hold">
                            <p:stCondLst>
                              <p:cond delay="7500"/>
                            </p:stCondLst>
                            <p:childTnLst>
                              <p:par>
                                <p:cTn id="25" presetID="21" presetClass="entr" presetSubtype="1"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heel(1)">
                                      <p:cBhvr>
                                        <p:cTn id="27" dur="1500"/>
                                        <p:tgtEl>
                                          <p:spTgt spid="3">
                                            <p:txEl>
                                              <p:pRg st="5" end="5"/>
                                            </p:txEl>
                                          </p:spTgt>
                                        </p:tgtEl>
                                      </p:cBhvr>
                                    </p:animEffect>
                                  </p:childTnLst>
                                </p:cTn>
                              </p:par>
                            </p:childTnLst>
                          </p:cTn>
                        </p:par>
                        <p:par>
                          <p:cTn id="28" fill="hold">
                            <p:stCondLst>
                              <p:cond delay="9000"/>
                            </p:stCondLst>
                            <p:childTnLst>
                              <p:par>
                                <p:cTn id="29" presetID="21" presetClass="entr" presetSubtype="1"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heel(1)">
                                      <p:cBhvr>
                                        <p:cTn id="31" dur="1500"/>
                                        <p:tgtEl>
                                          <p:spTgt spid="3">
                                            <p:txEl>
                                              <p:pRg st="6" end="6"/>
                                            </p:txEl>
                                          </p:spTgt>
                                        </p:tgtEl>
                                      </p:cBhvr>
                                    </p:animEffect>
                                  </p:childTnLst>
                                </p:cTn>
                              </p:par>
                            </p:childTnLst>
                          </p:cTn>
                        </p:par>
                        <p:par>
                          <p:cTn id="32" fill="hold">
                            <p:stCondLst>
                              <p:cond delay="10500"/>
                            </p:stCondLst>
                            <p:childTnLst>
                              <p:par>
                                <p:cTn id="33" presetID="21" presetClass="entr" presetSubtype="1"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wheel(1)">
                                      <p:cBhvr>
                                        <p:cTn id="35" dur="1500"/>
                                        <p:tgtEl>
                                          <p:spTgt spid="3">
                                            <p:txEl>
                                              <p:pRg st="7" end="7"/>
                                            </p:txEl>
                                          </p:spTgt>
                                        </p:tgtEl>
                                      </p:cBhvr>
                                    </p:animEffect>
                                  </p:childTnLst>
                                </p:cTn>
                              </p:par>
                            </p:childTnLst>
                          </p:cTn>
                        </p:par>
                        <p:par>
                          <p:cTn id="36" fill="hold">
                            <p:stCondLst>
                              <p:cond delay="12000"/>
                            </p:stCondLst>
                            <p:childTnLst>
                              <p:par>
                                <p:cTn id="37" presetID="21" presetClass="entr" presetSubtype="1" fill="hold" grpId="0" nodeType="after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Effect transition="in" filter="wheel(1)">
                                      <p:cBhvr>
                                        <p:cTn id="39" dur="1500"/>
                                        <p:tgtEl>
                                          <p:spTgt spid="3">
                                            <p:txEl>
                                              <p:pRg st="9" end="9"/>
                                            </p:txEl>
                                          </p:spTgt>
                                        </p:tgtEl>
                                      </p:cBhvr>
                                    </p:animEffect>
                                  </p:childTnLst>
                                </p:cTn>
                              </p:par>
                            </p:childTnLst>
                          </p:cTn>
                        </p:par>
                        <p:par>
                          <p:cTn id="40" fill="hold">
                            <p:stCondLst>
                              <p:cond delay="13500"/>
                            </p:stCondLst>
                            <p:childTnLst>
                              <p:par>
                                <p:cTn id="41" presetID="21" presetClass="entr" presetSubtype="1" fill="hold" grpId="0" nodeType="after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animEffect transition="in" filter="wheel(1)">
                                      <p:cBhvr>
                                        <p:cTn id="43" dur="1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14528" y="68826"/>
            <a:ext cx="11354685" cy="6715432"/>
          </a:xfrm>
          <a:solidFill>
            <a:schemeClr val="accent2">
              <a:lumMod val="20000"/>
              <a:lumOff val="80000"/>
            </a:schemeClr>
          </a:solidFill>
        </p:spPr>
        <p:txBody>
          <a:bodyPr>
            <a:normAutofit/>
          </a:bodyPr>
          <a:lstStyle/>
          <a:p>
            <a:pPr marL="11430" indent="-285750">
              <a:spcBef>
                <a:spcPts val="0"/>
              </a:spcBef>
              <a:spcAft>
                <a:spcPts val="0"/>
              </a:spcAft>
              <a:buSzPct val="80000"/>
              <a:buFont typeface="Wingdings" panose="05000000000000000000" pitchFamily="2" charset="2"/>
              <a:buChar char="Ø"/>
            </a:pPr>
            <a:r>
              <a:rPr lang="it-IT" sz="1800" dirty="0">
                <a:latin typeface="Garamond" panose="02020404030301010803" pitchFamily="18" charset="0"/>
                <a:ea typeface="Times New Roman" panose="02020603050405020304" pitchFamily="18" charset="0"/>
              </a:rPr>
              <a:t>Il </a:t>
            </a:r>
            <a:r>
              <a:rPr lang="it-IT" sz="1800" b="1" dirty="0" smtClean="0">
                <a:solidFill>
                  <a:srgbClr val="FF0000"/>
                </a:solidFill>
                <a:latin typeface="Garamond" panose="02020404030301010803" pitchFamily="18" charset="0"/>
                <a:ea typeface="Times New Roman" panose="02020603050405020304" pitchFamily="18" charset="0"/>
              </a:rPr>
              <a:t>dirigente,</a:t>
            </a:r>
            <a:r>
              <a:rPr lang="it-IT" sz="1800" dirty="0" smtClean="0">
                <a:solidFill>
                  <a:srgbClr val="FF0000"/>
                </a:solidFill>
                <a:latin typeface="Garamond" panose="02020404030301010803" pitchFamily="18" charset="0"/>
                <a:ea typeface="Times New Roman" panose="02020603050405020304" pitchFamily="18" charset="0"/>
              </a:rPr>
              <a:t> </a:t>
            </a:r>
            <a:r>
              <a:rPr lang="it-IT" sz="1800" dirty="0">
                <a:latin typeface="Garamond" panose="02020404030301010803" pitchFamily="18" charset="0"/>
                <a:ea typeface="Times New Roman" panose="02020603050405020304" pitchFamily="18" charset="0"/>
              </a:rPr>
              <a:t>esaminata la comunicazione nel termine di venti giorni, deve rispondere per iscritto al dipendente, sollevandolo dall’attività e affidando la stessa ad altri dipendenti, o, in assenza di idonee professionalità, avocandola a </a:t>
            </a:r>
            <a:r>
              <a:rPr lang="it-IT" sz="1800" dirty="0" smtClean="0">
                <a:latin typeface="Garamond" panose="02020404030301010803" pitchFamily="18" charset="0"/>
                <a:ea typeface="Times New Roman" panose="02020603050405020304" pitchFamily="18" charset="0"/>
              </a:rPr>
              <a:t>sé </a:t>
            </a:r>
            <a:r>
              <a:rPr lang="it-IT" sz="1800" dirty="0">
                <a:latin typeface="Garamond" panose="02020404030301010803" pitchFamily="18" charset="0"/>
                <a:ea typeface="Times New Roman" panose="02020603050405020304" pitchFamily="18" charset="0"/>
              </a:rPr>
              <a:t>(</a:t>
            </a:r>
            <a:r>
              <a:rPr lang="it-IT" sz="1800" b="1" dirty="0">
                <a:latin typeface="Garamond" panose="02020404030301010803" pitchFamily="18" charset="0"/>
                <a:ea typeface="Times New Roman" panose="02020603050405020304" pitchFamily="18" charset="0"/>
              </a:rPr>
              <a:t>comma 2</a:t>
            </a:r>
            <a:r>
              <a:rPr lang="it-IT" sz="1800" dirty="0" smtClean="0">
                <a:latin typeface="Garamond" panose="02020404030301010803" pitchFamily="18" charset="0"/>
                <a:ea typeface="Times New Roman" panose="02020603050405020304" pitchFamily="18" charset="0"/>
              </a:rPr>
              <a:t>)</a:t>
            </a:r>
          </a:p>
          <a:p>
            <a:pPr marL="11430" indent="-285750">
              <a:spcBef>
                <a:spcPts val="0"/>
              </a:spcBef>
              <a:spcAft>
                <a:spcPts val="0"/>
              </a:spcAft>
              <a:buSzPct val="80000"/>
              <a:buFont typeface="Wingdings" panose="05000000000000000000" pitchFamily="2" charset="2"/>
              <a:buChar char="Ø"/>
            </a:pPr>
            <a:r>
              <a:rPr lang="it-IT" sz="1800" dirty="0" smtClean="0">
                <a:latin typeface="Garamond" panose="02020404030301010803" pitchFamily="18" charset="0"/>
                <a:ea typeface="Times New Roman" panose="02020603050405020304" pitchFamily="18" charset="0"/>
              </a:rPr>
              <a:t>Se </a:t>
            </a:r>
            <a:r>
              <a:rPr lang="it-IT" sz="1800" dirty="0">
                <a:latin typeface="Garamond" panose="02020404030301010803" pitchFamily="18" charset="0"/>
                <a:ea typeface="Times New Roman" panose="02020603050405020304" pitchFamily="18" charset="0"/>
              </a:rPr>
              <a:t>il </a:t>
            </a:r>
            <a:r>
              <a:rPr lang="it-IT" sz="1800" b="1" dirty="0">
                <a:solidFill>
                  <a:srgbClr val="FF0000"/>
                </a:solidFill>
                <a:latin typeface="Garamond" panose="02020404030301010803" pitchFamily="18" charset="0"/>
                <a:ea typeface="Times New Roman" panose="02020603050405020304" pitchFamily="18" charset="0"/>
              </a:rPr>
              <a:t>dirigente</a:t>
            </a:r>
            <a:r>
              <a:rPr lang="it-IT" sz="1800" dirty="0" smtClean="0">
                <a:latin typeface="Garamond" panose="02020404030301010803" pitchFamily="18" charset="0"/>
                <a:ea typeface="Times New Roman" panose="02020603050405020304" pitchFamily="18" charset="0"/>
              </a:rPr>
              <a:t> </a:t>
            </a:r>
            <a:r>
              <a:rPr lang="it-IT" sz="1800" dirty="0">
                <a:latin typeface="Garamond" panose="02020404030301010803" pitchFamily="18" charset="0"/>
                <a:ea typeface="Times New Roman" panose="02020603050405020304" pitchFamily="18" charset="0"/>
              </a:rPr>
              <a:t>ritiene che </a:t>
            </a:r>
            <a:r>
              <a:rPr lang="it-IT" sz="1800" b="1" dirty="0">
                <a:solidFill>
                  <a:srgbClr val="C00000"/>
                </a:solidFill>
                <a:latin typeface="Garamond" panose="02020404030301010803" pitchFamily="18" charset="0"/>
                <a:ea typeface="Times New Roman" panose="02020603050405020304" pitchFamily="18" charset="0"/>
              </a:rPr>
              <a:t>non sussistono le situazioni di conflitto di interesse </a:t>
            </a:r>
            <a:r>
              <a:rPr lang="it-IT" sz="1800" dirty="0">
                <a:latin typeface="Garamond" panose="02020404030301010803" pitchFamily="18" charset="0"/>
                <a:ea typeface="Times New Roman" panose="02020603050405020304" pitchFamily="18" charset="0"/>
              </a:rPr>
              <a:t>che integrano il presupposto per l’applicazione dell’obbligo di astensione, </a:t>
            </a:r>
            <a:r>
              <a:rPr lang="it-IT" sz="1800" b="1" dirty="0">
                <a:solidFill>
                  <a:srgbClr val="C00000"/>
                </a:solidFill>
                <a:latin typeface="Garamond" panose="02020404030301010803" pitchFamily="18" charset="0"/>
                <a:ea typeface="Times New Roman" panose="02020603050405020304" pitchFamily="18" charset="0"/>
              </a:rPr>
              <a:t>motiva la relativa decisione </a:t>
            </a:r>
            <a:r>
              <a:rPr lang="it-IT" sz="1800" dirty="0">
                <a:latin typeface="Garamond" panose="02020404030301010803" pitchFamily="18" charset="0"/>
                <a:ea typeface="Times New Roman" panose="02020603050405020304" pitchFamily="18" charset="0"/>
              </a:rPr>
              <a:t>e ne dà comunicazione al Servizio in cui è incardinato l’ufficio competente in materia di procedimenti disciplinari e al responsabile </a:t>
            </a:r>
            <a:r>
              <a:rPr lang="it-IT" sz="1800" dirty="0" smtClean="0">
                <a:latin typeface="Garamond" panose="02020404030301010803" pitchFamily="18" charset="0"/>
                <a:ea typeface="Times New Roman" panose="02020603050405020304" pitchFamily="18" charset="0"/>
              </a:rPr>
              <a:t>della </a:t>
            </a:r>
            <a:r>
              <a:rPr lang="it-IT" sz="1800" dirty="0">
                <a:latin typeface="Garamond" panose="02020404030301010803" pitchFamily="18" charset="0"/>
                <a:ea typeface="Times New Roman" panose="02020603050405020304" pitchFamily="18" charset="0"/>
              </a:rPr>
              <a:t>prevenzione della </a:t>
            </a:r>
            <a:r>
              <a:rPr lang="it-IT" sz="1800" dirty="0" smtClean="0">
                <a:latin typeface="Garamond" panose="02020404030301010803" pitchFamily="18" charset="0"/>
                <a:ea typeface="Times New Roman" panose="02020603050405020304" pitchFamily="18" charset="0"/>
              </a:rPr>
              <a:t>corruzione</a:t>
            </a:r>
            <a:r>
              <a:rPr lang="it-IT" sz="1800" dirty="0">
                <a:latin typeface="Garamond" panose="02020404030301010803" pitchFamily="18" charset="0"/>
                <a:ea typeface="Times New Roman" panose="02020603050405020304" pitchFamily="18" charset="0"/>
              </a:rPr>
              <a:t> </a:t>
            </a:r>
            <a:r>
              <a:rPr lang="it-IT" sz="1800" b="1" dirty="0" smtClean="0">
                <a:latin typeface="Garamond" panose="02020404030301010803" pitchFamily="18" charset="0"/>
                <a:ea typeface="Times New Roman" panose="02020603050405020304" pitchFamily="18" charset="0"/>
              </a:rPr>
              <a:t>(comma 3).</a:t>
            </a:r>
          </a:p>
          <a:p>
            <a:pPr marL="11430" indent="-285750">
              <a:spcBef>
                <a:spcPts val="0"/>
              </a:spcBef>
              <a:spcAft>
                <a:spcPts val="0"/>
              </a:spcAft>
              <a:buSzPct val="80000"/>
              <a:buFont typeface="Wingdings" panose="05000000000000000000" pitchFamily="2" charset="2"/>
              <a:buChar char="Ø"/>
            </a:pPr>
            <a:r>
              <a:rPr lang="it-IT" sz="1800" u="sng" dirty="0" smtClean="0">
                <a:latin typeface="Garamond" panose="02020404030301010803" pitchFamily="18" charset="0"/>
                <a:ea typeface="Times New Roman" panose="02020603050405020304" pitchFamily="18" charset="0"/>
              </a:rPr>
              <a:t>L’astensione </a:t>
            </a:r>
            <a:r>
              <a:rPr lang="it-IT" sz="1800" u="sng" dirty="0">
                <a:latin typeface="Garamond" panose="02020404030301010803" pitchFamily="18" charset="0"/>
                <a:ea typeface="Times New Roman" panose="02020603050405020304" pitchFamily="18" charset="0"/>
              </a:rPr>
              <a:t>da parte del dipendente è obbligatoria fino ad eventuale diversa determinazione del </a:t>
            </a:r>
            <a:r>
              <a:rPr lang="it-IT" sz="1800" u="sng" dirty="0" smtClean="0">
                <a:latin typeface="Garamond" panose="02020404030301010803" pitchFamily="18" charset="0"/>
                <a:ea typeface="Times New Roman" panose="02020603050405020304" pitchFamily="18" charset="0"/>
              </a:rPr>
              <a:t>direttore/dirigente </a:t>
            </a:r>
            <a:r>
              <a:rPr lang="it-IT" sz="1800" u="sng" dirty="0">
                <a:latin typeface="Garamond" panose="02020404030301010803" pitchFamily="18" charset="0"/>
                <a:ea typeface="Times New Roman" panose="02020603050405020304" pitchFamily="18" charset="0"/>
              </a:rPr>
              <a:t>della struttura di </a:t>
            </a:r>
            <a:r>
              <a:rPr lang="it-IT" sz="1800" u="sng" dirty="0" smtClean="0">
                <a:latin typeface="Garamond" panose="02020404030301010803" pitchFamily="18" charset="0"/>
                <a:ea typeface="Times New Roman" panose="02020603050405020304" pitchFamily="18" charset="0"/>
              </a:rPr>
              <a:t>appartenenza </a:t>
            </a:r>
            <a:r>
              <a:rPr lang="it-IT" sz="1800" dirty="0" smtClean="0">
                <a:latin typeface="Garamond" panose="02020404030301010803" pitchFamily="18" charset="0"/>
                <a:ea typeface="Times New Roman" panose="02020603050405020304" pitchFamily="18" charset="0"/>
              </a:rPr>
              <a:t>(</a:t>
            </a:r>
            <a:r>
              <a:rPr lang="it-IT" sz="1800" b="1" dirty="0" smtClean="0">
                <a:latin typeface="Garamond" panose="02020404030301010803" pitchFamily="18" charset="0"/>
                <a:ea typeface="Times New Roman" panose="02020603050405020304" pitchFamily="18" charset="0"/>
              </a:rPr>
              <a:t>comma 4</a:t>
            </a:r>
            <a:r>
              <a:rPr lang="it-IT" sz="1800" dirty="0" smtClean="0">
                <a:latin typeface="Garamond" panose="02020404030301010803" pitchFamily="18" charset="0"/>
                <a:ea typeface="Times New Roman" panose="02020603050405020304" pitchFamily="18" charset="0"/>
              </a:rPr>
              <a:t>).</a:t>
            </a:r>
          </a:p>
          <a:p>
            <a:pPr marL="0">
              <a:spcBef>
                <a:spcPts val="0"/>
              </a:spcBef>
              <a:spcAft>
                <a:spcPts val="0"/>
              </a:spcAft>
              <a:buFont typeface="Courier New" panose="02070309020205020404" pitchFamily="49" charset="0"/>
              <a:buChar char="o"/>
            </a:pPr>
            <a:endParaRPr lang="it-IT" sz="1000" dirty="0" smtClean="0">
              <a:latin typeface="Garamond" panose="02020404030301010803" pitchFamily="18" charset="0"/>
              <a:ea typeface="Times New Roman" panose="02020603050405020304" pitchFamily="18" charset="0"/>
            </a:endParaRPr>
          </a:p>
          <a:p>
            <a:pPr marL="11430" indent="-285750">
              <a:spcBef>
                <a:spcPts val="0"/>
              </a:spcBef>
              <a:spcAft>
                <a:spcPts val="0"/>
              </a:spcAft>
              <a:buSzPct val="80000"/>
              <a:buFont typeface="Wingdings" panose="05000000000000000000" pitchFamily="2" charset="2"/>
              <a:buChar char="Ø"/>
            </a:pPr>
            <a:r>
              <a:rPr lang="it-IT" sz="1800" dirty="0" smtClean="0">
                <a:solidFill>
                  <a:srgbClr val="C00000"/>
                </a:solidFill>
                <a:latin typeface="Garamond" panose="02020404030301010803" pitchFamily="18" charset="0"/>
                <a:ea typeface="Times New Roman" panose="02020603050405020304" pitchFamily="18" charset="0"/>
              </a:rPr>
              <a:t>Se </a:t>
            </a:r>
            <a:r>
              <a:rPr lang="it-IT" sz="1800" dirty="0">
                <a:solidFill>
                  <a:srgbClr val="C00000"/>
                </a:solidFill>
                <a:latin typeface="Garamond" panose="02020404030301010803" pitchFamily="18" charset="0"/>
                <a:ea typeface="Times New Roman" panose="02020603050405020304" pitchFamily="18" charset="0"/>
              </a:rPr>
              <a:t>la procedura di astensione riguarda un</a:t>
            </a:r>
            <a:r>
              <a:rPr lang="it-IT" sz="1800" b="1" dirty="0">
                <a:solidFill>
                  <a:srgbClr val="FF0000"/>
                </a:solidFill>
                <a:latin typeface="Garamond" panose="02020404030301010803" pitchFamily="18" charset="0"/>
                <a:ea typeface="Times New Roman" panose="02020603050405020304" pitchFamily="18" charset="0"/>
              </a:rPr>
              <a:t> dirigente</a:t>
            </a:r>
            <a:r>
              <a:rPr lang="it-IT" sz="1800" dirty="0">
                <a:latin typeface="Garamond" panose="02020404030301010803" pitchFamily="18" charset="0"/>
                <a:ea typeface="Times New Roman" panose="02020603050405020304" pitchFamily="18" charset="0"/>
              </a:rPr>
              <a:t>, essa è attuata con le medesime modalità </a:t>
            </a:r>
            <a:r>
              <a:rPr lang="it-IT" sz="1800" b="1" dirty="0">
                <a:solidFill>
                  <a:srgbClr val="FF0000"/>
                </a:solidFill>
                <a:latin typeface="Garamond" panose="02020404030301010803" pitchFamily="18" charset="0"/>
                <a:ea typeface="Times New Roman" panose="02020603050405020304" pitchFamily="18" charset="0"/>
              </a:rPr>
              <a:t>dal direttore </a:t>
            </a:r>
            <a:r>
              <a:rPr lang="it-IT" sz="1800" dirty="0">
                <a:latin typeface="Garamond" panose="02020404030301010803" pitchFamily="18" charset="0"/>
                <a:ea typeface="Times New Roman" panose="02020603050405020304" pitchFamily="18" charset="0"/>
              </a:rPr>
              <a:t>(</a:t>
            </a:r>
            <a:r>
              <a:rPr lang="it-IT" sz="1800" b="1" dirty="0">
                <a:latin typeface="Garamond" panose="02020404030301010803" pitchFamily="18" charset="0"/>
                <a:ea typeface="Times New Roman" panose="02020603050405020304" pitchFamily="18" charset="0"/>
              </a:rPr>
              <a:t>comma 6</a:t>
            </a:r>
            <a:r>
              <a:rPr lang="it-IT" sz="1800" dirty="0" smtClean="0">
                <a:latin typeface="Garamond" panose="02020404030301010803" pitchFamily="18" charset="0"/>
                <a:ea typeface="Times New Roman" panose="02020603050405020304" pitchFamily="18" charset="0"/>
              </a:rPr>
              <a:t>).</a:t>
            </a:r>
          </a:p>
          <a:p>
            <a:pPr marL="0">
              <a:spcBef>
                <a:spcPts val="0"/>
              </a:spcBef>
              <a:spcAft>
                <a:spcPts val="0"/>
              </a:spcAft>
              <a:buFont typeface="Courier New" panose="02070309020205020404" pitchFamily="49" charset="0"/>
              <a:buChar char="o"/>
            </a:pPr>
            <a:endParaRPr lang="it-IT" sz="1000" dirty="0" smtClean="0">
              <a:latin typeface="Garamond" panose="02020404030301010803" pitchFamily="18" charset="0"/>
              <a:ea typeface="Times New Roman" panose="02020603050405020304" pitchFamily="18" charset="0"/>
            </a:endParaRPr>
          </a:p>
          <a:p>
            <a:pPr marL="11430" indent="-285750">
              <a:spcBef>
                <a:spcPts val="0"/>
              </a:spcBef>
              <a:spcAft>
                <a:spcPts val="0"/>
              </a:spcAft>
              <a:buSzPct val="80000"/>
              <a:buFont typeface="Wingdings" panose="05000000000000000000" pitchFamily="2" charset="2"/>
              <a:buChar char="Ø"/>
            </a:pPr>
            <a:r>
              <a:rPr lang="it-IT" sz="1800" dirty="0" smtClean="0">
                <a:solidFill>
                  <a:srgbClr val="C00000"/>
                </a:solidFill>
                <a:latin typeface="Garamond" panose="02020404030301010803" pitchFamily="18" charset="0"/>
                <a:ea typeface="Times New Roman" panose="02020603050405020304" pitchFamily="18" charset="0"/>
              </a:rPr>
              <a:t>Se </a:t>
            </a:r>
            <a:r>
              <a:rPr lang="it-IT" sz="1800" dirty="0">
                <a:solidFill>
                  <a:srgbClr val="C00000"/>
                </a:solidFill>
                <a:latin typeface="Garamond" panose="02020404030301010803" pitchFamily="18" charset="0"/>
                <a:ea typeface="Times New Roman" panose="02020603050405020304" pitchFamily="18" charset="0"/>
              </a:rPr>
              <a:t>il dovere di astensione riguarda</a:t>
            </a:r>
            <a:r>
              <a:rPr lang="it-IT" sz="1800" b="1" dirty="0">
                <a:solidFill>
                  <a:srgbClr val="C00000"/>
                </a:solidFill>
                <a:latin typeface="Garamond" panose="02020404030301010803" pitchFamily="18" charset="0"/>
                <a:ea typeface="Times New Roman" panose="02020603050405020304" pitchFamily="18" charset="0"/>
              </a:rPr>
              <a:t> </a:t>
            </a:r>
            <a:r>
              <a:rPr lang="it-IT" sz="1800" dirty="0">
                <a:solidFill>
                  <a:srgbClr val="C00000"/>
                </a:solidFill>
                <a:latin typeface="Garamond" panose="02020404030301010803" pitchFamily="18" charset="0"/>
                <a:ea typeface="Times New Roman" panose="02020603050405020304" pitchFamily="18" charset="0"/>
              </a:rPr>
              <a:t>un</a:t>
            </a:r>
            <a:r>
              <a:rPr lang="it-IT" sz="1800" b="1" dirty="0">
                <a:solidFill>
                  <a:srgbClr val="FF0000"/>
                </a:solidFill>
                <a:latin typeface="Garamond" panose="02020404030301010803" pitchFamily="18" charset="0"/>
                <a:ea typeface="Times New Roman" panose="02020603050405020304" pitchFamily="18" charset="0"/>
              </a:rPr>
              <a:t> direttore</a:t>
            </a:r>
            <a:r>
              <a:rPr lang="it-IT" sz="1800" dirty="0">
                <a:latin typeface="Garamond" panose="02020404030301010803" pitchFamily="18" charset="0"/>
                <a:ea typeface="Times New Roman" panose="02020603050405020304" pitchFamily="18" charset="0"/>
              </a:rPr>
              <a:t>, lo stesso è tenuto ad informare </a:t>
            </a:r>
            <a:r>
              <a:rPr lang="it-IT" sz="1800" b="1" dirty="0">
                <a:solidFill>
                  <a:srgbClr val="C00000"/>
                </a:solidFill>
                <a:latin typeface="Garamond" panose="02020404030301010803" pitchFamily="18" charset="0"/>
                <a:ea typeface="Times New Roman" panose="02020603050405020304" pitchFamily="18" charset="0"/>
              </a:rPr>
              <a:t>la struttura regionale competente in competente in materia di risorse umane</a:t>
            </a:r>
            <a:r>
              <a:rPr lang="it-IT" sz="1600" b="1" dirty="0">
                <a:solidFill>
                  <a:srgbClr val="C00000"/>
                </a:solidFill>
                <a:latin typeface="Garamond" panose="02020404030301010803" pitchFamily="18" charset="0"/>
                <a:ea typeface="Times New Roman" panose="02020603050405020304" pitchFamily="18" charset="0"/>
              </a:rPr>
              <a:t>,</a:t>
            </a:r>
            <a:r>
              <a:rPr lang="it-IT" sz="1600" dirty="0">
                <a:latin typeface="Garamond" panose="02020404030301010803" pitchFamily="18" charset="0"/>
                <a:ea typeface="Times New Roman" panose="02020603050405020304" pitchFamily="18" charset="0"/>
              </a:rPr>
              <a:t> </a:t>
            </a:r>
            <a:r>
              <a:rPr lang="it-IT" sz="1800" dirty="0">
                <a:latin typeface="Garamond" panose="02020404030301010803" pitchFamily="18" charset="0"/>
                <a:ea typeface="Times New Roman" panose="02020603050405020304" pitchFamily="18" charset="0"/>
              </a:rPr>
              <a:t>il cui direttore formula la proposta di deliberazione per affidare lo svolgimento dell’attività oggetto di astensione ad altro </a:t>
            </a:r>
            <a:r>
              <a:rPr lang="it-IT" sz="1800" dirty="0" smtClean="0">
                <a:latin typeface="Garamond" panose="02020404030301010803" pitchFamily="18" charset="0"/>
                <a:ea typeface="Times New Roman" panose="02020603050405020304" pitchFamily="18" charset="0"/>
              </a:rPr>
              <a:t>direttore </a:t>
            </a:r>
            <a:r>
              <a:rPr lang="it-IT" sz="1400" dirty="0" smtClean="0">
                <a:latin typeface="Garamond" panose="02020404030301010803" pitchFamily="18" charset="0"/>
                <a:ea typeface="Times New Roman" panose="02020603050405020304" pitchFamily="18" charset="0"/>
              </a:rPr>
              <a:t>(</a:t>
            </a:r>
            <a:r>
              <a:rPr lang="it-IT" sz="1800" b="1" dirty="0">
                <a:latin typeface="Garamond" panose="02020404030301010803" pitchFamily="18" charset="0"/>
                <a:ea typeface="Times New Roman" panose="02020603050405020304" pitchFamily="18" charset="0"/>
              </a:rPr>
              <a:t>comma 7</a:t>
            </a:r>
            <a:r>
              <a:rPr lang="it-IT" sz="1400" dirty="0" smtClean="0">
                <a:latin typeface="Garamond" panose="02020404030301010803" pitchFamily="18" charset="0"/>
                <a:ea typeface="Times New Roman" panose="02020603050405020304" pitchFamily="18" charset="0"/>
              </a:rPr>
              <a:t>).</a:t>
            </a:r>
          </a:p>
          <a:p>
            <a:pPr marL="0">
              <a:spcBef>
                <a:spcPts val="0"/>
              </a:spcBef>
              <a:spcAft>
                <a:spcPts val="0"/>
              </a:spcAft>
              <a:buFont typeface="Courier New" panose="02070309020205020404" pitchFamily="49" charset="0"/>
              <a:buChar char="o"/>
            </a:pPr>
            <a:endParaRPr lang="it-IT" sz="1400" dirty="0" smtClean="0">
              <a:latin typeface="Garamond" panose="02020404030301010803" pitchFamily="18" charset="0"/>
              <a:ea typeface="Times New Roman" panose="02020603050405020304" pitchFamily="18" charset="0"/>
            </a:endParaRPr>
          </a:p>
          <a:p>
            <a:pPr marL="11430" indent="-285750">
              <a:spcBef>
                <a:spcPts val="0"/>
              </a:spcBef>
              <a:spcAft>
                <a:spcPts val="0"/>
              </a:spcAft>
              <a:buSzPct val="80000"/>
              <a:buFont typeface="Wingdings" panose="05000000000000000000" pitchFamily="2" charset="2"/>
              <a:buChar char="Ø"/>
            </a:pPr>
            <a:r>
              <a:rPr lang="it-IT" sz="1800" dirty="0" smtClean="0">
                <a:solidFill>
                  <a:srgbClr val="C00000"/>
                </a:solidFill>
                <a:latin typeface="Garamond" panose="02020404030301010803" pitchFamily="18" charset="0"/>
                <a:ea typeface="Times New Roman" panose="02020603050405020304" pitchFamily="18" charset="0"/>
              </a:rPr>
              <a:t>Se </a:t>
            </a:r>
            <a:r>
              <a:rPr lang="it-IT" sz="1800" dirty="0">
                <a:solidFill>
                  <a:srgbClr val="C00000"/>
                </a:solidFill>
                <a:latin typeface="Garamond" panose="02020404030301010803" pitchFamily="18" charset="0"/>
                <a:ea typeface="Times New Roman" panose="02020603050405020304" pitchFamily="18" charset="0"/>
              </a:rPr>
              <a:t>il dovere di astensione riguarda</a:t>
            </a:r>
            <a:r>
              <a:rPr lang="it-IT" sz="1800" b="1" dirty="0">
                <a:solidFill>
                  <a:srgbClr val="C00000"/>
                </a:solidFill>
                <a:latin typeface="Garamond" panose="02020404030301010803" pitchFamily="18" charset="0"/>
                <a:ea typeface="Times New Roman" panose="02020603050405020304" pitchFamily="18" charset="0"/>
              </a:rPr>
              <a:t> </a:t>
            </a:r>
            <a:r>
              <a:rPr lang="it-IT" sz="1800" b="1" dirty="0">
                <a:solidFill>
                  <a:srgbClr val="FF0000"/>
                </a:solidFill>
                <a:latin typeface="Garamond" panose="02020404030301010803" pitchFamily="18" charset="0"/>
                <a:ea typeface="Times New Roman" panose="02020603050405020304" pitchFamily="18" charset="0"/>
              </a:rPr>
              <a:t>il direttore della struttura competente in materia di risorse umane</a:t>
            </a:r>
            <a:r>
              <a:rPr lang="it-IT" sz="1800" b="1" dirty="0">
                <a:latin typeface="Garamond" panose="02020404030301010803" pitchFamily="18" charset="0"/>
                <a:ea typeface="Times New Roman" panose="02020603050405020304" pitchFamily="18" charset="0"/>
              </a:rPr>
              <a:t>,</a:t>
            </a:r>
            <a:r>
              <a:rPr lang="it-IT" sz="1800" dirty="0">
                <a:latin typeface="Garamond" panose="02020404030301010803" pitchFamily="18" charset="0"/>
                <a:ea typeface="Times New Roman" panose="02020603050405020304" pitchFamily="18" charset="0"/>
              </a:rPr>
              <a:t> lo stesso informa la </a:t>
            </a:r>
            <a:r>
              <a:rPr lang="it-IT" sz="1800" b="1" dirty="0">
                <a:solidFill>
                  <a:srgbClr val="C00000"/>
                </a:solidFill>
                <a:latin typeface="Garamond" panose="02020404030301010803" pitchFamily="18" charset="0"/>
                <a:ea typeface="Times New Roman" panose="02020603050405020304" pitchFamily="18" charset="0"/>
              </a:rPr>
              <a:t>direzione generale </a:t>
            </a:r>
            <a:r>
              <a:rPr lang="it-IT" sz="1800" dirty="0">
                <a:latin typeface="Garamond" panose="02020404030301010803" pitchFamily="18" charset="0"/>
                <a:ea typeface="Times New Roman" panose="02020603050405020304" pitchFamily="18" charset="0"/>
              </a:rPr>
              <a:t>il cui direttore formula la proposta di deliberazione per affidare lo svolgimento dell’attività oggetto di astensione ad altro direttore</a:t>
            </a:r>
            <a:r>
              <a:rPr lang="it-IT" sz="1800" dirty="0" smtClean="0">
                <a:latin typeface="Garamond" panose="02020404030301010803" pitchFamily="18" charset="0"/>
                <a:ea typeface="Times New Roman" panose="02020603050405020304" pitchFamily="18" charset="0"/>
              </a:rPr>
              <a:t>.</a:t>
            </a:r>
            <a:r>
              <a:rPr lang="it-IT" sz="1800" dirty="0">
                <a:latin typeface="Garamond" panose="02020404030301010803" pitchFamily="18" charset="0"/>
                <a:ea typeface="Times New Roman" panose="02020603050405020304" pitchFamily="18" charset="0"/>
              </a:rPr>
              <a:t> </a:t>
            </a:r>
            <a:r>
              <a:rPr lang="it-IT" sz="1800" dirty="0" smtClean="0">
                <a:latin typeface="Garamond" panose="02020404030301010803" pitchFamily="18" charset="0"/>
                <a:ea typeface="Times New Roman" panose="02020603050405020304" pitchFamily="18" charset="0"/>
              </a:rPr>
              <a:t>(</a:t>
            </a:r>
            <a:r>
              <a:rPr lang="it-IT" sz="1800" b="1" dirty="0">
                <a:latin typeface="Garamond" panose="02020404030301010803" pitchFamily="18" charset="0"/>
                <a:ea typeface="Times New Roman" panose="02020603050405020304" pitchFamily="18" charset="0"/>
              </a:rPr>
              <a:t>comma 8</a:t>
            </a:r>
            <a:r>
              <a:rPr lang="it-IT" sz="1800" dirty="0" smtClean="0">
                <a:latin typeface="Garamond" panose="02020404030301010803" pitchFamily="18" charset="0"/>
                <a:ea typeface="Times New Roman" panose="02020603050405020304" pitchFamily="18" charset="0"/>
              </a:rPr>
              <a:t>).</a:t>
            </a:r>
          </a:p>
          <a:p>
            <a:pPr marL="0" indent="0">
              <a:spcBef>
                <a:spcPts val="0"/>
              </a:spcBef>
              <a:spcAft>
                <a:spcPts val="0"/>
              </a:spcAft>
              <a:buNone/>
            </a:pPr>
            <a:endParaRPr lang="it-IT" sz="1400" dirty="0" smtClean="0">
              <a:latin typeface="Garamond" panose="02020404030301010803" pitchFamily="18" charset="0"/>
              <a:ea typeface="Times New Roman" panose="02020603050405020304" pitchFamily="18" charset="0"/>
            </a:endParaRPr>
          </a:p>
          <a:p>
            <a:pPr marL="11430" indent="-285750">
              <a:spcBef>
                <a:spcPts val="0"/>
              </a:spcBef>
              <a:buSzPct val="79000"/>
              <a:buFont typeface="Wingdings" panose="05000000000000000000" pitchFamily="2" charset="2"/>
              <a:buChar char="Ø"/>
            </a:pPr>
            <a:r>
              <a:rPr lang="it-IT" sz="1600" b="1" dirty="0">
                <a:solidFill>
                  <a:srgbClr val="C00000"/>
                </a:solidFill>
              </a:rPr>
              <a:t>I direttori e i dirigenti </a:t>
            </a:r>
            <a:r>
              <a:rPr lang="it-IT" sz="1600" b="1" dirty="0"/>
              <a:t>informano, il </a:t>
            </a:r>
            <a:r>
              <a:rPr lang="it-IT" sz="1600" b="1" dirty="0" smtClean="0"/>
              <a:t>RPCT dei </a:t>
            </a:r>
            <a:r>
              <a:rPr lang="it-IT" sz="1600" b="1" dirty="0"/>
              <a:t>casi di astensione verificatisi nell’annualità di riferimento con cadenza semestrale </a:t>
            </a:r>
            <a:r>
              <a:rPr lang="it-IT" sz="1600" b="1" dirty="0" smtClean="0"/>
              <a:t>«entro </a:t>
            </a:r>
            <a:r>
              <a:rPr lang="it-IT" sz="1600" b="1" dirty="0"/>
              <a:t>il 15 luglio di ogni anno per il 1° semestre dell’anno di riferimento ed entro il 15 gennaio di ogni anno per il 2° semestre dell’anno </a:t>
            </a:r>
            <a:r>
              <a:rPr lang="it-IT" sz="1600" b="1" dirty="0" smtClean="0"/>
              <a:t>precedente»</a:t>
            </a:r>
            <a:r>
              <a:rPr lang="it-IT" sz="1600" b="1" dirty="0" smtClean="0">
                <a:latin typeface="Garamond" panose="02020404030301010803" pitchFamily="18" charset="0"/>
                <a:ea typeface="Times New Roman" panose="02020603050405020304" pitchFamily="18" charset="0"/>
              </a:rPr>
              <a:t> </a:t>
            </a:r>
            <a:r>
              <a:rPr lang="it-IT" sz="1600" b="1" dirty="0">
                <a:latin typeface="Garamond" panose="02020404030301010803" pitchFamily="18" charset="0"/>
                <a:ea typeface="Times New Roman" panose="02020603050405020304" pitchFamily="18" charset="0"/>
              </a:rPr>
              <a:t>(</a:t>
            </a:r>
            <a:r>
              <a:rPr lang="it-IT" sz="1800" b="1" dirty="0">
                <a:latin typeface="Garamond" panose="02020404030301010803" pitchFamily="18" charset="0"/>
                <a:ea typeface="Times New Roman" panose="02020603050405020304" pitchFamily="18" charset="0"/>
              </a:rPr>
              <a:t>comma 9</a:t>
            </a:r>
            <a:r>
              <a:rPr lang="it-IT" sz="1800" b="1" dirty="0" smtClean="0">
                <a:latin typeface="Garamond" panose="02020404030301010803" pitchFamily="18" charset="0"/>
                <a:ea typeface="Times New Roman" panose="02020603050405020304" pitchFamily="18" charset="0"/>
              </a:rPr>
              <a:t>).</a:t>
            </a:r>
          </a:p>
          <a:p>
            <a:pPr marL="0">
              <a:spcBef>
                <a:spcPts val="0"/>
              </a:spcBef>
              <a:buFont typeface="Courier New" panose="02070309020205020404" pitchFamily="49" charset="0"/>
              <a:buChar char="o"/>
            </a:pPr>
            <a:endParaRPr lang="it-IT" sz="1000" dirty="0"/>
          </a:p>
          <a:p>
            <a:pPr marL="11430" indent="-285750">
              <a:spcBef>
                <a:spcPts val="0"/>
              </a:spcBef>
              <a:buSzPct val="80000"/>
              <a:buFont typeface="Wingdings" panose="05000000000000000000" pitchFamily="2" charset="2"/>
              <a:buChar char="Ø"/>
            </a:pPr>
            <a:r>
              <a:rPr lang="it-IT" sz="1800" dirty="0" smtClean="0">
                <a:latin typeface="Garamond" panose="02020404030301010803" pitchFamily="18" charset="0"/>
                <a:ea typeface="Times New Roman" panose="02020603050405020304" pitchFamily="18" charset="0"/>
              </a:rPr>
              <a:t>Nel </a:t>
            </a:r>
            <a:r>
              <a:rPr lang="it-IT" sz="1800" dirty="0">
                <a:latin typeface="Garamond" panose="02020404030301010803" pitchFamily="18" charset="0"/>
                <a:ea typeface="Times New Roman" panose="02020603050405020304" pitchFamily="18" charset="0"/>
              </a:rPr>
              <a:t>caso in cui </a:t>
            </a:r>
            <a:r>
              <a:rPr lang="it-IT" sz="1800" b="1" dirty="0">
                <a:solidFill>
                  <a:srgbClr val="FF0000"/>
                </a:solidFill>
                <a:latin typeface="Garamond" panose="02020404030301010803" pitchFamily="18" charset="0"/>
                <a:ea typeface="Times New Roman" panose="02020603050405020304" pitchFamily="18" charset="0"/>
              </a:rPr>
              <a:t>un dipendente </a:t>
            </a:r>
            <a:r>
              <a:rPr lang="it-IT" sz="1800" dirty="0">
                <a:latin typeface="Garamond" panose="02020404030301010803" pitchFamily="18" charset="0"/>
                <a:ea typeface="Times New Roman" panose="02020603050405020304" pitchFamily="18" charset="0"/>
              </a:rPr>
              <a:t>venga a conoscenza di situazioni di conflitto di interessi, anche potenziali, tali da determinare </a:t>
            </a:r>
            <a:r>
              <a:rPr lang="it-IT" sz="1800" b="1" dirty="0">
                <a:solidFill>
                  <a:srgbClr val="FF0000"/>
                </a:solidFill>
                <a:latin typeface="Garamond" panose="02020404030301010803" pitchFamily="18" charset="0"/>
                <a:ea typeface="Times New Roman" panose="02020603050405020304" pitchFamily="18" charset="0"/>
              </a:rPr>
              <a:t>in capo ad altro dipendente </a:t>
            </a:r>
            <a:r>
              <a:rPr lang="it-IT" sz="1800" dirty="0">
                <a:latin typeface="Garamond" panose="02020404030301010803" pitchFamily="18" charset="0"/>
                <a:ea typeface="Times New Roman" panose="02020603050405020304" pitchFamily="18" charset="0"/>
              </a:rPr>
              <a:t>l’obbligo di astensione, </a:t>
            </a:r>
            <a:r>
              <a:rPr lang="it-IT" sz="1800" u="sng" dirty="0">
                <a:latin typeface="Garamond" panose="02020404030301010803" pitchFamily="18" charset="0"/>
                <a:ea typeface="Times New Roman" panose="02020603050405020304" pitchFamily="18" charset="0"/>
              </a:rPr>
              <a:t>il medesimo informa tempestivamente il dirigente della struttura di appartenenza del dipendente, al fine di consentire le valutazioni di competenza del </a:t>
            </a:r>
            <a:r>
              <a:rPr lang="it-IT" sz="1800" u="sng" dirty="0" smtClean="0">
                <a:latin typeface="Garamond" panose="02020404030301010803" pitchFamily="18" charset="0"/>
                <a:ea typeface="Times New Roman" panose="02020603050405020304" pitchFamily="18" charset="0"/>
              </a:rPr>
              <a:t>dirigente </a:t>
            </a:r>
            <a:r>
              <a:rPr lang="it-IT" sz="1800" b="1" dirty="0">
                <a:latin typeface="Garamond" panose="02020404030301010803" pitchFamily="18" charset="0"/>
                <a:ea typeface="Times New Roman" panose="02020603050405020304" pitchFamily="18" charset="0"/>
              </a:rPr>
              <a:t>(comma 10</a:t>
            </a:r>
            <a:r>
              <a:rPr lang="it-IT" sz="1800" b="1" dirty="0" smtClean="0">
                <a:latin typeface="Garamond" panose="02020404030301010803" pitchFamily="18" charset="0"/>
                <a:ea typeface="Times New Roman" panose="02020603050405020304" pitchFamily="18" charset="0"/>
              </a:rPr>
              <a:t>). </a:t>
            </a:r>
            <a:endParaRPr lang="it-IT" sz="1800" b="1" dirty="0">
              <a:latin typeface="Garamond" panose="02020404030301010803" pitchFamily="18" charset="0"/>
              <a:ea typeface="Times New Roman" panose="02020603050405020304" pitchFamily="18" charset="0"/>
            </a:endParaRPr>
          </a:p>
          <a:p>
            <a:pPr marL="0">
              <a:spcBef>
                <a:spcPts val="0"/>
              </a:spcBef>
              <a:spcAft>
                <a:spcPts val="0"/>
              </a:spcAft>
              <a:buFont typeface="Courier New" panose="02070309020205020404" pitchFamily="49" charset="0"/>
              <a:buChar char="o"/>
            </a:pPr>
            <a:endParaRPr lang="it-IT" sz="1600" dirty="0">
              <a:latin typeface="Garamond" panose="02020404030301010803" pitchFamily="18" charset="0"/>
              <a:ea typeface="Times New Roman" panose="02020603050405020304" pitchFamily="18" charset="0"/>
            </a:endParaRPr>
          </a:p>
          <a:p>
            <a:pPr algn="just">
              <a:lnSpc>
                <a:spcPct val="150000"/>
              </a:lnSpc>
              <a:spcAft>
                <a:spcPts val="0"/>
              </a:spcAft>
            </a:pPr>
            <a:endParaRPr lang="it-IT" sz="1600" dirty="0">
              <a:latin typeface="Times New Roman" panose="02020603050405020304" pitchFamily="18" charset="0"/>
              <a:ea typeface="Times New Roman" panose="02020603050405020304" pitchFamily="18" charset="0"/>
            </a:endParaRPr>
          </a:p>
          <a:p>
            <a:pPr>
              <a:lnSpc>
                <a:spcPct val="150000"/>
              </a:lnSpc>
              <a:spcAft>
                <a:spcPts val="0"/>
              </a:spcAft>
              <a:buFont typeface="Courier New" panose="02070309020205020404" pitchFamily="49" charset="0"/>
              <a:buChar char="o"/>
            </a:pPr>
            <a:endParaRPr lang="it-IT" sz="1800" dirty="0">
              <a:latin typeface="Garamond" panose="02020404030301010803" pitchFamily="18" charset="0"/>
              <a:ea typeface="Times New Roman" panose="02020603050405020304" pitchFamily="18" charset="0"/>
            </a:endParaRPr>
          </a:p>
          <a:p>
            <a:pPr algn="just"/>
            <a:endParaRPr lang="it-IT" dirty="0"/>
          </a:p>
          <a:p>
            <a:pPr algn="just"/>
            <a:endParaRPr lang="it-IT" dirty="0"/>
          </a:p>
        </p:txBody>
      </p:sp>
      <p:sp>
        <p:nvSpPr>
          <p:cNvPr id="6" name="Segnaposto numero diapositiva 5"/>
          <p:cNvSpPr>
            <a:spLocks noGrp="1"/>
          </p:cNvSpPr>
          <p:nvPr>
            <p:ph type="sldNum" sz="quarter" idx="15"/>
          </p:nvPr>
        </p:nvSpPr>
        <p:spPr>
          <a:xfrm>
            <a:off x="10956413" y="6518786"/>
            <a:ext cx="812800" cy="265471"/>
          </a:xfrm>
        </p:spPr>
        <p:txBody>
          <a:bodyPr/>
          <a:lstStyle/>
          <a:p>
            <a:pPr>
              <a:defRPr/>
            </a:pPr>
            <a:fld id="{B2D3D1F1-375F-4D34-BD2F-2D3F7ECFE057}" type="slidenum">
              <a:rPr lang="en-US" smtClean="0">
                <a:solidFill>
                  <a:schemeClr val="tx1"/>
                </a:solidFill>
              </a:rPr>
              <a:pPr>
                <a:defRPr/>
              </a:pPr>
              <a:t>18</a:t>
            </a:fld>
            <a:endParaRPr lang="en-US" dirty="0">
              <a:solidFill>
                <a:schemeClr val="tx1"/>
              </a:solidFill>
            </a:endParaRPr>
          </a:p>
        </p:txBody>
      </p:sp>
    </p:spTree>
    <p:extLst>
      <p:ext uri="{BB962C8B-B14F-4D97-AF65-F5344CB8AC3E}">
        <p14:creationId xmlns:p14="http://schemas.microsoft.com/office/powerpoint/2010/main" val="13629830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heel(1)">
                                      <p:cBhvr>
                                        <p:cTn id="7" dur="1500"/>
                                        <p:tgtEl>
                                          <p:spTgt spid="3">
                                            <p:bg/>
                                          </p:spTgt>
                                        </p:tgtEl>
                                      </p:cBhvr>
                                    </p:animEffect>
                                  </p:childTnLst>
                                </p:cTn>
                              </p:par>
                            </p:childTnLst>
                          </p:cTn>
                        </p:par>
                        <p:par>
                          <p:cTn id="8" fill="hold">
                            <p:stCondLst>
                              <p:cond delay="1500"/>
                            </p:stCondLst>
                            <p:childTnLst>
                              <p:par>
                                <p:cTn id="9" presetID="21" presetClass="entr" presetSubtype="1"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heel(1)">
                                      <p:cBhvr>
                                        <p:cTn id="11" dur="1500"/>
                                        <p:tgtEl>
                                          <p:spTgt spid="3">
                                            <p:txEl>
                                              <p:pRg st="0" end="0"/>
                                            </p:txEl>
                                          </p:spTgt>
                                        </p:tgtEl>
                                      </p:cBhvr>
                                    </p:animEffect>
                                  </p:childTnLst>
                                </p:cTn>
                              </p:par>
                            </p:childTnLst>
                          </p:cTn>
                        </p:par>
                        <p:par>
                          <p:cTn id="12" fill="hold">
                            <p:stCondLst>
                              <p:cond delay="3000"/>
                            </p:stCondLst>
                            <p:childTnLst>
                              <p:par>
                                <p:cTn id="13" presetID="21" presetClass="entr" presetSubtype="1"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heel(1)">
                                      <p:cBhvr>
                                        <p:cTn id="15" dur="1500"/>
                                        <p:tgtEl>
                                          <p:spTgt spid="3">
                                            <p:txEl>
                                              <p:pRg st="1" end="1"/>
                                            </p:txEl>
                                          </p:spTgt>
                                        </p:tgtEl>
                                      </p:cBhvr>
                                    </p:animEffect>
                                  </p:childTnLst>
                                </p:cTn>
                              </p:par>
                            </p:childTnLst>
                          </p:cTn>
                        </p:par>
                        <p:par>
                          <p:cTn id="16" fill="hold">
                            <p:stCondLst>
                              <p:cond delay="4500"/>
                            </p:stCondLst>
                            <p:childTnLst>
                              <p:par>
                                <p:cTn id="17" presetID="21" presetClass="entr" presetSubtype="1"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heel(1)">
                                      <p:cBhvr>
                                        <p:cTn id="19" dur="1500"/>
                                        <p:tgtEl>
                                          <p:spTgt spid="3">
                                            <p:txEl>
                                              <p:pRg st="2" end="2"/>
                                            </p:txEl>
                                          </p:spTgt>
                                        </p:tgtEl>
                                      </p:cBhvr>
                                    </p:animEffect>
                                  </p:childTnLst>
                                </p:cTn>
                              </p:par>
                            </p:childTnLst>
                          </p:cTn>
                        </p:par>
                        <p:par>
                          <p:cTn id="20" fill="hold">
                            <p:stCondLst>
                              <p:cond delay="6000"/>
                            </p:stCondLst>
                            <p:childTnLst>
                              <p:par>
                                <p:cTn id="21" presetID="21" presetClass="entr" presetSubtype="1"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heel(1)">
                                      <p:cBhvr>
                                        <p:cTn id="23" dur="1500"/>
                                        <p:tgtEl>
                                          <p:spTgt spid="3">
                                            <p:txEl>
                                              <p:pRg st="4" end="4"/>
                                            </p:txEl>
                                          </p:spTgt>
                                        </p:tgtEl>
                                      </p:cBhvr>
                                    </p:animEffect>
                                  </p:childTnLst>
                                </p:cTn>
                              </p:par>
                            </p:childTnLst>
                          </p:cTn>
                        </p:par>
                        <p:par>
                          <p:cTn id="24" fill="hold">
                            <p:stCondLst>
                              <p:cond delay="7500"/>
                            </p:stCondLst>
                            <p:childTnLst>
                              <p:par>
                                <p:cTn id="25" presetID="21" presetClass="entr" presetSubtype="1" fill="hold" grpId="0" nodeType="after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heel(1)">
                                      <p:cBhvr>
                                        <p:cTn id="27" dur="1500"/>
                                        <p:tgtEl>
                                          <p:spTgt spid="3">
                                            <p:txEl>
                                              <p:pRg st="6" end="6"/>
                                            </p:txEl>
                                          </p:spTgt>
                                        </p:tgtEl>
                                      </p:cBhvr>
                                    </p:animEffect>
                                  </p:childTnLst>
                                </p:cTn>
                              </p:par>
                            </p:childTnLst>
                          </p:cTn>
                        </p:par>
                        <p:par>
                          <p:cTn id="28" fill="hold">
                            <p:stCondLst>
                              <p:cond delay="9000"/>
                            </p:stCondLst>
                            <p:childTnLst>
                              <p:par>
                                <p:cTn id="29" presetID="21" presetClass="entr" presetSubtype="1" fill="hold" grpId="0" nodeType="after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wheel(1)">
                                      <p:cBhvr>
                                        <p:cTn id="31" dur="1500"/>
                                        <p:tgtEl>
                                          <p:spTgt spid="3">
                                            <p:txEl>
                                              <p:pRg st="8" end="8"/>
                                            </p:txEl>
                                          </p:spTgt>
                                        </p:tgtEl>
                                      </p:cBhvr>
                                    </p:animEffect>
                                  </p:childTnLst>
                                </p:cTn>
                              </p:par>
                            </p:childTnLst>
                          </p:cTn>
                        </p:par>
                        <p:par>
                          <p:cTn id="32" fill="hold">
                            <p:stCondLst>
                              <p:cond delay="10500"/>
                            </p:stCondLst>
                            <p:childTnLst>
                              <p:par>
                                <p:cTn id="33" presetID="21" presetClass="entr" presetSubtype="1" fill="hold" grpId="0" nodeType="after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animEffect transition="in" filter="wheel(1)">
                                      <p:cBhvr>
                                        <p:cTn id="35" dur="1500"/>
                                        <p:tgtEl>
                                          <p:spTgt spid="3">
                                            <p:txEl>
                                              <p:pRg st="10" end="10"/>
                                            </p:txEl>
                                          </p:spTgt>
                                        </p:tgtEl>
                                      </p:cBhvr>
                                    </p:animEffect>
                                  </p:childTnLst>
                                </p:cTn>
                              </p:par>
                            </p:childTnLst>
                          </p:cTn>
                        </p:par>
                        <p:par>
                          <p:cTn id="36" fill="hold">
                            <p:stCondLst>
                              <p:cond delay="12000"/>
                            </p:stCondLst>
                            <p:childTnLst>
                              <p:par>
                                <p:cTn id="37" presetID="21" presetClass="entr" presetSubtype="1" fill="hold" grpId="0" nodeType="after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animEffect transition="in" filter="wheel(1)">
                                      <p:cBhvr>
                                        <p:cTn id="39" dur="1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42453" y="140043"/>
            <a:ext cx="11120282" cy="6326660"/>
          </a:xfrm>
          <a:solidFill>
            <a:schemeClr val="accent4">
              <a:lumMod val="20000"/>
              <a:lumOff val="80000"/>
            </a:schemeClr>
          </a:solidFill>
        </p:spPr>
        <p:txBody>
          <a:bodyPr>
            <a:normAutofit lnSpcReduction="10000"/>
          </a:bodyPr>
          <a:lstStyle/>
          <a:p>
            <a:pPr marL="0" indent="0" algn="ctr">
              <a:buNone/>
            </a:pPr>
            <a:r>
              <a:rPr lang="it-IT" sz="3400" b="1" dirty="0">
                <a:latin typeface="Garamond" panose="02020404030301010803" pitchFamily="18" charset="0"/>
              </a:rPr>
              <a:t>L’ARTICOLO </a:t>
            </a:r>
            <a:r>
              <a:rPr lang="it-IT" sz="3400" b="1" dirty="0" smtClean="0">
                <a:latin typeface="Garamond" panose="02020404030301010803" pitchFamily="18" charset="0"/>
              </a:rPr>
              <a:t>8</a:t>
            </a:r>
          </a:p>
          <a:p>
            <a:pPr marL="0" indent="0" algn="ctr">
              <a:buNone/>
            </a:pPr>
            <a:r>
              <a:rPr lang="it-IT" sz="3400" i="1" dirty="0" smtClean="0">
                <a:latin typeface="Garamond" panose="02020404030301010803" pitchFamily="18" charset="0"/>
              </a:rPr>
              <a:t>(</a:t>
            </a:r>
            <a:r>
              <a:rPr lang="it-IT" sz="3400" i="1" dirty="0">
                <a:latin typeface="Garamond" panose="02020404030301010803" pitchFamily="18" charset="0"/>
              </a:rPr>
              <a:t>Tutela del dipendente che segnala </a:t>
            </a:r>
            <a:r>
              <a:rPr lang="it-IT" sz="3400" i="1" dirty="0" smtClean="0">
                <a:latin typeface="Garamond" panose="02020404030301010803" pitchFamily="18" charset="0"/>
              </a:rPr>
              <a:t>illeciti </a:t>
            </a:r>
            <a:r>
              <a:rPr lang="it-IT" sz="3400" i="1" dirty="0">
                <a:latin typeface="Garamond" panose="02020404030301010803" pitchFamily="18" charset="0"/>
              </a:rPr>
              <a:t>- c.d. </a:t>
            </a:r>
            <a:r>
              <a:rPr lang="it-IT" sz="3400" i="1" dirty="0" err="1" smtClean="0">
                <a:latin typeface="Garamond" panose="02020404030301010803" pitchFamily="18" charset="0"/>
              </a:rPr>
              <a:t>Whistleblower</a:t>
            </a:r>
            <a:r>
              <a:rPr lang="it-IT" sz="3400" i="1" dirty="0" smtClean="0">
                <a:latin typeface="Garamond" panose="02020404030301010803" pitchFamily="18" charset="0"/>
              </a:rPr>
              <a:t>)</a:t>
            </a:r>
          </a:p>
          <a:p>
            <a:pPr marL="0" indent="0" algn="ctr">
              <a:buNone/>
            </a:pPr>
            <a:endParaRPr lang="it-IT" sz="1800" i="1" dirty="0" smtClean="0">
              <a:latin typeface="Garamond" panose="02020404030301010803" pitchFamily="18" charset="0"/>
            </a:endParaRPr>
          </a:p>
          <a:p>
            <a:pPr marL="0" indent="0">
              <a:buNone/>
            </a:pPr>
            <a:r>
              <a:rPr lang="it-IT" sz="1900" dirty="0">
                <a:latin typeface="Garamond" panose="02020404030301010803" pitchFamily="18" charset="0"/>
                <a:ea typeface="Times New Roman" panose="02020603050405020304" pitchFamily="18" charset="0"/>
              </a:rPr>
              <a:t>L’articolo in commento contiene disposizioni di integrazione e specificazione dell’articolo 8 del </a:t>
            </a:r>
            <a:r>
              <a:rPr lang="it-IT" sz="1900" dirty="0" err="1">
                <a:latin typeface="Garamond" panose="02020404030301010803" pitchFamily="18" charset="0"/>
                <a:ea typeface="Times New Roman" panose="02020603050405020304" pitchFamily="18" charset="0"/>
              </a:rPr>
              <a:t>d.p.r.</a:t>
            </a:r>
            <a:r>
              <a:rPr lang="it-IT" sz="1900" dirty="0">
                <a:latin typeface="Garamond" panose="02020404030301010803" pitchFamily="18" charset="0"/>
                <a:ea typeface="Times New Roman" panose="02020603050405020304" pitchFamily="18" charset="0"/>
              </a:rPr>
              <a:t> 16 aprile 2013, n. </a:t>
            </a:r>
            <a:r>
              <a:rPr lang="it-IT" sz="1900" dirty="0" smtClean="0">
                <a:latin typeface="Garamond" panose="02020404030301010803" pitchFamily="18" charset="0"/>
                <a:ea typeface="Times New Roman" panose="02020603050405020304" pitchFamily="18" charset="0"/>
              </a:rPr>
              <a:t>62. In particolare:</a:t>
            </a:r>
          </a:p>
          <a:p>
            <a:pPr>
              <a:buFont typeface="Courier New" panose="02070309020205020404" pitchFamily="49" charset="0"/>
              <a:buChar char="o"/>
            </a:pPr>
            <a:r>
              <a:rPr lang="it-IT" sz="1900" dirty="0" smtClean="0">
                <a:latin typeface="Garamond" panose="02020404030301010803" pitchFamily="18" charset="0"/>
                <a:ea typeface="Times New Roman" panose="02020603050405020304" pitchFamily="18" charset="0"/>
              </a:rPr>
              <a:t>al </a:t>
            </a:r>
            <a:r>
              <a:rPr lang="it-IT" sz="1900" b="1" u="sng" dirty="0" smtClean="0">
                <a:latin typeface="Garamond" panose="02020404030301010803" pitchFamily="18" charset="0"/>
                <a:ea typeface="Times New Roman" panose="02020603050405020304" pitchFamily="18" charset="0"/>
              </a:rPr>
              <a:t>comma 1</a:t>
            </a:r>
            <a:r>
              <a:rPr lang="it-IT" sz="1900" dirty="0" smtClean="0">
                <a:latin typeface="Garamond" panose="02020404030301010803" pitchFamily="18" charset="0"/>
                <a:ea typeface="Times New Roman" panose="02020603050405020304" pitchFamily="18" charset="0"/>
              </a:rPr>
              <a:t> prevede </a:t>
            </a:r>
            <a:r>
              <a:rPr lang="it-IT" sz="1900" dirty="0">
                <a:latin typeface="Garamond" panose="02020404030301010803" pitchFamily="18" charset="0"/>
                <a:ea typeface="Times New Roman" panose="02020603050405020304" pitchFamily="18" charset="0"/>
              </a:rPr>
              <a:t>che i soggetti di cui all’articolo 2 </a:t>
            </a:r>
            <a:r>
              <a:rPr lang="it-IT" sz="1900" b="1" dirty="0" smtClean="0">
                <a:solidFill>
                  <a:srgbClr val="0000FF"/>
                </a:solidFill>
                <a:latin typeface="Garamond" panose="02020404030301010803" pitchFamily="18" charset="0"/>
                <a:ea typeface="Times New Roman" panose="02020603050405020304" pitchFamily="18" charset="0"/>
              </a:rPr>
              <a:t>rispettino </a:t>
            </a:r>
            <a:r>
              <a:rPr lang="it-IT" sz="1900" b="1" dirty="0">
                <a:solidFill>
                  <a:srgbClr val="0000FF"/>
                </a:solidFill>
                <a:latin typeface="Garamond" panose="02020404030301010803" pitchFamily="18" charset="0"/>
                <a:ea typeface="Times New Roman" panose="02020603050405020304" pitchFamily="18" charset="0"/>
              </a:rPr>
              <a:t>le misure e le prescrizioni contenute nel piano </a:t>
            </a:r>
            <a:r>
              <a:rPr lang="it-IT" sz="1900" b="1" dirty="0" smtClean="0">
                <a:solidFill>
                  <a:srgbClr val="0000FF"/>
                </a:solidFill>
                <a:latin typeface="Garamond" panose="02020404030301010803" pitchFamily="18" charset="0"/>
                <a:ea typeface="Times New Roman" panose="02020603050405020304" pitchFamily="18" charset="0"/>
              </a:rPr>
              <a:t>anticorruzione della </a:t>
            </a:r>
            <a:r>
              <a:rPr lang="it-IT" sz="1900" b="1" dirty="0">
                <a:solidFill>
                  <a:srgbClr val="0000FF"/>
                </a:solidFill>
                <a:latin typeface="Garamond" panose="02020404030301010803" pitchFamily="18" charset="0"/>
                <a:ea typeface="Times New Roman" panose="02020603050405020304" pitchFamily="18" charset="0"/>
              </a:rPr>
              <a:t>G</a:t>
            </a:r>
            <a:r>
              <a:rPr lang="it-IT" sz="1900" b="1" dirty="0" smtClean="0">
                <a:solidFill>
                  <a:srgbClr val="0000FF"/>
                </a:solidFill>
                <a:latin typeface="Garamond" panose="02020404030301010803" pitchFamily="18" charset="0"/>
                <a:ea typeface="Times New Roman" panose="02020603050405020304" pitchFamily="18" charset="0"/>
              </a:rPr>
              <a:t>iunta Regionale.</a:t>
            </a:r>
          </a:p>
          <a:p>
            <a:pPr>
              <a:buFont typeface="Courier New" panose="02070309020205020404" pitchFamily="49" charset="0"/>
              <a:buChar char="o"/>
            </a:pPr>
            <a:r>
              <a:rPr lang="it-IT" sz="1900" dirty="0">
                <a:latin typeface="Garamond" panose="02020404030301010803" pitchFamily="18" charset="0"/>
                <a:ea typeface="Times New Roman" panose="02020603050405020304" pitchFamily="18" charset="0"/>
              </a:rPr>
              <a:t>a</a:t>
            </a:r>
            <a:r>
              <a:rPr lang="it-IT" sz="1900" dirty="0" smtClean="0">
                <a:latin typeface="Garamond" panose="02020404030301010803" pitchFamily="18" charset="0"/>
                <a:ea typeface="Times New Roman" panose="02020603050405020304" pitchFamily="18" charset="0"/>
              </a:rPr>
              <a:t>l </a:t>
            </a:r>
            <a:r>
              <a:rPr lang="it-IT" sz="1900" b="1" u="sng" dirty="0" smtClean="0">
                <a:latin typeface="Garamond" panose="02020404030301010803" pitchFamily="18" charset="0"/>
                <a:ea typeface="Times New Roman" panose="02020603050405020304" pitchFamily="18" charset="0"/>
              </a:rPr>
              <a:t>comma 2</a:t>
            </a:r>
            <a:r>
              <a:rPr lang="it-IT" sz="1900" dirty="0" smtClean="0">
                <a:latin typeface="Garamond" panose="02020404030301010803" pitchFamily="18" charset="0"/>
                <a:ea typeface="Times New Roman" panose="02020603050405020304" pitchFamily="18" charset="0"/>
              </a:rPr>
              <a:t>  prevede che i predetti soggetti </a:t>
            </a:r>
            <a:r>
              <a:rPr lang="it-IT" sz="1900" b="1" dirty="0" smtClean="0">
                <a:solidFill>
                  <a:srgbClr val="0000FF"/>
                </a:solidFill>
                <a:latin typeface="Garamond" panose="02020404030301010803" pitchFamily="18" charset="0"/>
                <a:ea typeface="Times New Roman" panose="02020603050405020304" pitchFamily="18" charset="0"/>
              </a:rPr>
              <a:t>siano </a:t>
            </a:r>
            <a:r>
              <a:rPr lang="it-IT" sz="1900" b="1" dirty="0">
                <a:solidFill>
                  <a:srgbClr val="0000FF"/>
                </a:solidFill>
                <a:latin typeface="Garamond" panose="02020404030301010803" pitchFamily="18" charset="0"/>
                <a:ea typeface="Times New Roman" panose="02020603050405020304" pitchFamily="18" charset="0"/>
              </a:rPr>
              <a:t>tenuti inoltre a collaborare con il </a:t>
            </a:r>
            <a:r>
              <a:rPr lang="it-IT" sz="1900" b="1" dirty="0" smtClean="0">
                <a:solidFill>
                  <a:srgbClr val="0000FF"/>
                </a:solidFill>
                <a:latin typeface="Garamond" panose="02020404030301010803" pitchFamily="18" charset="0"/>
                <a:ea typeface="Times New Roman" panose="02020603050405020304" pitchFamily="18" charset="0"/>
              </a:rPr>
              <a:t>RPCT </a:t>
            </a:r>
            <a:r>
              <a:rPr lang="it-IT" sz="1900" dirty="0">
                <a:latin typeface="Garamond" panose="02020404030301010803" pitchFamily="18" charset="0"/>
                <a:ea typeface="Times New Roman" panose="02020603050405020304" pitchFamily="18" charset="0"/>
              </a:rPr>
              <a:t>secondo quanto richiesto e per tutte le attività e le azioni che hanno come finalità il contrasto e la prevenzione della corruzione</a:t>
            </a:r>
            <a:r>
              <a:rPr lang="it-IT" sz="1900" dirty="0" smtClean="0">
                <a:latin typeface="Garamond" panose="02020404030301010803" pitchFamily="18" charset="0"/>
                <a:ea typeface="Times New Roman" panose="02020603050405020304" pitchFamily="18" charset="0"/>
              </a:rPr>
              <a:t>.</a:t>
            </a:r>
          </a:p>
          <a:p>
            <a:pPr>
              <a:buFont typeface="Courier New" panose="02070309020205020404" pitchFamily="49" charset="0"/>
              <a:buChar char="o"/>
            </a:pPr>
            <a:r>
              <a:rPr lang="it-IT" sz="1900" dirty="0" smtClean="0">
                <a:latin typeface="Garamond" panose="02020404030301010803" pitchFamily="18" charset="0"/>
                <a:ea typeface="Times New Roman" panose="02020603050405020304" pitchFamily="18" charset="0"/>
              </a:rPr>
              <a:t>inoltre</a:t>
            </a:r>
            <a:r>
              <a:rPr lang="it-IT" sz="1900" dirty="0">
                <a:latin typeface="Garamond" panose="02020404030301010803" pitchFamily="18" charset="0"/>
                <a:ea typeface="Times New Roman" panose="02020603050405020304" pitchFamily="18" charset="0"/>
              </a:rPr>
              <a:t>, la disposizione in </a:t>
            </a:r>
            <a:r>
              <a:rPr lang="it-IT" sz="1900" dirty="0" smtClean="0">
                <a:latin typeface="Garamond" panose="02020404030301010803" pitchFamily="18" charset="0"/>
                <a:ea typeface="Times New Roman" panose="02020603050405020304" pitchFamily="18" charset="0"/>
              </a:rPr>
              <a:t>commento al </a:t>
            </a:r>
            <a:r>
              <a:rPr lang="it-IT" sz="1900" b="1" u="sng" dirty="0" smtClean="0">
                <a:latin typeface="Garamond" panose="02020404030301010803" pitchFamily="18" charset="0"/>
                <a:ea typeface="Times New Roman" panose="02020603050405020304" pitchFamily="18" charset="0"/>
              </a:rPr>
              <a:t>comma 5</a:t>
            </a:r>
            <a:r>
              <a:rPr lang="it-IT" sz="1900" dirty="0" smtClean="0">
                <a:latin typeface="Garamond" panose="02020404030301010803" pitchFamily="18" charset="0"/>
                <a:ea typeface="Times New Roman" panose="02020603050405020304" pitchFamily="18" charset="0"/>
              </a:rPr>
              <a:t> </a:t>
            </a:r>
            <a:r>
              <a:rPr lang="it-IT" sz="1900" dirty="0">
                <a:latin typeface="Garamond" panose="02020404030301010803" pitchFamily="18" charset="0"/>
                <a:ea typeface="Times New Roman" panose="02020603050405020304" pitchFamily="18" charset="0"/>
              </a:rPr>
              <a:t>prevede che </a:t>
            </a:r>
            <a:r>
              <a:rPr lang="it-IT" sz="1900" b="1" dirty="0">
                <a:latin typeface="Garamond" panose="02020404030301010803" pitchFamily="18" charset="0"/>
                <a:ea typeface="Times New Roman" panose="02020603050405020304" pitchFamily="18" charset="0"/>
              </a:rPr>
              <a:t>il dipendente, oltre al dirigente </a:t>
            </a:r>
            <a:r>
              <a:rPr lang="it-IT" sz="1900" dirty="0">
                <a:latin typeface="Garamond" panose="02020404030301010803" pitchFamily="18" charset="0"/>
                <a:ea typeface="Times New Roman" panose="02020603050405020304" pitchFamily="18" charset="0"/>
              </a:rPr>
              <a:t>della struttura di appartenenza, </a:t>
            </a:r>
            <a:r>
              <a:rPr lang="it-IT" sz="1900" b="1" dirty="0" smtClean="0">
                <a:solidFill>
                  <a:srgbClr val="0000FF"/>
                </a:solidFill>
                <a:latin typeface="Garamond" panose="02020404030301010803" pitchFamily="18" charset="0"/>
                <a:ea typeface="Times New Roman" panose="02020603050405020304" pitchFamily="18" charset="0"/>
              </a:rPr>
              <a:t>segnali </a:t>
            </a:r>
            <a:r>
              <a:rPr lang="it-IT" sz="1900" b="1" dirty="0">
                <a:solidFill>
                  <a:srgbClr val="0000FF"/>
                </a:solidFill>
                <a:latin typeface="Garamond" panose="02020404030301010803" pitchFamily="18" charset="0"/>
                <a:ea typeface="Times New Roman" panose="02020603050405020304" pitchFamily="18" charset="0"/>
              </a:rPr>
              <a:t>al </a:t>
            </a:r>
            <a:r>
              <a:rPr lang="it-IT" sz="1900" b="1" dirty="0" smtClean="0">
                <a:solidFill>
                  <a:srgbClr val="0000FF"/>
                </a:solidFill>
                <a:latin typeface="Garamond" panose="02020404030301010803" pitchFamily="18" charset="0"/>
                <a:ea typeface="Times New Roman" panose="02020603050405020304" pitchFamily="18" charset="0"/>
              </a:rPr>
              <a:t>RPCT comportamenti </a:t>
            </a:r>
            <a:r>
              <a:rPr lang="it-IT" sz="1900" b="1" dirty="0">
                <a:solidFill>
                  <a:srgbClr val="0000FF"/>
                </a:solidFill>
                <a:latin typeface="Garamond" panose="02020404030301010803" pitchFamily="18" charset="0"/>
                <a:ea typeface="Times New Roman" panose="02020603050405020304" pitchFamily="18" charset="0"/>
              </a:rPr>
              <a:t>e irregolarità che in ipotesi potrebbero determinare danno all’interesse pubblico perseguito.</a:t>
            </a:r>
          </a:p>
          <a:p>
            <a:r>
              <a:rPr lang="it-IT" sz="1900" dirty="0">
                <a:latin typeface="Garamond" panose="02020404030301010803" pitchFamily="18" charset="0"/>
                <a:ea typeface="Times New Roman" panose="02020603050405020304" pitchFamily="18" charset="0"/>
              </a:rPr>
              <a:t>a</a:t>
            </a:r>
            <a:r>
              <a:rPr lang="it-IT" sz="1900" dirty="0" smtClean="0">
                <a:latin typeface="Garamond" panose="02020404030301010803" pitchFamily="18" charset="0"/>
                <a:ea typeface="Times New Roman" panose="02020603050405020304" pitchFamily="18" charset="0"/>
              </a:rPr>
              <a:t>l </a:t>
            </a:r>
            <a:r>
              <a:rPr lang="it-IT" sz="1900" b="1" u="sng" dirty="0" smtClean="0">
                <a:latin typeface="Garamond" panose="02020404030301010803" pitchFamily="18" charset="0"/>
                <a:ea typeface="Times New Roman" panose="02020603050405020304" pitchFamily="18" charset="0"/>
              </a:rPr>
              <a:t>comma 6</a:t>
            </a:r>
            <a:r>
              <a:rPr lang="it-IT" sz="1900" dirty="0" smtClean="0">
                <a:latin typeface="Garamond" panose="02020404030301010803" pitchFamily="18" charset="0"/>
                <a:ea typeface="Times New Roman" panose="02020603050405020304" pitchFamily="18" charset="0"/>
              </a:rPr>
              <a:t> prevede che </a:t>
            </a:r>
            <a:r>
              <a:rPr lang="it-IT" sz="1900" u="sng" dirty="0" smtClean="0">
                <a:latin typeface="Garamond" panose="02020404030301010803" pitchFamily="18" charset="0"/>
                <a:ea typeface="Times New Roman" panose="02020603050405020304" pitchFamily="18" charset="0"/>
              </a:rPr>
              <a:t>il RPCT adotti </a:t>
            </a:r>
            <a:r>
              <a:rPr lang="it-IT" sz="1900" u="sng" dirty="0">
                <a:latin typeface="Garamond" panose="02020404030301010803" pitchFamily="18" charset="0"/>
                <a:ea typeface="Times New Roman" panose="02020603050405020304" pitchFamily="18" charset="0"/>
              </a:rPr>
              <a:t>tutte le cautele e tutte le misure per garantire l’anonimato del segnalante</a:t>
            </a:r>
            <a:r>
              <a:rPr lang="it-IT" sz="1900" dirty="0">
                <a:latin typeface="Garamond" panose="02020404030301010803" pitchFamily="18" charset="0"/>
                <a:ea typeface="Times New Roman" panose="02020603050405020304" pitchFamily="18" charset="0"/>
              </a:rPr>
              <a:t>, fermo restando quanto previsto </a:t>
            </a:r>
            <a:r>
              <a:rPr lang="it-IT" sz="1900" b="1" dirty="0" smtClean="0">
                <a:solidFill>
                  <a:srgbClr val="C00000"/>
                </a:solidFill>
                <a:latin typeface="Garamond" panose="02020404030301010803" pitchFamily="18" charset="0"/>
                <a:ea typeface="Times New Roman" panose="02020603050405020304" pitchFamily="18" charset="0"/>
              </a:rPr>
              <a:t>dall’articolo 54 bis del d.lgs. n. 165/2001</a:t>
            </a:r>
            <a:r>
              <a:rPr lang="it-IT" sz="1900" dirty="0" smtClean="0">
                <a:latin typeface="Garamond" panose="02020404030301010803" pitchFamily="18" charset="0"/>
                <a:ea typeface="Times New Roman" panose="02020603050405020304" pitchFamily="18" charset="0"/>
              </a:rPr>
              <a:t>, </a:t>
            </a:r>
            <a:r>
              <a:rPr lang="it-IT" sz="1900" dirty="0">
                <a:latin typeface="Garamond" panose="02020404030301010803" pitchFamily="18" charset="0"/>
                <a:ea typeface="Times New Roman" panose="02020603050405020304" pitchFamily="18" charset="0"/>
              </a:rPr>
              <a:t>così come sostituito dall’art. 1, comma 1, della legge n. 179/2017</a:t>
            </a:r>
            <a:r>
              <a:rPr lang="it-IT" sz="1900" dirty="0" smtClean="0">
                <a:latin typeface="Garamond" panose="02020404030301010803" pitchFamily="18" charset="0"/>
                <a:ea typeface="Times New Roman" panose="02020603050405020304" pitchFamily="18" charset="0"/>
              </a:rPr>
              <a:t>.</a:t>
            </a:r>
          </a:p>
          <a:p>
            <a:r>
              <a:rPr lang="it-IT" sz="1900" dirty="0">
                <a:latin typeface="Garamond" panose="02020404030301010803" pitchFamily="18" charset="0"/>
                <a:ea typeface="Times New Roman" panose="02020603050405020304" pitchFamily="18" charset="0"/>
              </a:rPr>
              <a:t>a</a:t>
            </a:r>
            <a:r>
              <a:rPr lang="it-IT" sz="1900" dirty="0" smtClean="0">
                <a:latin typeface="Garamond" panose="02020404030301010803" pitchFamily="18" charset="0"/>
                <a:ea typeface="Times New Roman" panose="02020603050405020304" pitchFamily="18" charset="0"/>
              </a:rPr>
              <a:t>l </a:t>
            </a:r>
            <a:r>
              <a:rPr lang="it-IT" sz="1900" b="1" u="sng" dirty="0" smtClean="0">
                <a:latin typeface="Garamond" panose="02020404030301010803" pitchFamily="18" charset="0"/>
                <a:ea typeface="Times New Roman" panose="02020603050405020304" pitchFamily="18" charset="0"/>
              </a:rPr>
              <a:t>comma 7</a:t>
            </a:r>
            <a:r>
              <a:rPr lang="it-IT" sz="1900" dirty="0" smtClean="0">
                <a:latin typeface="Garamond" panose="02020404030301010803" pitchFamily="18" charset="0"/>
                <a:ea typeface="Times New Roman" panose="02020603050405020304" pitchFamily="18" charset="0"/>
              </a:rPr>
              <a:t> prevede </a:t>
            </a:r>
            <a:r>
              <a:rPr lang="it-IT" sz="1900" dirty="0">
                <a:latin typeface="Garamond" panose="02020404030301010803" pitchFamily="18" charset="0"/>
                <a:ea typeface="Times New Roman" panose="02020603050405020304" pitchFamily="18" charset="0"/>
              </a:rPr>
              <a:t>che </a:t>
            </a:r>
            <a:r>
              <a:rPr lang="it-IT" sz="1900" b="1" dirty="0">
                <a:solidFill>
                  <a:srgbClr val="0000FF"/>
                </a:solidFill>
                <a:latin typeface="Garamond" panose="02020404030301010803" pitchFamily="18" charset="0"/>
                <a:ea typeface="Times New Roman" panose="02020603050405020304" pitchFamily="18" charset="0"/>
              </a:rPr>
              <a:t>i dirigenti e i </a:t>
            </a:r>
            <a:r>
              <a:rPr lang="it-IT" sz="1900" b="1" dirty="0" smtClean="0">
                <a:solidFill>
                  <a:srgbClr val="0000FF"/>
                </a:solidFill>
                <a:latin typeface="Garamond" panose="02020404030301010803" pitchFamily="18" charset="0"/>
                <a:ea typeface="Times New Roman" panose="02020603050405020304" pitchFamily="18" charset="0"/>
              </a:rPr>
              <a:t>direttori, </a:t>
            </a:r>
            <a:r>
              <a:rPr lang="it-IT" sz="1900" dirty="0">
                <a:latin typeface="Garamond" panose="02020404030301010803" pitchFamily="18" charset="0"/>
                <a:ea typeface="Times New Roman" panose="02020603050405020304" pitchFamily="18" charset="0"/>
              </a:rPr>
              <a:t>il cui comportamento sia stato oggetto di </a:t>
            </a:r>
            <a:r>
              <a:rPr lang="it-IT" sz="1900" dirty="0" smtClean="0">
                <a:latin typeface="Garamond" panose="02020404030301010803" pitchFamily="18" charset="0"/>
                <a:ea typeface="Times New Roman" panose="02020603050405020304" pitchFamily="18" charset="0"/>
              </a:rPr>
              <a:t>segnalazione, </a:t>
            </a:r>
            <a:r>
              <a:rPr lang="it-IT" sz="1900" b="1" dirty="0">
                <a:solidFill>
                  <a:srgbClr val="FF0000"/>
                </a:solidFill>
                <a:latin typeface="Garamond" panose="02020404030301010803" pitchFamily="18" charset="0"/>
                <a:ea typeface="Times New Roman" panose="02020603050405020304" pitchFamily="18" charset="0"/>
              </a:rPr>
              <a:t>non </a:t>
            </a:r>
            <a:r>
              <a:rPr lang="it-IT" sz="1900" b="1" dirty="0" smtClean="0">
                <a:solidFill>
                  <a:srgbClr val="FF0000"/>
                </a:solidFill>
                <a:latin typeface="Garamond" panose="02020404030301010803" pitchFamily="18" charset="0"/>
                <a:ea typeface="Times New Roman" panose="02020603050405020304" pitchFamily="18" charset="0"/>
              </a:rPr>
              <a:t>possano </a:t>
            </a:r>
            <a:r>
              <a:rPr lang="it-IT" sz="1900" b="1" dirty="0">
                <a:solidFill>
                  <a:srgbClr val="FF0000"/>
                </a:solidFill>
                <a:latin typeface="Garamond" panose="02020404030301010803" pitchFamily="18" charset="0"/>
                <a:ea typeface="Times New Roman" panose="02020603050405020304" pitchFamily="18" charset="0"/>
              </a:rPr>
              <a:t>irrogare personalmente sanzioni disciplinari al segnalante</a:t>
            </a:r>
            <a:r>
              <a:rPr lang="it-IT" sz="1900" dirty="0">
                <a:latin typeface="Garamond" panose="02020404030301010803" pitchFamily="18" charset="0"/>
                <a:ea typeface="Times New Roman" panose="02020603050405020304" pitchFamily="18" charset="0"/>
              </a:rPr>
              <a:t>, </a:t>
            </a:r>
            <a:r>
              <a:rPr lang="it-IT" sz="1900" b="1" dirty="0">
                <a:solidFill>
                  <a:srgbClr val="FF0000"/>
                </a:solidFill>
                <a:latin typeface="Garamond" panose="02020404030301010803" pitchFamily="18" charset="0"/>
                <a:ea typeface="Times New Roman" panose="02020603050405020304" pitchFamily="18" charset="0"/>
              </a:rPr>
              <a:t>né disporre il trasferimento presso altro ufficio</a:t>
            </a:r>
            <a:r>
              <a:rPr lang="it-IT" sz="1900" b="1" dirty="0">
                <a:latin typeface="Garamond" panose="02020404030301010803" pitchFamily="18" charset="0"/>
                <a:ea typeface="Times New Roman" panose="02020603050405020304" pitchFamily="18" charset="0"/>
              </a:rPr>
              <a:t>,</a:t>
            </a:r>
            <a:r>
              <a:rPr lang="it-IT" sz="1900" b="1" dirty="0">
                <a:solidFill>
                  <a:srgbClr val="FF0000"/>
                </a:solidFill>
                <a:latin typeface="Garamond" panose="02020404030301010803" pitchFamily="18" charset="0"/>
                <a:ea typeface="Times New Roman" panose="02020603050405020304" pitchFamily="18" charset="0"/>
              </a:rPr>
              <a:t> </a:t>
            </a:r>
            <a:r>
              <a:rPr lang="it-IT" sz="1900" b="1" u="sng" dirty="0">
                <a:solidFill>
                  <a:srgbClr val="FF0000"/>
                </a:solidFill>
                <a:latin typeface="Garamond" panose="02020404030301010803" pitchFamily="18" charset="0"/>
                <a:ea typeface="Times New Roman" panose="02020603050405020304" pitchFamily="18" charset="0"/>
              </a:rPr>
              <a:t>salvo richiesta da parte dell’interessato</a:t>
            </a:r>
            <a:r>
              <a:rPr lang="it-IT" sz="1900" b="1" dirty="0">
                <a:solidFill>
                  <a:srgbClr val="FF0000"/>
                </a:solidFill>
                <a:latin typeface="Garamond" panose="02020404030301010803" pitchFamily="18" charset="0"/>
                <a:ea typeface="Times New Roman" panose="02020603050405020304" pitchFamily="18" charset="0"/>
              </a:rPr>
              <a:t>.</a:t>
            </a:r>
            <a:endParaRPr lang="it-IT" sz="1900" b="1" dirty="0" smtClean="0">
              <a:solidFill>
                <a:srgbClr val="FF0000"/>
              </a:solidFill>
              <a:latin typeface="Garamond" panose="02020404030301010803" pitchFamily="18" charset="0"/>
              <a:ea typeface="Times New Roman" panose="02020603050405020304" pitchFamily="18" charset="0"/>
            </a:endParaRPr>
          </a:p>
          <a:p>
            <a:endParaRPr lang="it-IT" sz="1900" dirty="0">
              <a:latin typeface="Garamond" panose="02020404030301010803" pitchFamily="18" charset="0"/>
              <a:ea typeface="Times New Roman" panose="02020603050405020304" pitchFamily="18" charset="0"/>
            </a:endParaRPr>
          </a:p>
          <a:p>
            <a:pPr marL="0" indent="0">
              <a:buNone/>
            </a:pPr>
            <a:endParaRPr lang="it-IT" dirty="0"/>
          </a:p>
        </p:txBody>
      </p:sp>
      <p:sp>
        <p:nvSpPr>
          <p:cNvPr id="6" name="Segnaposto numero diapositiva 5"/>
          <p:cNvSpPr>
            <a:spLocks noGrp="1"/>
          </p:cNvSpPr>
          <p:nvPr>
            <p:ph type="sldNum" sz="quarter" idx="15"/>
          </p:nvPr>
        </p:nvSpPr>
        <p:spPr/>
        <p:txBody>
          <a:bodyPr/>
          <a:lstStyle/>
          <a:p>
            <a:pPr>
              <a:defRPr/>
            </a:pPr>
            <a:fld id="{B2D3D1F1-375F-4D34-BD2F-2D3F7ECFE057}" type="slidenum">
              <a:rPr lang="en-US" smtClean="0">
                <a:solidFill>
                  <a:schemeClr val="tx1"/>
                </a:solidFill>
              </a:rPr>
              <a:pPr>
                <a:defRPr/>
              </a:pPr>
              <a:t>19</a:t>
            </a:fld>
            <a:endParaRPr lang="en-US" dirty="0">
              <a:solidFill>
                <a:schemeClr val="tx1"/>
              </a:solidFill>
            </a:endParaRPr>
          </a:p>
        </p:txBody>
      </p:sp>
    </p:spTree>
    <p:extLst>
      <p:ext uri="{BB962C8B-B14F-4D97-AF65-F5344CB8AC3E}">
        <p14:creationId xmlns:p14="http://schemas.microsoft.com/office/powerpoint/2010/main" val="287710864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randombar(horizontal)">
                                      <p:cBhvr>
                                        <p:cTn id="7" dur="750"/>
                                        <p:tgtEl>
                                          <p:spTgt spid="3">
                                            <p:bg/>
                                          </p:spTgt>
                                        </p:tgtEl>
                                      </p:cBhvr>
                                    </p:animEffect>
                                  </p:childTnLst>
                                </p:cTn>
                              </p:par>
                            </p:childTnLst>
                          </p:cTn>
                        </p:par>
                        <p:par>
                          <p:cTn id="8" fill="hold">
                            <p:stCondLst>
                              <p:cond delay="750"/>
                            </p:stCondLst>
                            <p:childTnLst>
                              <p:par>
                                <p:cTn id="9" presetID="14"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1" dur="750"/>
                                        <p:tgtEl>
                                          <p:spTgt spid="3">
                                            <p:txEl>
                                              <p:pRg st="0" end="0"/>
                                            </p:txEl>
                                          </p:spTgt>
                                        </p:tgtEl>
                                      </p:cBhvr>
                                    </p:animEffect>
                                  </p:childTnLst>
                                </p:cTn>
                              </p:par>
                            </p:childTnLst>
                          </p:cTn>
                        </p:par>
                        <p:par>
                          <p:cTn id="12" fill="hold">
                            <p:stCondLst>
                              <p:cond delay="1500"/>
                            </p:stCondLst>
                            <p:childTnLst>
                              <p:par>
                                <p:cTn id="13" presetID="14" presetClass="entr" presetSubtype="1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5" dur="750"/>
                                        <p:tgtEl>
                                          <p:spTgt spid="3">
                                            <p:txEl>
                                              <p:pRg st="1" end="1"/>
                                            </p:txEl>
                                          </p:spTgt>
                                        </p:tgtEl>
                                      </p:cBhvr>
                                    </p:animEffect>
                                  </p:childTnLst>
                                </p:cTn>
                              </p:par>
                            </p:childTnLst>
                          </p:cTn>
                        </p:par>
                        <p:par>
                          <p:cTn id="16" fill="hold">
                            <p:stCondLst>
                              <p:cond delay="2250"/>
                            </p:stCondLst>
                            <p:childTnLst>
                              <p:par>
                                <p:cTn id="17" presetID="14" presetClass="entr" presetSubtype="1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9" dur="750"/>
                                        <p:tgtEl>
                                          <p:spTgt spid="3">
                                            <p:txEl>
                                              <p:pRg st="3" end="3"/>
                                            </p:txEl>
                                          </p:spTgt>
                                        </p:tgtEl>
                                      </p:cBhvr>
                                    </p:animEffect>
                                  </p:childTnLst>
                                </p:cTn>
                              </p:par>
                            </p:childTnLst>
                          </p:cTn>
                        </p:par>
                        <p:par>
                          <p:cTn id="20" fill="hold">
                            <p:stCondLst>
                              <p:cond delay="3000"/>
                            </p:stCondLst>
                            <p:childTnLst>
                              <p:par>
                                <p:cTn id="21" presetID="14" presetClass="entr" presetSubtype="1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3" dur="750"/>
                                        <p:tgtEl>
                                          <p:spTgt spid="3">
                                            <p:txEl>
                                              <p:pRg st="4" end="4"/>
                                            </p:txEl>
                                          </p:spTgt>
                                        </p:tgtEl>
                                      </p:cBhvr>
                                    </p:animEffect>
                                  </p:childTnLst>
                                </p:cTn>
                              </p:par>
                            </p:childTnLst>
                          </p:cTn>
                        </p:par>
                        <p:par>
                          <p:cTn id="24" fill="hold">
                            <p:stCondLst>
                              <p:cond delay="3750"/>
                            </p:stCondLst>
                            <p:childTnLst>
                              <p:par>
                                <p:cTn id="25" presetID="14" presetClass="entr" presetSubtype="1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7" dur="750"/>
                                        <p:tgtEl>
                                          <p:spTgt spid="3">
                                            <p:txEl>
                                              <p:pRg st="5" end="5"/>
                                            </p:txEl>
                                          </p:spTgt>
                                        </p:tgtEl>
                                      </p:cBhvr>
                                    </p:animEffect>
                                  </p:childTnLst>
                                </p:cTn>
                              </p:par>
                            </p:childTnLst>
                          </p:cTn>
                        </p:par>
                        <p:par>
                          <p:cTn id="28" fill="hold">
                            <p:stCondLst>
                              <p:cond delay="4500"/>
                            </p:stCondLst>
                            <p:childTnLst>
                              <p:par>
                                <p:cTn id="29" presetID="14" presetClass="entr" presetSubtype="1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1" dur="750"/>
                                        <p:tgtEl>
                                          <p:spTgt spid="3">
                                            <p:txEl>
                                              <p:pRg st="6" end="6"/>
                                            </p:txEl>
                                          </p:spTgt>
                                        </p:tgtEl>
                                      </p:cBhvr>
                                    </p:animEffect>
                                  </p:childTnLst>
                                </p:cTn>
                              </p:par>
                            </p:childTnLst>
                          </p:cTn>
                        </p:par>
                        <p:par>
                          <p:cTn id="32" fill="hold">
                            <p:stCondLst>
                              <p:cond delay="5250"/>
                            </p:stCondLst>
                            <p:childTnLst>
                              <p:par>
                                <p:cTn id="33" presetID="14" presetClass="entr" presetSubtype="10"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randombar(horizontal)">
                                      <p:cBhvr>
                                        <p:cTn id="35" dur="750"/>
                                        <p:tgtEl>
                                          <p:spTgt spid="3">
                                            <p:txEl>
                                              <p:pRg st="7" end="7"/>
                                            </p:txEl>
                                          </p:spTgt>
                                        </p:tgtEl>
                                      </p:cBhvr>
                                    </p:animEffect>
                                  </p:childTnLst>
                                </p:cTn>
                              </p:par>
                            </p:childTnLst>
                          </p:cTn>
                        </p:par>
                        <p:par>
                          <p:cTn id="36" fill="hold">
                            <p:stCondLst>
                              <p:cond delay="6000"/>
                            </p:stCondLst>
                            <p:childTnLst>
                              <p:par>
                                <p:cTn id="37" presetID="14" presetClass="entr" presetSubtype="10" fill="hold" grpId="0" nodeType="after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randombar(horizontal)">
                                      <p:cBhvr>
                                        <p:cTn id="39" dur="75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1311275" y="121920"/>
            <a:ext cx="9928944" cy="6624051"/>
          </a:xfrm>
        </p:spPr>
        <p:txBody>
          <a:bodyPr>
            <a:noAutofit/>
          </a:bodyPr>
          <a:lstStyle/>
          <a:p>
            <a:pPr marL="0" indent="0" algn="ctr">
              <a:lnSpc>
                <a:spcPct val="150000"/>
              </a:lnSpc>
              <a:spcAft>
                <a:spcPts val="0"/>
              </a:spcAft>
              <a:buNone/>
            </a:pPr>
            <a:r>
              <a:rPr lang="it-IT" sz="2800" cap="small" dirty="0">
                <a:solidFill>
                  <a:srgbClr val="0070C0"/>
                </a:solidFill>
                <a:ea typeface="+mj-ea"/>
                <a:cs typeface="+mj-cs"/>
              </a:rPr>
              <a:t>Considerazioni introduttive</a:t>
            </a:r>
            <a:endParaRPr lang="it-IT" sz="2800" dirty="0" smtClean="0">
              <a:latin typeface="Garamond" panose="02020404030301010803" pitchFamily="18" charset="0"/>
              <a:ea typeface="Times New Roman" panose="02020603050405020304" pitchFamily="18" charset="0"/>
            </a:endParaRPr>
          </a:p>
          <a:p>
            <a:pPr marL="0" indent="0" algn="just">
              <a:spcAft>
                <a:spcPts val="0"/>
              </a:spcAft>
              <a:buNone/>
            </a:pPr>
            <a:r>
              <a:rPr lang="it-IT" sz="2000" dirty="0" smtClean="0">
                <a:latin typeface="Garamond" panose="02020404030301010803" pitchFamily="18" charset="0"/>
                <a:ea typeface="Times New Roman" panose="02020603050405020304" pitchFamily="18" charset="0"/>
              </a:rPr>
              <a:t>La </a:t>
            </a:r>
            <a:r>
              <a:rPr lang="it-IT" sz="2000" dirty="0">
                <a:latin typeface="Garamond" panose="02020404030301010803" pitchFamily="18" charset="0"/>
                <a:ea typeface="Times New Roman" panose="02020603050405020304" pitchFamily="18" charset="0"/>
              </a:rPr>
              <a:t>legge 6 novembre 2012, n. 190 (</a:t>
            </a:r>
            <a:r>
              <a:rPr lang="it-IT" sz="2000" i="1" dirty="0">
                <a:latin typeface="Garamond" panose="02020404030301010803" pitchFamily="18" charset="0"/>
                <a:ea typeface="Times New Roman" panose="02020603050405020304" pitchFamily="18" charset="0"/>
              </a:rPr>
              <a:t>Disposizioni per la prevenzione e la repressione della corruzione e dell’illegalità nella pubblica amministrazione) </a:t>
            </a:r>
            <a:r>
              <a:rPr lang="it-IT" sz="2000" dirty="0">
                <a:latin typeface="Garamond" panose="02020404030301010803" pitchFamily="18" charset="0"/>
                <a:ea typeface="Times New Roman" panose="02020603050405020304" pitchFamily="18" charset="0"/>
              </a:rPr>
              <a:t>disegna un articolato quadro di misure dirette a contrastare fenomeni di corruzione ed illegalità, sia attraverso una strategia repressiva, sia attraverso la prevenzione di fenomeni illegali.</a:t>
            </a:r>
            <a:endParaRPr lang="it-IT" sz="2000" dirty="0">
              <a:latin typeface="Times New Roman" panose="02020603050405020304" pitchFamily="18" charset="0"/>
              <a:ea typeface="Times New Roman" panose="02020603050405020304" pitchFamily="18" charset="0"/>
            </a:endParaRPr>
          </a:p>
          <a:p>
            <a:pPr marL="0" indent="0" algn="just">
              <a:spcAft>
                <a:spcPts val="0"/>
              </a:spcAft>
              <a:buNone/>
            </a:pPr>
            <a:r>
              <a:rPr lang="it-IT" sz="2000" dirty="0">
                <a:latin typeface="Garamond" panose="02020404030301010803" pitchFamily="18" charset="0"/>
                <a:ea typeface="Times New Roman" panose="02020603050405020304" pitchFamily="18" charset="0"/>
              </a:rPr>
              <a:t>In tale prospettiva si collocano in particolare:</a:t>
            </a:r>
            <a:endParaRPr lang="it-IT" sz="2000" dirty="0">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lphaLcParenR"/>
              <a:tabLst>
                <a:tab pos="457200" algn="l"/>
              </a:tabLst>
            </a:pPr>
            <a:r>
              <a:rPr lang="it-IT" sz="2000" dirty="0">
                <a:latin typeface="Garamond" panose="02020404030301010803" pitchFamily="18" charset="0"/>
                <a:ea typeface="Times New Roman" panose="02020603050405020304" pitchFamily="18" charset="0"/>
              </a:rPr>
              <a:t>i più ampi obblighi di trasparenza da assicurare nell’organizzazione interna e nell’assegnazione degli incarichi dirigenziali (si rinvia a tale riguardo al d.lgs. 33/2013);</a:t>
            </a:r>
            <a:endParaRPr lang="it-IT" sz="2000" dirty="0">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lphaLcParenR"/>
              <a:tabLst>
                <a:tab pos="457200" algn="l"/>
              </a:tabLst>
            </a:pPr>
            <a:r>
              <a:rPr lang="it-IT" sz="2000" dirty="0">
                <a:latin typeface="Garamond" panose="02020404030301010803" pitchFamily="18" charset="0"/>
                <a:ea typeface="Times New Roman" panose="02020603050405020304" pitchFamily="18" charset="0"/>
              </a:rPr>
              <a:t> la nuova disciplina sulle </a:t>
            </a:r>
            <a:r>
              <a:rPr lang="it-IT" sz="2000" dirty="0" err="1">
                <a:latin typeface="Garamond" panose="02020404030301010803" pitchFamily="18" charset="0"/>
                <a:ea typeface="Times New Roman" panose="02020603050405020304" pitchFamily="18" charset="0"/>
              </a:rPr>
              <a:t>inconferibilità</a:t>
            </a:r>
            <a:r>
              <a:rPr lang="it-IT" sz="2000" dirty="0">
                <a:latin typeface="Garamond" panose="02020404030301010803" pitchFamily="18" charset="0"/>
                <a:ea typeface="Times New Roman" panose="02020603050405020304" pitchFamily="18" charset="0"/>
              </a:rPr>
              <a:t> e le incompatibilità degli incarichi (si rinvia a tale riguardo al d.lgs. 39/2013);</a:t>
            </a:r>
            <a:endParaRPr lang="it-IT" sz="2000" dirty="0">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lphaLcParenR"/>
              <a:tabLst>
                <a:tab pos="457200" algn="l"/>
              </a:tabLst>
            </a:pPr>
            <a:r>
              <a:rPr lang="it-IT" sz="2000" dirty="0">
                <a:latin typeface="Garamond" panose="02020404030301010803" pitchFamily="18" charset="0"/>
                <a:ea typeface="Times New Roman" panose="02020603050405020304" pitchFamily="18" charset="0"/>
              </a:rPr>
              <a:t>l’adozione da parte di ciascuna amministrazione del piano triennale di prevenzione della corruzione e della trasparenza;</a:t>
            </a:r>
            <a:endParaRPr lang="it-IT" sz="2000" dirty="0">
              <a:latin typeface="Times New Roman" panose="02020603050405020304" pitchFamily="18" charset="0"/>
              <a:ea typeface="Times New Roman" panose="02020603050405020304" pitchFamily="18" charset="0"/>
            </a:endParaRPr>
          </a:p>
          <a:p>
            <a:pPr marL="342900" indent="-342900" algn="just">
              <a:buFont typeface="+mj-lt"/>
              <a:buAutoNum type="alphaLcParenR"/>
              <a:tabLst>
                <a:tab pos="457200" algn="l"/>
              </a:tabLst>
            </a:pPr>
            <a:r>
              <a:rPr lang="it-IT" sz="2000" b="1" dirty="0">
                <a:solidFill>
                  <a:srgbClr val="0000FF"/>
                </a:solidFill>
                <a:latin typeface="Garamond" panose="02020404030301010803" pitchFamily="18" charset="0"/>
                <a:ea typeface="Times New Roman" panose="02020603050405020304" pitchFamily="18" charset="0"/>
              </a:rPr>
              <a:t>l’adozione di un nuovo codice di comportamento per i dipendenti pubblici </a:t>
            </a:r>
            <a:r>
              <a:rPr lang="it-IT" sz="2000" dirty="0">
                <a:latin typeface="Garamond" panose="02020404030301010803" pitchFamily="18" charset="0"/>
                <a:ea typeface="Times New Roman" panose="02020603050405020304" pitchFamily="18" charset="0"/>
              </a:rPr>
              <a:t>che si adegui alle specifiche finalità previste dalla legge, ovvero </a:t>
            </a:r>
            <a:r>
              <a:rPr lang="it-IT" sz="2000" dirty="0">
                <a:solidFill>
                  <a:srgbClr val="0070C0"/>
                </a:solidFill>
                <a:latin typeface="Garamond" panose="02020404030301010803" pitchFamily="18" charset="0"/>
                <a:ea typeface="Times New Roman" panose="02020603050405020304" pitchFamily="18" charset="0"/>
              </a:rPr>
              <a:t>“</a:t>
            </a:r>
            <a:r>
              <a:rPr lang="it-IT" sz="2000" b="1" i="1" dirty="0">
                <a:solidFill>
                  <a:srgbClr val="0070C0"/>
                </a:solidFill>
                <a:latin typeface="Garamond" panose="02020404030301010803" pitchFamily="18" charset="0"/>
                <a:ea typeface="Times New Roman" panose="02020603050405020304" pitchFamily="18" charset="0"/>
              </a:rPr>
              <a:t>assicurare la prevenzione dei fenomeni di corruzione, il rispetto dei doveri costituzionali di diligenza, lealtà, imparzialità e servizio esclusivo alla cura dell’interesse </a:t>
            </a:r>
            <a:r>
              <a:rPr lang="it-IT" sz="2000" b="1" i="1" dirty="0" smtClean="0">
                <a:solidFill>
                  <a:srgbClr val="0070C0"/>
                </a:solidFill>
                <a:latin typeface="Garamond" panose="02020404030301010803" pitchFamily="18" charset="0"/>
                <a:ea typeface="Times New Roman" panose="02020603050405020304" pitchFamily="18" charset="0"/>
              </a:rPr>
              <a:t>pubblico</a:t>
            </a:r>
            <a:r>
              <a:rPr lang="it-IT" sz="2000" dirty="0" smtClean="0">
                <a:solidFill>
                  <a:srgbClr val="0070C0"/>
                </a:solidFill>
                <a:latin typeface="Garamond" panose="02020404030301010803" pitchFamily="18" charset="0"/>
                <a:ea typeface="Times New Roman" panose="02020603050405020304" pitchFamily="18" charset="0"/>
              </a:rPr>
              <a:t>….”</a:t>
            </a:r>
            <a:r>
              <a:rPr lang="it-IT" sz="2000" i="1" dirty="0" smtClean="0">
                <a:latin typeface="Garamond" panose="02020404030301010803" pitchFamily="18" charset="0"/>
                <a:ea typeface="Times New Roman" panose="02020603050405020304" pitchFamily="18" charset="0"/>
              </a:rPr>
              <a:t> – (art. 1, comma 44, legge n. 190/2012)</a:t>
            </a:r>
            <a:endParaRPr lang="it-IT" sz="2000" dirty="0">
              <a:effectLst/>
              <a:latin typeface="Times New Roman" panose="02020603050405020304" pitchFamily="18" charset="0"/>
              <a:ea typeface="Times New Roman" panose="02020603050405020304" pitchFamily="18" charset="0"/>
            </a:endParaRPr>
          </a:p>
        </p:txBody>
      </p:sp>
      <p:sp>
        <p:nvSpPr>
          <p:cNvPr id="6" name="Segnaposto numero diapositiva 5"/>
          <p:cNvSpPr>
            <a:spLocks noGrp="1"/>
          </p:cNvSpPr>
          <p:nvPr>
            <p:ph type="sldNum" sz="quarter" idx="15"/>
          </p:nvPr>
        </p:nvSpPr>
        <p:spPr/>
        <p:txBody>
          <a:bodyPr/>
          <a:lstStyle/>
          <a:p>
            <a:pPr>
              <a:defRPr/>
            </a:pPr>
            <a:fld id="{B2D3D1F1-375F-4D34-BD2F-2D3F7ECFE057}" type="slidenum">
              <a:rPr lang="en-US" smtClean="0">
                <a:solidFill>
                  <a:schemeClr val="tx1"/>
                </a:solidFill>
              </a:rPr>
              <a:pPr>
                <a:defRPr/>
              </a:pPr>
              <a:t>2</a:t>
            </a:fld>
            <a:endParaRPr lang="en-US" dirty="0">
              <a:solidFill>
                <a:schemeClr val="tx1"/>
              </a:solidFill>
            </a:endParaRPr>
          </a:p>
        </p:txBody>
      </p:sp>
    </p:spTree>
    <p:extLst>
      <p:ext uri="{BB962C8B-B14F-4D97-AF65-F5344CB8AC3E}">
        <p14:creationId xmlns:p14="http://schemas.microsoft.com/office/powerpoint/2010/main" val="3842236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grpId="0"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 calcmode="lin" valueType="num">
                                      <p:cBhvr additive="base">
                                        <p:cTn id="3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393290" y="78659"/>
            <a:ext cx="11385755" cy="6656704"/>
          </a:xfrm>
          <a:solidFill>
            <a:schemeClr val="accent4">
              <a:lumMod val="20000"/>
              <a:lumOff val="80000"/>
            </a:schemeClr>
          </a:solidFill>
        </p:spPr>
        <p:txBody>
          <a:bodyPr>
            <a:normAutofit fontScale="25000" lnSpcReduction="20000"/>
          </a:bodyPr>
          <a:lstStyle/>
          <a:p>
            <a:r>
              <a:rPr lang="it-IT" sz="7200" b="1" dirty="0"/>
              <a:t>L’articolo 54 bis del d.lgs. n. 165/2001 così dispone:</a:t>
            </a:r>
          </a:p>
          <a:p>
            <a:pPr>
              <a:buFont typeface="Courier New" panose="02070309020205020404" pitchFamily="49" charset="0"/>
              <a:buChar char="o"/>
            </a:pPr>
            <a:r>
              <a:rPr lang="it-IT" sz="7200" b="1" dirty="0">
                <a:latin typeface="Garamond" panose="02020404030301010803" pitchFamily="18" charset="0"/>
                <a:ea typeface="Times New Roman" panose="02020603050405020304" pitchFamily="18" charset="0"/>
              </a:rPr>
              <a:t>1</a:t>
            </a:r>
            <a:r>
              <a:rPr lang="it-IT" sz="7200" dirty="0">
                <a:latin typeface="Garamond" panose="02020404030301010803" pitchFamily="18" charset="0"/>
                <a:ea typeface="Times New Roman" panose="02020603050405020304" pitchFamily="18" charset="0"/>
              </a:rPr>
              <a:t>. </a:t>
            </a:r>
            <a:r>
              <a:rPr lang="it-IT" sz="7200" b="1" dirty="0">
                <a:solidFill>
                  <a:srgbClr val="0000FF"/>
                </a:solidFill>
                <a:latin typeface="Garamond" panose="02020404030301010803" pitchFamily="18" charset="0"/>
                <a:ea typeface="Times New Roman" panose="02020603050405020304" pitchFamily="18" charset="0"/>
              </a:rPr>
              <a:t>Il pubblico dipendente </a:t>
            </a:r>
            <a:r>
              <a:rPr lang="it-IT" sz="7200" dirty="0">
                <a:latin typeface="Garamond" panose="02020404030301010803" pitchFamily="18" charset="0"/>
                <a:ea typeface="Times New Roman" panose="02020603050405020304" pitchFamily="18" charset="0"/>
              </a:rPr>
              <a:t>che, nell'interesse dell'integrità della pubblica amministrazione, </a:t>
            </a:r>
            <a:r>
              <a:rPr lang="it-IT" sz="7200" b="1" dirty="0">
                <a:solidFill>
                  <a:srgbClr val="0000FF"/>
                </a:solidFill>
                <a:latin typeface="Garamond" panose="02020404030301010803" pitchFamily="18" charset="0"/>
                <a:ea typeface="Times New Roman" panose="02020603050405020304" pitchFamily="18" charset="0"/>
              </a:rPr>
              <a:t>segnala</a:t>
            </a:r>
            <a:r>
              <a:rPr lang="it-IT" sz="7200" dirty="0">
                <a:latin typeface="Garamond" panose="02020404030301010803" pitchFamily="18" charset="0"/>
                <a:ea typeface="Times New Roman" panose="02020603050405020304" pitchFamily="18" charset="0"/>
              </a:rPr>
              <a:t> al responsabile della prevenzione della corruzione e della trasparenza di cui all'articolo 1, comma 7, della legge 6 novembre 2012, n. 190, ovvero all'Autorità nazionale anticorruzione (ANAC), o </a:t>
            </a:r>
            <a:r>
              <a:rPr lang="it-IT" sz="7200" b="1" dirty="0">
                <a:solidFill>
                  <a:srgbClr val="0000FF"/>
                </a:solidFill>
                <a:latin typeface="Garamond" panose="02020404030301010803" pitchFamily="18" charset="0"/>
                <a:ea typeface="Times New Roman" panose="02020603050405020304" pitchFamily="18" charset="0"/>
              </a:rPr>
              <a:t>denuncia</a:t>
            </a:r>
            <a:r>
              <a:rPr lang="it-IT" sz="7200" dirty="0">
                <a:latin typeface="Garamond" panose="02020404030301010803" pitchFamily="18" charset="0"/>
                <a:ea typeface="Times New Roman" panose="02020603050405020304" pitchFamily="18" charset="0"/>
              </a:rPr>
              <a:t> all'autorità giudiziaria ordinaria o a quella contabile, </a:t>
            </a:r>
            <a:r>
              <a:rPr lang="it-IT" sz="7200" b="1" dirty="0">
                <a:solidFill>
                  <a:srgbClr val="0000FF"/>
                </a:solidFill>
                <a:latin typeface="Garamond" panose="02020404030301010803" pitchFamily="18" charset="0"/>
                <a:ea typeface="Times New Roman" panose="02020603050405020304" pitchFamily="18" charset="0"/>
              </a:rPr>
              <a:t>condotte illecite </a:t>
            </a:r>
            <a:r>
              <a:rPr lang="it-IT" sz="7200" dirty="0">
                <a:latin typeface="Garamond" panose="02020404030301010803" pitchFamily="18" charset="0"/>
                <a:ea typeface="Times New Roman" panose="02020603050405020304" pitchFamily="18" charset="0"/>
              </a:rPr>
              <a:t>di cui è venuto a conoscenza in ragione del proprio rapporto di lavoro </a:t>
            </a:r>
            <a:r>
              <a:rPr lang="it-IT" sz="7200" b="1" dirty="0">
                <a:solidFill>
                  <a:srgbClr val="0000FF"/>
                </a:solidFill>
                <a:latin typeface="Garamond" panose="02020404030301010803" pitchFamily="18" charset="0"/>
                <a:ea typeface="Times New Roman" panose="02020603050405020304" pitchFamily="18" charset="0"/>
              </a:rPr>
              <a:t>non può essere sanzionato, </a:t>
            </a:r>
            <a:r>
              <a:rPr lang="it-IT" sz="7200" b="1" dirty="0" err="1">
                <a:solidFill>
                  <a:srgbClr val="0000FF"/>
                </a:solidFill>
                <a:latin typeface="Garamond" panose="02020404030301010803" pitchFamily="18" charset="0"/>
                <a:ea typeface="Times New Roman" panose="02020603050405020304" pitchFamily="18" charset="0"/>
              </a:rPr>
              <a:t>demansionato</a:t>
            </a:r>
            <a:r>
              <a:rPr lang="it-IT" sz="7200" b="1" dirty="0">
                <a:solidFill>
                  <a:srgbClr val="0000FF"/>
                </a:solidFill>
                <a:latin typeface="Garamond" panose="02020404030301010803" pitchFamily="18" charset="0"/>
                <a:ea typeface="Times New Roman" panose="02020603050405020304" pitchFamily="18" charset="0"/>
              </a:rPr>
              <a:t>, licenziato, trasferito, o sottoposto ad altra misura organizzativa avente effetti negativi, diretti o indiretti, sulle condizioni di lavoro determinata dalla segnalazione</a:t>
            </a:r>
            <a:r>
              <a:rPr lang="it-IT" sz="7200" dirty="0">
                <a:latin typeface="Garamond" panose="02020404030301010803" pitchFamily="18" charset="0"/>
                <a:ea typeface="Times New Roman" panose="02020603050405020304" pitchFamily="18" charset="0"/>
              </a:rPr>
              <a:t>. </a:t>
            </a:r>
            <a:r>
              <a:rPr lang="it-IT" sz="7200" u="sng" dirty="0">
                <a:solidFill>
                  <a:srgbClr val="C00000"/>
                </a:solidFill>
                <a:latin typeface="Garamond" panose="02020404030301010803" pitchFamily="18" charset="0"/>
                <a:ea typeface="Times New Roman" panose="02020603050405020304" pitchFamily="18" charset="0"/>
              </a:rPr>
              <a:t>L'adozione di misure ritenute ritorsive</a:t>
            </a:r>
            <a:r>
              <a:rPr lang="it-IT" sz="7200" dirty="0">
                <a:latin typeface="Garamond" panose="02020404030301010803" pitchFamily="18" charset="0"/>
                <a:ea typeface="Times New Roman" panose="02020603050405020304" pitchFamily="18" charset="0"/>
              </a:rPr>
              <a:t>, di cui al primo periodo, </a:t>
            </a:r>
            <a:r>
              <a:rPr lang="it-IT" sz="7200" u="sng" dirty="0">
                <a:solidFill>
                  <a:srgbClr val="C00000"/>
                </a:solidFill>
                <a:latin typeface="Garamond" panose="02020404030301010803" pitchFamily="18" charset="0"/>
                <a:ea typeface="Times New Roman" panose="02020603050405020304" pitchFamily="18" charset="0"/>
              </a:rPr>
              <a:t>nei confronti del segnalante è comunicata in ogni caso all'ANAC dall'interessato o dalle organizzazioni sindacali maggiormente rappresentative nell'amministrazione nella quale le stesse sono state poste in essere</a:t>
            </a:r>
            <a:r>
              <a:rPr lang="it-IT" sz="7200" dirty="0">
                <a:latin typeface="Garamond" panose="02020404030301010803" pitchFamily="18" charset="0"/>
                <a:ea typeface="Times New Roman" panose="02020603050405020304" pitchFamily="18" charset="0"/>
              </a:rPr>
              <a:t>. L'ANAC informa il Dipartimento della funzione pubblica della Presidenza del Consiglio dei ministri o gli altri organismi di garanzia o di disciplina per le attività e gli eventuali provvedimenti di competenza.</a:t>
            </a:r>
          </a:p>
          <a:p>
            <a:r>
              <a:rPr lang="it-IT" sz="7200" dirty="0" smtClean="0">
                <a:latin typeface="Garamond" panose="02020404030301010803" pitchFamily="18" charset="0"/>
              </a:rPr>
              <a:t>Commi 2, 3, 4 e 5 omissis</a:t>
            </a:r>
            <a:endParaRPr lang="it-IT" sz="7200" dirty="0">
              <a:latin typeface="Garamond" panose="02020404030301010803" pitchFamily="18" charset="0"/>
            </a:endParaRPr>
          </a:p>
          <a:p>
            <a:r>
              <a:rPr lang="it-IT" sz="7200" b="1" dirty="0" smtClean="0">
                <a:latin typeface="Garamond" panose="02020404030301010803" pitchFamily="18" charset="0"/>
              </a:rPr>
              <a:t>6</a:t>
            </a:r>
            <a:r>
              <a:rPr lang="it-IT" sz="7200" b="1" dirty="0">
                <a:latin typeface="Garamond" panose="02020404030301010803" pitchFamily="18" charset="0"/>
              </a:rPr>
              <a:t>.</a:t>
            </a:r>
            <a:r>
              <a:rPr lang="it-IT" sz="7200" dirty="0">
                <a:latin typeface="Garamond" panose="02020404030301010803" pitchFamily="18" charset="0"/>
              </a:rPr>
              <a:t> </a:t>
            </a:r>
            <a:r>
              <a:rPr lang="it-IT" sz="7200" u="sng" dirty="0">
                <a:solidFill>
                  <a:srgbClr val="FF0000"/>
                </a:solidFill>
                <a:latin typeface="Garamond" panose="02020404030301010803" pitchFamily="18" charset="0"/>
                <a:ea typeface="Times New Roman" panose="02020603050405020304" pitchFamily="18" charset="0"/>
              </a:rPr>
              <a:t>Qualora venga accertata, nell'ambito dell'istruttoria condotta dall'ANAC, l'adozione di misure discriminatorie da parte di una delle amministrazioni pubbliche o di uno degli enti di cui al comma 2</a:t>
            </a:r>
            <a:r>
              <a:rPr lang="it-IT" sz="7200" dirty="0">
                <a:latin typeface="Garamond" panose="02020404030301010803" pitchFamily="18" charset="0"/>
                <a:ea typeface="Times New Roman" panose="02020603050405020304" pitchFamily="18" charset="0"/>
              </a:rPr>
              <a:t>, fermi restando gli altri profili di responsabilità, </a:t>
            </a:r>
            <a:r>
              <a:rPr lang="it-IT" sz="7200" dirty="0">
                <a:solidFill>
                  <a:srgbClr val="0000FF"/>
                </a:solidFill>
                <a:latin typeface="Garamond" panose="02020404030301010803" pitchFamily="18" charset="0"/>
                <a:ea typeface="Times New Roman" panose="02020603050405020304" pitchFamily="18" charset="0"/>
              </a:rPr>
              <a:t>l'ANAC applica al responsabile che ha adottato tale misura una sanzione amministrativa pecuniaria da 5.000 a 30.000 euro</a:t>
            </a:r>
            <a:r>
              <a:rPr lang="it-IT" sz="7200" dirty="0">
                <a:latin typeface="Garamond" panose="02020404030301010803" pitchFamily="18" charset="0"/>
                <a:ea typeface="Times New Roman" panose="02020603050405020304" pitchFamily="18" charset="0"/>
              </a:rPr>
              <a:t>. Qualora venga accertata l'assenza di procedure per l'inoltro e la gestione delle segnalazioni ovvero l'adozione di procedure non conformi a quelle di cui al comma 5, </a:t>
            </a:r>
            <a:r>
              <a:rPr lang="it-IT" sz="7200" dirty="0">
                <a:solidFill>
                  <a:srgbClr val="0000FF"/>
                </a:solidFill>
                <a:latin typeface="Garamond" panose="02020404030301010803" pitchFamily="18" charset="0"/>
                <a:ea typeface="Times New Roman" panose="02020603050405020304" pitchFamily="18" charset="0"/>
              </a:rPr>
              <a:t>l'ANAC applica al responsabile la sanzione amministrativa pecuniaria da 10.000 a 50.000 euro</a:t>
            </a:r>
            <a:r>
              <a:rPr lang="it-IT" sz="7200" dirty="0" smtClean="0">
                <a:solidFill>
                  <a:srgbClr val="0000FF"/>
                </a:solidFill>
                <a:latin typeface="Garamond" panose="02020404030301010803" pitchFamily="18" charset="0"/>
                <a:ea typeface="Times New Roman" panose="02020603050405020304" pitchFamily="18" charset="0"/>
              </a:rPr>
              <a:t>.………omissis……</a:t>
            </a:r>
          </a:p>
          <a:p>
            <a:r>
              <a:rPr lang="it-IT" sz="7200" b="1" dirty="0" smtClean="0">
                <a:latin typeface="Garamond" panose="02020404030301010803" pitchFamily="18" charset="0"/>
              </a:rPr>
              <a:t>7</a:t>
            </a:r>
            <a:r>
              <a:rPr lang="it-IT" sz="7200" b="1" dirty="0">
                <a:latin typeface="Garamond" panose="02020404030301010803" pitchFamily="18" charset="0"/>
              </a:rPr>
              <a:t>.</a:t>
            </a:r>
            <a:r>
              <a:rPr lang="it-IT" sz="7200" dirty="0">
                <a:latin typeface="Garamond" panose="02020404030301010803" pitchFamily="18" charset="0"/>
              </a:rPr>
              <a:t> E' a carico dell'amministrazione pubblica o dell'ente di cui al comma 2 dimostrare che le misure discriminatorie o ritorsive, adottate nei confronti del segnalante, sono motivate da ragioni estranee alla segnalazione stessa. </a:t>
            </a:r>
            <a:r>
              <a:rPr lang="it-IT" sz="7200" b="1" dirty="0">
                <a:solidFill>
                  <a:srgbClr val="00B0F0"/>
                </a:solidFill>
                <a:latin typeface="Garamond" panose="02020404030301010803" pitchFamily="18" charset="0"/>
              </a:rPr>
              <a:t>Gli atti discriminatori o ritorsivi adottati dall'amministrazione o dall'ente </a:t>
            </a:r>
            <a:r>
              <a:rPr lang="it-IT" sz="9600" b="1" u="sng" dirty="0">
                <a:solidFill>
                  <a:srgbClr val="C00000"/>
                </a:solidFill>
                <a:latin typeface="Garamond" panose="02020404030301010803" pitchFamily="18" charset="0"/>
              </a:rPr>
              <a:t>sono nulli</a:t>
            </a:r>
            <a:r>
              <a:rPr lang="it-IT" sz="7200" b="1" dirty="0">
                <a:solidFill>
                  <a:srgbClr val="00B0F0"/>
                </a:solidFill>
                <a:latin typeface="Garamond" panose="02020404030301010803" pitchFamily="18" charset="0"/>
              </a:rPr>
              <a:t>.</a:t>
            </a:r>
          </a:p>
          <a:p>
            <a:r>
              <a:rPr lang="it-IT" sz="7200" dirty="0">
                <a:latin typeface="Garamond" panose="02020404030301010803" pitchFamily="18" charset="0"/>
              </a:rPr>
              <a:t> </a:t>
            </a:r>
            <a:r>
              <a:rPr lang="it-IT" sz="7200" b="1" dirty="0">
                <a:latin typeface="Garamond" panose="02020404030301010803" pitchFamily="18" charset="0"/>
              </a:rPr>
              <a:t>8.</a:t>
            </a:r>
            <a:r>
              <a:rPr lang="it-IT" sz="7200" dirty="0">
                <a:latin typeface="Garamond" panose="02020404030301010803" pitchFamily="18" charset="0"/>
              </a:rPr>
              <a:t> </a:t>
            </a:r>
            <a:r>
              <a:rPr lang="it-IT" sz="7200" b="1" dirty="0">
                <a:solidFill>
                  <a:srgbClr val="0000FF"/>
                </a:solidFill>
                <a:latin typeface="Garamond" panose="02020404030301010803" pitchFamily="18" charset="0"/>
              </a:rPr>
              <a:t>Il segnalante che sia licenziato </a:t>
            </a:r>
            <a:r>
              <a:rPr lang="it-IT" sz="7200" dirty="0">
                <a:latin typeface="Garamond" panose="02020404030301010803" pitchFamily="18" charset="0"/>
              </a:rPr>
              <a:t>a motivo della segnalazione </a:t>
            </a:r>
            <a:r>
              <a:rPr lang="it-IT" sz="7200" b="1" dirty="0">
                <a:solidFill>
                  <a:srgbClr val="0000FF"/>
                </a:solidFill>
                <a:latin typeface="Garamond" panose="02020404030301010803" pitchFamily="18" charset="0"/>
              </a:rPr>
              <a:t>è reintegrato nel posto di lavoro </a:t>
            </a:r>
            <a:r>
              <a:rPr lang="it-IT" sz="7200" dirty="0">
                <a:latin typeface="Garamond" panose="02020404030301010803" pitchFamily="18" charset="0"/>
              </a:rPr>
              <a:t>ai sensi dell'articolo 2 del decreto legislativo 4 marzo 2015, n. 23.</a:t>
            </a:r>
          </a:p>
          <a:p>
            <a:r>
              <a:rPr lang="it-IT" sz="7200" dirty="0">
                <a:latin typeface="Garamond" panose="02020404030301010803" pitchFamily="18" charset="0"/>
              </a:rPr>
              <a:t> </a:t>
            </a:r>
            <a:r>
              <a:rPr lang="it-IT" sz="7200" b="1" dirty="0">
                <a:latin typeface="Garamond" panose="02020404030301010803" pitchFamily="18" charset="0"/>
              </a:rPr>
              <a:t>9.</a:t>
            </a:r>
            <a:r>
              <a:rPr lang="it-IT" sz="7200" dirty="0">
                <a:latin typeface="Garamond" panose="02020404030301010803" pitchFamily="18" charset="0"/>
              </a:rPr>
              <a:t> </a:t>
            </a:r>
            <a:r>
              <a:rPr lang="it-IT" sz="7200" b="1" dirty="0">
                <a:solidFill>
                  <a:srgbClr val="0000FF"/>
                </a:solidFill>
                <a:latin typeface="Garamond" panose="02020404030301010803" pitchFamily="18" charset="0"/>
              </a:rPr>
              <a:t>Le tutele </a:t>
            </a:r>
            <a:r>
              <a:rPr lang="it-IT" sz="7200" dirty="0">
                <a:latin typeface="Garamond" panose="02020404030301010803" pitchFamily="18" charset="0"/>
              </a:rPr>
              <a:t>di cui al presente articolo </a:t>
            </a:r>
            <a:r>
              <a:rPr lang="it-IT" sz="7200" b="1" dirty="0">
                <a:solidFill>
                  <a:srgbClr val="0000FF"/>
                </a:solidFill>
                <a:latin typeface="Garamond" panose="02020404030301010803" pitchFamily="18" charset="0"/>
              </a:rPr>
              <a:t>non sono garantite </a:t>
            </a:r>
            <a:r>
              <a:rPr lang="it-IT" sz="7200" dirty="0">
                <a:latin typeface="Garamond" panose="02020404030301010803" pitchFamily="18" charset="0"/>
              </a:rPr>
              <a:t>nei casi in cui sia accertata, anche con sentenza di primo grado, </a:t>
            </a:r>
            <a:r>
              <a:rPr lang="it-IT" sz="7200" u="sng" dirty="0">
                <a:latin typeface="Garamond" panose="02020404030301010803" pitchFamily="18" charset="0"/>
              </a:rPr>
              <a:t>la responsabilità penale del segnalante per i reati di calunnia o diffamazione o comunque per reati commessi con la denuncia di cui al comma 1 ovvero la sua responsabilità civile, per lo stesso titolo, nei casi di dolo o colpa grave</a:t>
            </a:r>
            <a:r>
              <a:rPr lang="it-IT" sz="7200" u="sng" dirty="0" smtClean="0">
                <a:latin typeface="Garamond" panose="02020404030301010803" pitchFamily="18" charset="0"/>
              </a:rPr>
              <a:t>»</a:t>
            </a:r>
            <a:r>
              <a:rPr lang="it-IT" sz="7200" dirty="0" smtClean="0">
                <a:latin typeface="Garamond" panose="02020404030301010803" pitchFamily="18" charset="0"/>
              </a:rPr>
              <a:t>.</a:t>
            </a:r>
            <a:endParaRPr lang="it-IT" sz="7200" dirty="0">
              <a:latin typeface="Garamond" panose="02020404030301010803" pitchFamily="18" charset="0"/>
            </a:endParaRPr>
          </a:p>
          <a:p>
            <a:pPr marL="0" indent="0">
              <a:buNone/>
            </a:pPr>
            <a:endParaRPr lang="it-IT" sz="7200" dirty="0">
              <a:latin typeface="Garamond" panose="02020404030301010803" pitchFamily="18" charset="0"/>
            </a:endParaRPr>
          </a:p>
          <a:p>
            <a:pPr marL="0" indent="0">
              <a:buNone/>
            </a:pPr>
            <a:endParaRPr lang="it-IT" dirty="0"/>
          </a:p>
        </p:txBody>
      </p:sp>
      <p:sp>
        <p:nvSpPr>
          <p:cNvPr id="6" name="Segnaposto numero diapositiva 5"/>
          <p:cNvSpPr>
            <a:spLocks noGrp="1"/>
          </p:cNvSpPr>
          <p:nvPr>
            <p:ph type="sldNum" sz="quarter" idx="15"/>
          </p:nvPr>
        </p:nvSpPr>
        <p:spPr>
          <a:xfrm>
            <a:off x="10838688" y="6214155"/>
            <a:ext cx="812800" cy="521208"/>
          </a:xfrm>
        </p:spPr>
        <p:txBody>
          <a:bodyPr/>
          <a:lstStyle/>
          <a:p>
            <a:pPr>
              <a:defRPr/>
            </a:pPr>
            <a:fld id="{B2D3D1F1-375F-4D34-BD2F-2D3F7ECFE057}" type="slidenum">
              <a:rPr lang="en-US" smtClean="0">
                <a:solidFill>
                  <a:schemeClr val="tx1"/>
                </a:solidFill>
              </a:rPr>
              <a:pPr>
                <a:defRPr/>
              </a:pPr>
              <a:t>20</a:t>
            </a:fld>
            <a:endParaRPr lang="en-US" dirty="0">
              <a:solidFill>
                <a:schemeClr val="tx1"/>
              </a:solidFill>
            </a:endParaRPr>
          </a:p>
        </p:txBody>
      </p:sp>
    </p:spTree>
    <p:extLst>
      <p:ext uri="{BB962C8B-B14F-4D97-AF65-F5344CB8AC3E}">
        <p14:creationId xmlns:p14="http://schemas.microsoft.com/office/powerpoint/2010/main" val="243590217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randombar(horizontal)">
                                      <p:cBhvr>
                                        <p:cTn id="7" dur="500"/>
                                        <p:tgtEl>
                                          <p:spTgt spid="3">
                                            <p:bg/>
                                          </p:spTgt>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1" dur="500"/>
                                        <p:tgtEl>
                                          <p:spTgt spid="3">
                                            <p:txEl>
                                              <p:pRg st="0" end="0"/>
                                            </p:txEl>
                                          </p:spTgt>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5" dur="500"/>
                                        <p:tgtEl>
                                          <p:spTgt spid="3">
                                            <p:txEl>
                                              <p:pRg st="1" end="1"/>
                                            </p:txEl>
                                          </p:spTgt>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9" dur="500"/>
                                        <p:tgtEl>
                                          <p:spTgt spid="3">
                                            <p:txEl>
                                              <p:pRg st="2" end="2"/>
                                            </p:txEl>
                                          </p:spTgt>
                                        </p:tgtEl>
                                      </p:cBhvr>
                                    </p:animEffect>
                                  </p:childTnLst>
                                </p:cTn>
                              </p:par>
                            </p:childTnLst>
                          </p:cTn>
                        </p:par>
                        <p:par>
                          <p:cTn id="20" fill="hold">
                            <p:stCondLst>
                              <p:cond delay="2000"/>
                            </p:stCondLst>
                            <p:childTnLst>
                              <p:par>
                                <p:cTn id="21" presetID="14" presetClass="entr" presetSubtype="1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3" dur="500"/>
                                        <p:tgtEl>
                                          <p:spTgt spid="3">
                                            <p:txEl>
                                              <p:pRg st="3" end="3"/>
                                            </p:txEl>
                                          </p:spTgt>
                                        </p:tgtEl>
                                      </p:cBhvr>
                                    </p:animEffect>
                                  </p:childTnLst>
                                </p:cTn>
                              </p:par>
                            </p:childTnLst>
                          </p:cTn>
                        </p:par>
                        <p:par>
                          <p:cTn id="24" fill="hold">
                            <p:stCondLst>
                              <p:cond delay="2500"/>
                            </p:stCondLst>
                            <p:childTnLst>
                              <p:par>
                                <p:cTn id="25" presetID="14" presetClass="entr" presetSubtype="10"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childTnLst>
                          </p:cTn>
                        </p:par>
                        <p:par>
                          <p:cTn id="28" fill="hold">
                            <p:stCondLst>
                              <p:cond delay="3000"/>
                            </p:stCondLst>
                            <p:childTnLst>
                              <p:par>
                                <p:cTn id="29" presetID="14" presetClass="entr" presetSubtype="10"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1" dur="500"/>
                                        <p:tgtEl>
                                          <p:spTgt spid="3">
                                            <p:txEl>
                                              <p:pRg st="5" end="5"/>
                                            </p:txEl>
                                          </p:spTgt>
                                        </p:tgtEl>
                                      </p:cBhvr>
                                    </p:animEffect>
                                  </p:childTnLst>
                                </p:cTn>
                              </p:par>
                            </p:childTnLst>
                          </p:cTn>
                        </p:par>
                        <p:par>
                          <p:cTn id="32" fill="hold">
                            <p:stCondLst>
                              <p:cond delay="3500"/>
                            </p:stCondLst>
                            <p:childTnLst>
                              <p:par>
                                <p:cTn id="33" presetID="14" presetClass="entr" presetSubtype="10" fill="hold" grpId="0" nodeType="after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12955" y="88491"/>
            <a:ext cx="11326761" cy="6666536"/>
          </a:xfrm>
          <a:solidFill>
            <a:schemeClr val="accent4">
              <a:lumMod val="20000"/>
              <a:lumOff val="80000"/>
            </a:schemeClr>
          </a:solidFill>
        </p:spPr>
        <p:txBody>
          <a:bodyPr>
            <a:normAutofit fontScale="92500" lnSpcReduction="10000"/>
          </a:bodyPr>
          <a:lstStyle/>
          <a:p>
            <a:pPr>
              <a:buFont typeface="Courier New" panose="02070309020205020404" pitchFamily="49" charset="0"/>
              <a:buChar char="o"/>
            </a:pPr>
            <a:r>
              <a:rPr lang="it-IT" sz="1900" b="1" dirty="0" smtClean="0">
                <a:latin typeface="Garamond" panose="02020404030301010803" pitchFamily="18" charset="0"/>
                <a:ea typeface="Times New Roman" panose="02020603050405020304" pitchFamily="18" charset="0"/>
              </a:rPr>
              <a:t>L’art. 8 </a:t>
            </a:r>
            <a:r>
              <a:rPr lang="it-IT" sz="1900" dirty="0" smtClean="0">
                <a:latin typeface="Garamond" panose="02020404030301010803" pitchFamily="18" charset="0"/>
                <a:ea typeface="Times New Roman" panose="02020603050405020304" pitchFamily="18" charset="0"/>
              </a:rPr>
              <a:t>in </a:t>
            </a:r>
            <a:r>
              <a:rPr lang="it-IT" sz="1900" dirty="0">
                <a:latin typeface="Garamond" panose="02020404030301010803" pitchFamily="18" charset="0"/>
                <a:ea typeface="Times New Roman" panose="02020603050405020304" pitchFamily="18" charset="0"/>
              </a:rPr>
              <a:t>esame, al </a:t>
            </a:r>
            <a:r>
              <a:rPr lang="it-IT" sz="1900" b="1" u="sng" dirty="0">
                <a:latin typeface="Garamond" panose="02020404030301010803" pitchFamily="18" charset="0"/>
                <a:ea typeface="Times New Roman" panose="02020603050405020304" pitchFamily="18" charset="0"/>
              </a:rPr>
              <a:t>comma 8</a:t>
            </a:r>
            <a:r>
              <a:rPr lang="it-IT" sz="1900" dirty="0">
                <a:latin typeface="Garamond" panose="02020404030301010803" pitchFamily="18" charset="0"/>
                <a:ea typeface="Times New Roman" panose="02020603050405020304" pitchFamily="18" charset="0"/>
              </a:rPr>
              <a:t>, evidenzia la necessità di </a:t>
            </a:r>
            <a:r>
              <a:rPr lang="it-IT" sz="1900" dirty="0">
                <a:solidFill>
                  <a:srgbClr val="0000FF"/>
                </a:solidFill>
                <a:latin typeface="Garamond" panose="02020404030301010803" pitchFamily="18" charset="0"/>
                <a:ea typeface="Times New Roman" panose="02020603050405020304" pitchFamily="18" charset="0"/>
              </a:rPr>
              <a:t>assicurare riservatezza nei confronti del segnalante</a:t>
            </a:r>
            <a:r>
              <a:rPr lang="it-IT" sz="1900" dirty="0">
                <a:latin typeface="Garamond" panose="02020404030301010803" pitchFamily="18" charset="0"/>
                <a:ea typeface="Times New Roman" panose="02020603050405020304" pitchFamily="18" charset="0"/>
              </a:rPr>
              <a:t> </a:t>
            </a:r>
            <a:r>
              <a:rPr lang="it-IT" sz="1900" dirty="0">
                <a:solidFill>
                  <a:srgbClr val="0000FF"/>
                </a:solidFill>
                <a:latin typeface="Garamond" panose="02020404030301010803" pitchFamily="18" charset="0"/>
                <a:ea typeface="Times New Roman" panose="02020603050405020304" pitchFamily="18" charset="0"/>
              </a:rPr>
              <a:t>sia da parte dei dirigenti e direttori</a:t>
            </a:r>
            <a:r>
              <a:rPr lang="it-IT" sz="1900" dirty="0">
                <a:latin typeface="Garamond" panose="02020404030301010803" pitchFamily="18" charset="0"/>
                <a:ea typeface="Times New Roman" panose="02020603050405020304" pitchFamily="18" charset="0"/>
              </a:rPr>
              <a:t>, che trasmettono le segnalazioni con ogni possibile cautela al responsabile per la prevenzione della corruzione, </a:t>
            </a:r>
            <a:r>
              <a:rPr lang="it-IT" sz="1900" dirty="0">
                <a:solidFill>
                  <a:srgbClr val="0000FF"/>
                </a:solidFill>
                <a:latin typeface="Garamond" panose="02020404030301010803" pitchFamily="18" charset="0"/>
                <a:ea typeface="Times New Roman" panose="02020603050405020304" pitchFamily="18" charset="0"/>
              </a:rPr>
              <a:t>sia da quest’ultimo </a:t>
            </a:r>
            <a:r>
              <a:rPr lang="it-IT" sz="1900" dirty="0">
                <a:latin typeface="Garamond" panose="02020404030301010803" pitchFamily="18" charset="0"/>
                <a:ea typeface="Times New Roman" panose="02020603050405020304" pitchFamily="18" charset="0"/>
              </a:rPr>
              <a:t>che gestisce il previsto </a:t>
            </a:r>
            <a:r>
              <a:rPr lang="it-IT" sz="1900" u="sng" dirty="0">
                <a:latin typeface="Garamond" panose="02020404030301010803" pitchFamily="18" charset="0"/>
                <a:ea typeface="Times New Roman" panose="02020603050405020304" pitchFamily="18" charset="0"/>
              </a:rPr>
              <a:t>canale differenziato e riservato ove inoltrare le segnalazioni</a:t>
            </a:r>
            <a:r>
              <a:rPr lang="it-IT" sz="1900" dirty="0" smtClean="0">
                <a:latin typeface="Garamond" panose="02020404030301010803" pitchFamily="18" charset="0"/>
                <a:ea typeface="Times New Roman" panose="02020603050405020304" pitchFamily="18" charset="0"/>
              </a:rPr>
              <a:t>.</a:t>
            </a:r>
          </a:p>
          <a:p>
            <a:pPr>
              <a:buFont typeface="Courier New" panose="02070309020205020404" pitchFamily="49" charset="0"/>
              <a:buChar char="o"/>
            </a:pPr>
            <a:r>
              <a:rPr lang="it-IT" sz="1900" dirty="0" smtClean="0">
                <a:latin typeface="Garamond" panose="02020404030301010803" pitchFamily="18" charset="0"/>
                <a:ea typeface="Times New Roman" panose="02020603050405020304" pitchFamily="18" charset="0"/>
              </a:rPr>
              <a:t>Al </a:t>
            </a:r>
            <a:r>
              <a:rPr lang="it-IT" sz="1900" b="1" u="sng" dirty="0" smtClean="0">
                <a:latin typeface="Garamond" panose="02020404030301010803" pitchFamily="18" charset="0"/>
                <a:ea typeface="Times New Roman" panose="02020603050405020304" pitchFamily="18" charset="0"/>
              </a:rPr>
              <a:t>comma 9 </a:t>
            </a:r>
            <a:r>
              <a:rPr lang="it-IT" sz="1900" dirty="0">
                <a:latin typeface="Garamond" panose="02020404030301010803" pitchFamily="18" charset="0"/>
                <a:ea typeface="Times New Roman" panose="02020603050405020304" pitchFamily="18" charset="0"/>
              </a:rPr>
              <a:t>è disposto che </a:t>
            </a:r>
            <a:r>
              <a:rPr lang="it-IT" sz="1900" dirty="0" smtClean="0">
                <a:latin typeface="Garamond" panose="02020404030301010803" pitchFamily="18" charset="0"/>
                <a:ea typeface="Times New Roman" panose="02020603050405020304" pitchFamily="18" charset="0"/>
              </a:rPr>
              <a:t>«Nel </a:t>
            </a:r>
            <a:r>
              <a:rPr lang="it-IT" sz="1900" dirty="0">
                <a:latin typeface="Garamond" panose="02020404030301010803" pitchFamily="18" charset="0"/>
                <a:ea typeface="Times New Roman" panose="02020603050405020304" pitchFamily="18" charset="0"/>
              </a:rPr>
              <a:t>caso in cui la segnalazione riguardi il </a:t>
            </a:r>
            <a:r>
              <a:rPr lang="it-IT" sz="1900" dirty="0" smtClean="0">
                <a:solidFill>
                  <a:srgbClr val="0000FF"/>
                </a:solidFill>
                <a:latin typeface="Garamond" panose="02020404030301010803" pitchFamily="18" charset="0"/>
                <a:ea typeface="Times New Roman" panose="02020603050405020304" pitchFamily="18" charset="0"/>
              </a:rPr>
              <a:t>RPCT </a:t>
            </a:r>
            <a:r>
              <a:rPr lang="it-IT" sz="1900" dirty="0">
                <a:solidFill>
                  <a:srgbClr val="0000FF"/>
                </a:solidFill>
                <a:latin typeface="Garamond" panose="02020404030301010803" pitchFamily="18" charset="0"/>
                <a:ea typeface="Times New Roman" panose="02020603050405020304" pitchFamily="18" charset="0"/>
              </a:rPr>
              <a:t>e/o un funzionario facente parte della sua struttura, </a:t>
            </a:r>
            <a:r>
              <a:rPr lang="it-IT" sz="1900" dirty="0">
                <a:latin typeface="Garamond" panose="02020404030301010803" pitchFamily="18" charset="0"/>
                <a:ea typeface="Times New Roman" panose="02020603050405020304" pitchFamily="18" charset="0"/>
              </a:rPr>
              <a:t>il dipendente potrà inviare la propria segnalazione all’ANAC, attraverso il canale informatico appositamente predisposto dalla citata </a:t>
            </a:r>
            <a:r>
              <a:rPr lang="it-IT" sz="1900" dirty="0" smtClean="0">
                <a:latin typeface="Garamond" panose="02020404030301010803" pitchFamily="18" charset="0"/>
                <a:ea typeface="Times New Roman" panose="02020603050405020304" pitchFamily="18" charset="0"/>
              </a:rPr>
              <a:t>Autorità».</a:t>
            </a:r>
          </a:p>
          <a:p>
            <a:pPr marL="318770" algn="just">
              <a:spcAft>
                <a:spcPts val="0"/>
              </a:spcAft>
            </a:pPr>
            <a:r>
              <a:rPr lang="it-IT" sz="1900" dirty="0" smtClean="0">
                <a:latin typeface="Garamond" panose="02020404030301010803" pitchFamily="18" charset="0"/>
                <a:ea typeface="Times New Roman" panose="02020603050405020304" pitchFamily="18" charset="0"/>
              </a:rPr>
              <a:t>Il </a:t>
            </a:r>
            <a:r>
              <a:rPr lang="it-IT" sz="1900" b="1" u="sng" dirty="0" smtClean="0">
                <a:latin typeface="Garamond" panose="02020404030301010803" pitchFamily="18" charset="0"/>
                <a:ea typeface="Times New Roman" panose="02020603050405020304" pitchFamily="18" charset="0"/>
              </a:rPr>
              <a:t>comma 10 </a:t>
            </a:r>
            <a:r>
              <a:rPr lang="it-IT" sz="1900" dirty="0" smtClean="0">
                <a:latin typeface="Garamond" panose="02020404030301010803" pitchFamily="18" charset="0"/>
                <a:ea typeface="Times New Roman" panose="02020603050405020304" pitchFamily="18" charset="0"/>
              </a:rPr>
              <a:t>dispone che </a:t>
            </a:r>
            <a:r>
              <a:rPr lang="it-IT" sz="2000" dirty="0" smtClean="0">
                <a:latin typeface="Garamond"/>
                <a:ea typeface="Times New Roman" panose="02020603050405020304" pitchFamily="18" charset="0"/>
                <a:cs typeface="Times New Roman"/>
              </a:rPr>
              <a:t>l</a:t>
            </a:r>
            <a:r>
              <a:rPr lang="it-IT" sz="2000" dirty="0" smtClean="0">
                <a:latin typeface="Garamond"/>
                <a:ea typeface="Times New Roman"/>
                <a:cs typeface="Times New Roman"/>
              </a:rPr>
              <a:t>e </a:t>
            </a:r>
            <a:r>
              <a:rPr lang="it-IT" sz="2000" dirty="0">
                <a:solidFill>
                  <a:srgbClr val="0000FF"/>
                </a:solidFill>
                <a:latin typeface="Garamond"/>
                <a:ea typeface="Times New Roman"/>
                <a:cs typeface="Times New Roman"/>
              </a:rPr>
              <a:t>segnalazioni anonime </a:t>
            </a:r>
            <a:r>
              <a:rPr lang="it-IT" sz="2000" dirty="0">
                <a:latin typeface="Garamond"/>
                <a:ea typeface="Times New Roman"/>
                <a:cs typeface="Times New Roman"/>
              </a:rPr>
              <a:t>sono archiviate dal Direttore/Dirigente della struttura regionale o dal RPCT se a questi pervenute. Le segnalazioni anonime, riguardanti fatti di </a:t>
            </a:r>
            <a:r>
              <a:rPr lang="it-IT" sz="2000" dirty="0">
                <a:solidFill>
                  <a:srgbClr val="0000FF"/>
                </a:solidFill>
                <a:latin typeface="Garamond"/>
                <a:ea typeface="Times New Roman"/>
                <a:cs typeface="Times New Roman"/>
              </a:rPr>
              <a:t>particolare rilevanza o gravità</a:t>
            </a:r>
            <a:r>
              <a:rPr lang="it-IT" sz="2000" dirty="0">
                <a:latin typeface="Garamond"/>
                <a:ea typeface="Times New Roman"/>
                <a:cs typeface="Times New Roman"/>
              </a:rPr>
              <a:t> e che contengono </a:t>
            </a:r>
            <a:r>
              <a:rPr lang="it-IT" sz="2000" u="sng" dirty="0">
                <a:latin typeface="Garamond"/>
                <a:ea typeface="Times New Roman"/>
                <a:cs typeface="Times New Roman"/>
              </a:rPr>
              <a:t>informazioni adeguatamente circostanziate</a:t>
            </a:r>
            <a:r>
              <a:rPr lang="it-IT" sz="2000" dirty="0">
                <a:latin typeface="Garamond"/>
                <a:ea typeface="Times New Roman"/>
                <a:cs typeface="Times New Roman"/>
              </a:rPr>
              <a:t>, </a:t>
            </a:r>
            <a:r>
              <a:rPr lang="it-IT" sz="2000" dirty="0">
                <a:solidFill>
                  <a:srgbClr val="0000FF"/>
                </a:solidFill>
                <a:latin typeface="Garamond"/>
                <a:ea typeface="Times New Roman"/>
                <a:cs typeface="Times New Roman"/>
              </a:rPr>
              <a:t>possono comunque essere tenute in considerazione</a:t>
            </a:r>
            <a:r>
              <a:rPr lang="it-IT" sz="2000" dirty="0">
                <a:latin typeface="Garamond"/>
                <a:ea typeface="Times New Roman"/>
                <a:cs typeface="Times New Roman"/>
              </a:rPr>
              <a:t> e trasmesse al RPCT della Giunta Regionale attraverso il </a:t>
            </a:r>
            <a:r>
              <a:rPr lang="it-IT" sz="2000" dirty="0" smtClean="0">
                <a:latin typeface="Garamond"/>
                <a:ea typeface="Times New Roman"/>
                <a:cs typeface="Times New Roman"/>
              </a:rPr>
              <a:t>citato canale </a:t>
            </a:r>
            <a:r>
              <a:rPr lang="it-IT" sz="2000" dirty="0" smtClean="0">
                <a:latin typeface="Garamond"/>
                <a:ea typeface="Times New Roman"/>
              </a:rPr>
              <a:t>differenziato e riservato di cui al comma 11. </a:t>
            </a:r>
          </a:p>
          <a:p>
            <a:pPr marL="318770" algn="just">
              <a:spcAft>
                <a:spcPts val="0"/>
              </a:spcAft>
            </a:pPr>
            <a:r>
              <a:rPr lang="it-IT" sz="1900" dirty="0" smtClean="0">
                <a:latin typeface="Garamond" panose="02020404030301010803" pitchFamily="18" charset="0"/>
                <a:ea typeface="Times New Roman" panose="02020603050405020304" pitchFamily="18" charset="0"/>
              </a:rPr>
              <a:t>Il</a:t>
            </a:r>
            <a:r>
              <a:rPr lang="it-IT" sz="1900" b="1" dirty="0" smtClean="0">
                <a:latin typeface="Garamond" panose="02020404030301010803" pitchFamily="18" charset="0"/>
                <a:ea typeface="Times New Roman" panose="02020603050405020304" pitchFamily="18" charset="0"/>
              </a:rPr>
              <a:t> </a:t>
            </a:r>
            <a:r>
              <a:rPr lang="it-IT" sz="1900" b="1" u="sng" dirty="0" smtClean="0">
                <a:latin typeface="Garamond" panose="02020404030301010803" pitchFamily="18" charset="0"/>
                <a:ea typeface="Times New Roman" panose="02020603050405020304" pitchFamily="18" charset="0"/>
              </a:rPr>
              <a:t>comma 11 </a:t>
            </a:r>
            <a:r>
              <a:rPr lang="it-IT" sz="1900" dirty="0" smtClean="0">
                <a:latin typeface="Garamond" panose="02020404030301010803" pitchFamily="18" charset="0"/>
                <a:ea typeface="Times New Roman" panose="02020603050405020304" pitchFamily="18" charset="0"/>
              </a:rPr>
              <a:t>dispone che </a:t>
            </a:r>
            <a:r>
              <a:rPr lang="it-IT" sz="2000" dirty="0" smtClean="0">
                <a:latin typeface="Garamond"/>
              </a:rPr>
              <a:t>per </a:t>
            </a:r>
            <a:r>
              <a:rPr lang="it-IT" sz="2000" u="sng" dirty="0">
                <a:solidFill>
                  <a:srgbClr val="0000FF"/>
                </a:solidFill>
                <a:latin typeface="Garamond"/>
              </a:rPr>
              <a:t>garantire l’anonimato del segnalante</a:t>
            </a:r>
            <a:r>
              <a:rPr lang="it-IT" sz="2000" dirty="0">
                <a:latin typeface="Garamond"/>
              </a:rPr>
              <a:t>, </a:t>
            </a:r>
            <a:r>
              <a:rPr lang="it-IT" sz="2000" u="sng" dirty="0">
                <a:latin typeface="Garamond"/>
              </a:rPr>
              <a:t>nelle more della definizione delle procedure informatiche per la presentazione e la gestione delle segnalazioni</a:t>
            </a:r>
            <a:r>
              <a:rPr lang="it-IT" sz="2000" dirty="0" smtClean="0">
                <a:latin typeface="Garamond"/>
              </a:rPr>
              <a:t>, (di competenza del S.I.R.) </a:t>
            </a:r>
            <a:r>
              <a:rPr lang="it-IT" sz="2000" dirty="0">
                <a:latin typeface="Garamond"/>
              </a:rPr>
              <a:t>così come dispone la </a:t>
            </a:r>
            <a:r>
              <a:rPr lang="it-IT" sz="2000" u="sng" dirty="0">
                <a:latin typeface="Garamond"/>
              </a:rPr>
              <a:t>legge 30/11/2017 n. 179</a:t>
            </a:r>
            <a:r>
              <a:rPr lang="it-IT" sz="2000" dirty="0">
                <a:latin typeface="Garamond"/>
              </a:rPr>
              <a:t>, in conformità alle indicazioni contenute nel Piano Nazionale Anticorruzione ed nella determinazione ANAC n. 6/2015, è al momento istituito </a:t>
            </a:r>
            <a:r>
              <a:rPr lang="it-IT" sz="2000" b="1" dirty="0">
                <a:solidFill>
                  <a:srgbClr val="0000FF"/>
                </a:solidFill>
                <a:latin typeface="Garamond"/>
              </a:rPr>
              <a:t>un canale differenziato e riservato </a:t>
            </a:r>
            <a:r>
              <a:rPr lang="it-IT" sz="2000" dirty="0">
                <a:latin typeface="Garamond"/>
              </a:rPr>
              <a:t>per le segnalazioni da inoltrare al seguente indirizzo di posta elettronica: </a:t>
            </a:r>
            <a:r>
              <a:rPr lang="it-IT" sz="2000" b="1" dirty="0">
                <a:solidFill>
                  <a:srgbClr val="FF0000"/>
                </a:solidFill>
                <a:latin typeface="Garamond"/>
                <a:hlinkClick r:id="rId2"/>
              </a:rPr>
              <a:t>segnalazioni@regione.abruzzo.it</a:t>
            </a:r>
            <a:r>
              <a:rPr lang="it-IT" sz="2000" b="1" dirty="0">
                <a:solidFill>
                  <a:srgbClr val="0000FF"/>
                </a:solidFill>
                <a:latin typeface="Garamond"/>
              </a:rPr>
              <a:t> </a:t>
            </a:r>
            <a:r>
              <a:rPr lang="it-IT" sz="2000" b="1" dirty="0" smtClean="0">
                <a:latin typeface="Garamond"/>
              </a:rPr>
              <a:t>-</a:t>
            </a:r>
            <a:r>
              <a:rPr lang="it-IT" sz="2000" b="1" dirty="0" smtClean="0">
                <a:solidFill>
                  <a:srgbClr val="0000FF"/>
                </a:solidFill>
                <a:latin typeface="Garamond"/>
              </a:rPr>
              <a:t> </a:t>
            </a:r>
            <a:r>
              <a:rPr lang="it-IT" sz="2000" u="sng" dirty="0" smtClean="0">
                <a:solidFill>
                  <a:srgbClr val="0000FF"/>
                </a:solidFill>
                <a:latin typeface="Garamond"/>
              </a:rPr>
              <a:t>Nel </a:t>
            </a:r>
            <a:r>
              <a:rPr lang="it-IT" sz="2000" u="sng" dirty="0">
                <a:solidFill>
                  <a:srgbClr val="0000FF"/>
                </a:solidFill>
                <a:latin typeface="Garamond"/>
              </a:rPr>
              <a:t>caso di segnalazioni aventi ad oggetto </a:t>
            </a:r>
            <a:r>
              <a:rPr lang="it-IT" sz="2000" b="1" u="sng" dirty="0">
                <a:solidFill>
                  <a:srgbClr val="0000FF"/>
                </a:solidFill>
                <a:latin typeface="Garamond"/>
              </a:rPr>
              <a:t>frodi o presunte irregolarità inerenti i fondi europei</a:t>
            </a:r>
            <a:r>
              <a:rPr lang="it-IT" sz="2000" u="sng" dirty="0">
                <a:solidFill>
                  <a:srgbClr val="0000FF"/>
                </a:solidFill>
                <a:latin typeface="Garamond"/>
              </a:rPr>
              <a:t>, il RPCT informa </a:t>
            </a:r>
            <a:r>
              <a:rPr lang="it-IT" sz="2000" b="1" u="sng" dirty="0">
                <a:solidFill>
                  <a:srgbClr val="0000FF"/>
                </a:solidFill>
                <a:latin typeface="Garamond"/>
              </a:rPr>
              <a:t>l’Autorità di Gestione del programma in oggetto</a:t>
            </a:r>
            <a:r>
              <a:rPr lang="it-IT" sz="2000" b="1" u="sng" dirty="0" smtClean="0">
                <a:solidFill>
                  <a:srgbClr val="0000FF"/>
                </a:solidFill>
                <a:latin typeface="Garamond"/>
              </a:rPr>
              <a:t>.</a:t>
            </a:r>
          </a:p>
          <a:p>
            <a:pPr algn="just"/>
            <a:r>
              <a:rPr lang="it-IT" sz="2000" b="1" dirty="0" smtClean="0">
                <a:latin typeface="Garamond"/>
              </a:rPr>
              <a:t>(</a:t>
            </a:r>
            <a:r>
              <a:rPr lang="it-IT" sz="2000" b="1" u="sng" dirty="0" smtClean="0">
                <a:latin typeface="Garamond"/>
              </a:rPr>
              <a:t>comma 12</a:t>
            </a:r>
            <a:r>
              <a:rPr lang="it-IT" sz="2000" b="1" dirty="0">
                <a:latin typeface="Garamond"/>
              </a:rPr>
              <a:t>) </a:t>
            </a:r>
            <a:r>
              <a:rPr lang="it-IT" sz="2000" dirty="0">
                <a:latin typeface="Garamond"/>
              </a:rPr>
              <a:t>Il canale differenziato e riservato di cui al comma 11 è gestito da un numero ristretto di utenti abilitati, individuati dal </a:t>
            </a:r>
            <a:r>
              <a:rPr lang="it-IT" sz="2000" dirty="0" smtClean="0">
                <a:latin typeface="Garamond"/>
              </a:rPr>
              <a:t>RPCT. </a:t>
            </a:r>
            <a:r>
              <a:rPr lang="it-IT" sz="2000" dirty="0">
                <a:latin typeface="Garamond"/>
              </a:rPr>
              <a:t>Le segnalazioni che pervengono attraverso detto canale sono protocollate in un </a:t>
            </a:r>
            <a:r>
              <a:rPr lang="it-IT" sz="2000" b="1" dirty="0">
                <a:solidFill>
                  <a:srgbClr val="0000FF"/>
                </a:solidFill>
                <a:latin typeface="Garamond"/>
              </a:rPr>
              <a:t>registro riservato</a:t>
            </a:r>
            <a:r>
              <a:rPr lang="it-IT" sz="2000" dirty="0">
                <a:latin typeface="Garamond"/>
              </a:rPr>
              <a:t>. A ciascun denunciante è assegnato un </a:t>
            </a:r>
            <a:r>
              <a:rPr lang="it-IT" sz="2000" b="1" dirty="0">
                <a:solidFill>
                  <a:srgbClr val="0000FF"/>
                </a:solidFill>
                <a:latin typeface="Garamond"/>
              </a:rPr>
              <a:t>codice sostitutivo</a:t>
            </a:r>
            <a:r>
              <a:rPr lang="it-IT" sz="2000" b="1" dirty="0">
                <a:latin typeface="Garamond"/>
              </a:rPr>
              <a:t> </a:t>
            </a:r>
            <a:r>
              <a:rPr lang="it-IT" sz="2000" dirty="0">
                <a:latin typeface="Garamond"/>
              </a:rPr>
              <a:t>dei dati identificativi dello stesso </a:t>
            </a:r>
            <a:r>
              <a:rPr lang="it-IT" sz="2000" u="sng" dirty="0">
                <a:latin typeface="Garamond"/>
              </a:rPr>
              <a:t>al fine di garantirne la riservatezza</a:t>
            </a:r>
            <a:r>
              <a:rPr lang="it-IT" sz="2000" dirty="0">
                <a:latin typeface="Garamond"/>
              </a:rPr>
              <a:t>. La struttura competente per la prevenzione della corruzione custodisce tali dati con ogni possibile cura e riservatezza. </a:t>
            </a:r>
            <a:endParaRPr lang="it-IT" sz="2000" dirty="0" smtClean="0">
              <a:latin typeface="Garamond"/>
            </a:endParaRPr>
          </a:p>
          <a:p>
            <a:pPr algn="just"/>
            <a:endParaRPr lang="it-IT" dirty="0"/>
          </a:p>
        </p:txBody>
      </p:sp>
      <p:sp>
        <p:nvSpPr>
          <p:cNvPr id="6" name="Segnaposto numero diapositiva 5"/>
          <p:cNvSpPr>
            <a:spLocks noGrp="1"/>
          </p:cNvSpPr>
          <p:nvPr>
            <p:ph type="sldNum" sz="quarter" idx="15"/>
          </p:nvPr>
        </p:nvSpPr>
        <p:spPr>
          <a:xfrm>
            <a:off x="10750198" y="6068347"/>
            <a:ext cx="812800" cy="521208"/>
          </a:xfrm>
        </p:spPr>
        <p:txBody>
          <a:bodyPr/>
          <a:lstStyle/>
          <a:p>
            <a:pPr>
              <a:defRPr/>
            </a:pPr>
            <a:fld id="{B2D3D1F1-375F-4D34-BD2F-2D3F7ECFE057}" type="slidenum">
              <a:rPr lang="en-US" smtClean="0">
                <a:solidFill>
                  <a:schemeClr val="tx1"/>
                </a:solidFill>
              </a:rPr>
              <a:pPr>
                <a:defRPr/>
              </a:pPr>
              <a:t>21</a:t>
            </a:fld>
            <a:endParaRPr lang="en-US" dirty="0">
              <a:solidFill>
                <a:schemeClr val="tx1"/>
              </a:solidFill>
            </a:endParaRPr>
          </a:p>
        </p:txBody>
      </p:sp>
    </p:spTree>
    <p:extLst>
      <p:ext uri="{BB962C8B-B14F-4D97-AF65-F5344CB8AC3E}">
        <p14:creationId xmlns:p14="http://schemas.microsoft.com/office/powerpoint/2010/main" val="52665935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randombar(horizontal)">
                                      <p:cBhvr>
                                        <p:cTn id="7" dur="500"/>
                                        <p:tgtEl>
                                          <p:spTgt spid="3">
                                            <p:bg/>
                                          </p:spTgt>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1" dur="500"/>
                                        <p:tgtEl>
                                          <p:spTgt spid="3">
                                            <p:txEl>
                                              <p:pRg st="0" end="0"/>
                                            </p:txEl>
                                          </p:spTgt>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5" dur="500"/>
                                        <p:tgtEl>
                                          <p:spTgt spid="3">
                                            <p:txEl>
                                              <p:pRg st="1" end="1"/>
                                            </p:txEl>
                                          </p:spTgt>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9" dur="500"/>
                                        <p:tgtEl>
                                          <p:spTgt spid="3">
                                            <p:txEl>
                                              <p:pRg st="2" end="2"/>
                                            </p:txEl>
                                          </p:spTgt>
                                        </p:tgtEl>
                                      </p:cBhvr>
                                    </p:animEffect>
                                  </p:childTnLst>
                                </p:cTn>
                              </p:par>
                            </p:childTnLst>
                          </p:cTn>
                        </p:par>
                        <p:par>
                          <p:cTn id="20" fill="hold">
                            <p:stCondLst>
                              <p:cond delay="2000"/>
                            </p:stCondLst>
                            <p:childTnLst>
                              <p:par>
                                <p:cTn id="21" presetID="14" presetClass="entr" presetSubtype="1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3" dur="500"/>
                                        <p:tgtEl>
                                          <p:spTgt spid="3">
                                            <p:txEl>
                                              <p:pRg st="3" end="3"/>
                                            </p:txEl>
                                          </p:spTgt>
                                        </p:tgtEl>
                                      </p:cBhvr>
                                    </p:animEffect>
                                  </p:childTnLst>
                                </p:cTn>
                              </p:par>
                            </p:childTnLst>
                          </p:cTn>
                        </p:par>
                        <p:par>
                          <p:cTn id="24" fill="hold">
                            <p:stCondLst>
                              <p:cond delay="2500"/>
                            </p:stCondLst>
                            <p:childTnLst>
                              <p:par>
                                <p:cTn id="25" presetID="14" presetClass="entr" presetSubtype="10"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28624" y="0"/>
            <a:ext cx="11348847" cy="6700838"/>
          </a:xfrm>
          <a:solidFill>
            <a:schemeClr val="accent4">
              <a:lumMod val="20000"/>
              <a:lumOff val="80000"/>
            </a:schemeClr>
          </a:solidFill>
        </p:spPr>
        <p:txBody>
          <a:bodyPr>
            <a:normAutofit fontScale="85000" lnSpcReduction="20000"/>
          </a:bodyPr>
          <a:lstStyle/>
          <a:p>
            <a:pPr>
              <a:buClr>
                <a:srgbClr val="FE8637"/>
              </a:buClr>
              <a:buFont typeface="Courier New" panose="02070309020205020404" pitchFamily="49" charset="0"/>
              <a:buChar char="o"/>
            </a:pPr>
            <a:r>
              <a:rPr lang="it-IT" sz="1900" b="1" dirty="0">
                <a:latin typeface="Garamond" panose="02020404030301010803" pitchFamily="18" charset="0"/>
                <a:ea typeface="Times New Roman" panose="02020603050405020304" pitchFamily="18" charset="0"/>
              </a:rPr>
              <a:t>(</a:t>
            </a:r>
            <a:r>
              <a:rPr lang="it-IT" sz="1900" b="1" u="sng" dirty="0">
                <a:latin typeface="Garamond" panose="02020404030301010803" pitchFamily="18" charset="0"/>
                <a:ea typeface="Times New Roman" panose="02020603050405020304" pitchFamily="18" charset="0"/>
              </a:rPr>
              <a:t>comma 14</a:t>
            </a:r>
            <a:r>
              <a:rPr lang="it-IT" sz="1900" b="1" dirty="0">
                <a:latin typeface="Garamond" panose="02020404030301010803" pitchFamily="18" charset="0"/>
                <a:ea typeface="Times New Roman" panose="02020603050405020304" pitchFamily="18" charset="0"/>
              </a:rPr>
              <a:t>) </a:t>
            </a:r>
            <a:r>
              <a:rPr lang="it-IT" sz="2100" dirty="0">
                <a:latin typeface="Garamond" panose="02020404030301010803" pitchFamily="18" charset="0"/>
                <a:ea typeface="Times New Roman" panose="02020603050405020304" pitchFamily="18" charset="0"/>
              </a:rPr>
              <a:t>Per consentire la corretta gestione della segnalazione è opportuno che la stessa sia effettuata attraverso l’utilizzo dell’</a:t>
            </a:r>
            <a:r>
              <a:rPr lang="it-IT" sz="2100" b="1" dirty="0">
                <a:solidFill>
                  <a:srgbClr val="0000FF"/>
                </a:solidFill>
                <a:latin typeface="Garamond" panose="02020404030301010803" pitchFamily="18" charset="0"/>
                <a:ea typeface="Times New Roman" panose="02020603050405020304" pitchFamily="18" charset="0"/>
              </a:rPr>
              <a:t>apposito modello </a:t>
            </a:r>
            <a:r>
              <a:rPr lang="it-IT" sz="2100" dirty="0">
                <a:latin typeface="Garamond" panose="02020404030301010803" pitchFamily="18" charset="0"/>
                <a:ea typeface="Times New Roman" panose="02020603050405020304" pitchFamily="18" charset="0"/>
              </a:rPr>
              <a:t>predisposto e pubblicato nel sito istituzionale della Regione Abruzzo, sezione Amministrazione trasparente / Altri contenuti / Responsabile della prevenzione della corruzione e della trasparenza e trasmessa attraverso l’utilizzo del canale riservato di cui al comma 11. </a:t>
            </a:r>
            <a:r>
              <a:rPr lang="it-IT" sz="2100" u="sng" dirty="0">
                <a:solidFill>
                  <a:srgbClr val="0000FF"/>
                </a:solidFill>
                <a:latin typeface="Garamond" panose="02020404030301010803" pitchFamily="18" charset="0"/>
                <a:ea typeface="Times New Roman" panose="02020603050405020304" pitchFamily="18" charset="0"/>
              </a:rPr>
              <a:t>E’ necessario che la segnalazione sia </a:t>
            </a:r>
            <a:r>
              <a:rPr lang="it-IT" sz="2100" u="sng" dirty="0" smtClean="0">
                <a:solidFill>
                  <a:srgbClr val="0000FF"/>
                </a:solidFill>
                <a:latin typeface="Garamond" panose="02020404030301010803" pitchFamily="18" charset="0"/>
                <a:ea typeface="Times New Roman" panose="02020603050405020304" pitchFamily="18" charset="0"/>
              </a:rPr>
              <a:t>circostanziata </a:t>
            </a:r>
            <a:r>
              <a:rPr lang="it-IT" sz="2100" u="sng" dirty="0">
                <a:solidFill>
                  <a:srgbClr val="0000FF"/>
                </a:solidFill>
                <a:latin typeface="Garamond" panose="02020404030301010803" pitchFamily="18" charset="0"/>
                <a:ea typeface="Times New Roman" panose="02020603050405020304" pitchFamily="18" charset="0"/>
              </a:rPr>
              <a:t>indicando</a:t>
            </a:r>
            <a:r>
              <a:rPr lang="it-IT" sz="2100" dirty="0">
                <a:solidFill>
                  <a:srgbClr val="0000FF"/>
                </a:solidFill>
                <a:latin typeface="Garamond" panose="02020404030301010803" pitchFamily="18" charset="0"/>
                <a:ea typeface="Times New Roman" panose="02020603050405020304" pitchFamily="18" charset="0"/>
              </a:rPr>
              <a:t>:</a:t>
            </a:r>
          </a:p>
          <a:p>
            <a:pPr marL="0" lvl="0" indent="268288">
              <a:buClr>
                <a:srgbClr val="FE8637"/>
              </a:buClr>
              <a:buNone/>
            </a:pPr>
            <a:r>
              <a:rPr lang="it-IT" sz="1900" dirty="0" smtClean="0">
                <a:solidFill>
                  <a:srgbClr val="0000FF"/>
                </a:solidFill>
                <a:latin typeface="Garamond" panose="02020404030301010803" pitchFamily="18" charset="0"/>
                <a:ea typeface="Times New Roman" panose="02020603050405020304" pitchFamily="18" charset="0"/>
              </a:rPr>
              <a:t>a) </a:t>
            </a:r>
            <a:r>
              <a:rPr lang="it-IT" sz="1900" dirty="0" smtClean="0">
                <a:solidFill>
                  <a:prstClr val="black"/>
                </a:solidFill>
                <a:latin typeface="Garamond" panose="02020404030301010803" pitchFamily="18" charset="0"/>
                <a:ea typeface="Times New Roman" panose="02020603050405020304" pitchFamily="18" charset="0"/>
              </a:rPr>
              <a:t> </a:t>
            </a:r>
            <a:r>
              <a:rPr lang="it-IT" sz="1900" b="1" dirty="0" smtClean="0">
                <a:solidFill>
                  <a:srgbClr val="FF0000"/>
                </a:solidFill>
                <a:latin typeface="Garamond" panose="02020404030301010803" pitchFamily="18" charset="0"/>
                <a:ea typeface="Times New Roman" panose="02020603050405020304" pitchFamily="18" charset="0"/>
              </a:rPr>
              <a:t>le </a:t>
            </a:r>
            <a:r>
              <a:rPr lang="it-IT" sz="1900" b="1" dirty="0">
                <a:solidFill>
                  <a:srgbClr val="FF0000"/>
                </a:solidFill>
                <a:latin typeface="Garamond" panose="02020404030301010803" pitchFamily="18" charset="0"/>
                <a:ea typeface="Times New Roman" panose="02020603050405020304" pitchFamily="18" charset="0"/>
              </a:rPr>
              <a:t>generalità/matricola dell’esponente </a:t>
            </a:r>
            <a:r>
              <a:rPr lang="it-IT" sz="1900" b="1" dirty="0">
                <a:solidFill>
                  <a:prstClr val="black"/>
                </a:solidFill>
                <a:latin typeface="Garamond" panose="02020404030301010803" pitchFamily="18" charset="0"/>
                <a:ea typeface="Times New Roman" panose="02020603050405020304" pitchFamily="18" charset="0"/>
              </a:rPr>
              <a:t>(fatta eccezione per le segnalazioni anonime</a:t>
            </a:r>
            <a:r>
              <a:rPr lang="it-IT" sz="1900" b="1" dirty="0" smtClean="0">
                <a:solidFill>
                  <a:prstClr val="black"/>
                </a:solidFill>
                <a:latin typeface="Garamond" panose="02020404030301010803" pitchFamily="18" charset="0"/>
                <a:ea typeface="Times New Roman" panose="02020603050405020304" pitchFamily="18" charset="0"/>
              </a:rPr>
              <a:t>);</a:t>
            </a:r>
          </a:p>
          <a:p>
            <a:pPr marL="0" lvl="0" indent="268288">
              <a:buClr>
                <a:srgbClr val="FE8637"/>
              </a:buClr>
              <a:buNone/>
            </a:pPr>
            <a:r>
              <a:rPr lang="it-IT" sz="1900" dirty="0" smtClean="0">
                <a:solidFill>
                  <a:srgbClr val="0000FF"/>
                </a:solidFill>
                <a:latin typeface="Garamond" panose="02020404030301010803" pitchFamily="18" charset="0"/>
                <a:ea typeface="Times New Roman" panose="02020603050405020304" pitchFamily="18" charset="0"/>
              </a:rPr>
              <a:t>b) </a:t>
            </a:r>
            <a:r>
              <a:rPr lang="it-IT" sz="1900" dirty="0" smtClean="0">
                <a:solidFill>
                  <a:prstClr val="black"/>
                </a:solidFill>
                <a:latin typeface="Garamond" panose="02020404030301010803" pitchFamily="18" charset="0"/>
                <a:ea typeface="Times New Roman" panose="02020603050405020304" pitchFamily="18" charset="0"/>
              </a:rPr>
              <a:t> </a:t>
            </a:r>
            <a:r>
              <a:rPr lang="it-IT" sz="1900" b="1" dirty="0">
                <a:solidFill>
                  <a:srgbClr val="FF0000"/>
                </a:solidFill>
                <a:latin typeface="Garamond" panose="02020404030301010803" pitchFamily="18" charset="0"/>
                <a:ea typeface="Times New Roman" panose="02020603050405020304" pitchFamily="18" charset="0"/>
              </a:rPr>
              <a:t>le generalità del presunto autore responsabile del fatto illecito</a:t>
            </a:r>
            <a:r>
              <a:rPr lang="it-IT" sz="1900" b="1" dirty="0">
                <a:solidFill>
                  <a:prstClr val="black"/>
                </a:solidFill>
                <a:latin typeface="Garamond" panose="02020404030301010803" pitchFamily="18" charset="0"/>
                <a:ea typeface="Times New Roman" panose="02020603050405020304" pitchFamily="18" charset="0"/>
              </a:rPr>
              <a:t>;</a:t>
            </a:r>
          </a:p>
          <a:p>
            <a:pPr marL="536575" lvl="0" indent="-268288">
              <a:buClr>
                <a:srgbClr val="FE8637"/>
              </a:buClr>
              <a:buNone/>
            </a:pPr>
            <a:r>
              <a:rPr lang="it-IT" sz="1900" dirty="0" smtClean="0">
                <a:solidFill>
                  <a:srgbClr val="0000FF"/>
                </a:solidFill>
                <a:latin typeface="Garamond" panose="02020404030301010803" pitchFamily="18" charset="0"/>
                <a:ea typeface="Times New Roman" panose="02020603050405020304" pitchFamily="18" charset="0"/>
              </a:rPr>
              <a:t>c)  </a:t>
            </a:r>
            <a:r>
              <a:rPr lang="it-IT" sz="1900" b="1" dirty="0" smtClean="0">
                <a:solidFill>
                  <a:srgbClr val="FF0000"/>
                </a:solidFill>
                <a:latin typeface="Garamond" panose="02020404030301010803" pitchFamily="18" charset="0"/>
                <a:ea typeface="Times New Roman" panose="02020603050405020304" pitchFamily="18" charset="0"/>
              </a:rPr>
              <a:t>l’indicazione </a:t>
            </a:r>
            <a:r>
              <a:rPr lang="it-IT" sz="1900" b="1" dirty="0">
                <a:solidFill>
                  <a:srgbClr val="FF0000"/>
                </a:solidFill>
                <a:latin typeface="Garamond" panose="02020404030301010803" pitchFamily="18" charset="0"/>
                <a:ea typeface="Times New Roman" panose="02020603050405020304" pitchFamily="18" charset="0"/>
              </a:rPr>
              <a:t>del luogo </a:t>
            </a:r>
            <a:r>
              <a:rPr lang="it-IT" sz="1900" b="1" dirty="0">
                <a:solidFill>
                  <a:prstClr val="black"/>
                </a:solidFill>
                <a:latin typeface="Garamond" panose="02020404030301010803" pitchFamily="18" charset="0"/>
                <a:ea typeface="Times New Roman" panose="02020603050405020304" pitchFamily="18" charset="0"/>
              </a:rPr>
              <a:t>ove è stato consumato il fatto, ovvero se ricorre la continuazione, il luogo ove è 	    	    </a:t>
            </a:r>
            <a:r>
              <a:rPr lang="it-IT" sz="1900" b="1" dirty="0" smtClean="0">
                <a:solidFill>
                  <a:prstClr val="black"/>
                </a:solidFill>
                <a:latin typeface="Garamond" panose="02020404030301010803" pitchFamily="18" charset="0"/>
                <a:ea typeface="Times New Roman" panose="02020603050405020304" pitchFamily="18" charset="0"/>
              </a:rPr>
              <a:t>           abitualmente </a:t>
            </a:r>
            <a:r>
              <a:rPr lang="it-IT" sz="1900" b="1" dirty="0">
                <a:solidFill>
                  <a:prstClr val="black"/>
                </a:solidFill>
                <a:latin typeface="Garamond" panose="02020404030301010803" pitchFamily="18" charset="0"/>
                <a:ea typeface="Times New Roman" panose="02020603050405020304" pitchFamily="18" charset="0"/>
              </a:rPr>
              <a:t>commessa la violazione (comune,  indirizzo, dati identificativi dei locali);</a:t>
            </a:r>
          </a:p>
          <a:p>
            <a:pPr marL="0" lvl="0" indent="268288">
              <a:buClr>
                <a:srgbClr val="FE8637"/>
              </a:buClr>
              <a:buNone/>
            </a:pPr>
            <a:r>
              <a:rPr lang="it-IT" sz="1900" dirty="0" smtClean="0">
                <a:solidFill>
                  <a:srgbClr val="0000FF"/>
                </a:solidFill>
                <a:latin typeface="Garamond" panose="02020404030301010803" pitchFamily="18" charset="0"/>
                <a:ea typeface="Times New Roman" panose="02020603050405020304" pitchFamily="18" charset="0"/>
              </a:rPr>
              <a:t>d)</a:t>
            </a:r>
            <a:r>
              <a:rPr lang="it-IT" sz="1900" dirty="0" smtClean="0">
                <a:solidFill>
                  <a:prstClr val="black"/>
                </a:solidFill>
                <a:latin typeface="Garamond" panose="02020404030301010803" pitchFamily="18" charset="0"/>
                <a:ea typeface="Times New Roman" panose="02020603050405020304" pitchFamily="18" charset="0"/>
              </a:rPr>
              <a:t> </a:t>
            </a:r>
            <a:r>
              <a:rPr lang="it-IT" sz="1900" b="1" dirty="0" smtClean="0">
                <a:solidFill>
                  <a:srgbClr val="FF0000"/>
                </a:solidFill>
                <a:latin typeface="Garamond" panose="02020404030301010803" pitchFamily="18" charset="0"/>
                <a:ea typeface="Times New Roman" panose="02020603050405020304" pitchFamily="18" charset="0"/>
              </a:rPr>
              <a:t>l’indicazione </a:t>
            </a:r>
            <a:r>
              <a:rPr lang="it-IT" sz="1900" b="1" dirty="0">
                <a:solidFill>
                  <a:srgbClr val="FF0000"/>
                </a:solidFill>
                <a:latin typeface="Garamond" panose="02020404030301010803" pitchFamily="18" charset="0"/>
                <a:ea typeface="Times New Roman" panose="02020603050405020304" pitchFamily="18" charset="0"/>
              </a:rPr>
              <a:t>del momento temporale di accadimento del fatto </a:t>
            </a:r>
            <a:r>
              <a:rPr lang="it-IT" sz="1900" b="1" dirty="0">
                <a:solidFill>
                  <a:prstClr val="black"/>
                </a:solidFill>
                <a:latin typeface="Garamond" panose="02020404030301010803" pitchFamily="18" charset="0"/>
                <a:ea typeface="Times New Roman" panose="02020603050405020304" pitchFamily="18" charset="0"/>
              </a:rPr>
              <a:t>(giorno ed ora con il  massimo grado di approssimazione</a:t>
            </a:r>
            <a:r>
              <a:rPr lang="it-IT" sz="1900" dirty="0" smtClean="0">
                <a:solidFill>
                  <a:prstClr val="black"/>
                </a:solidFill>
                <a:latin typeface="Garamond" panose="02020404030301010803" pitchFamily="18" charset="0"/>
                <a:ea typeface="Times New Roman" panose="02020603050405020304" pitchFamily="18" charset="0"/>
              </a:rPr>
              <a:t>). </a:t>
            </a:r>
          </a:p>
          <a:p>
            <a:pPr marL="0" lvl="0" indent="268288">
              <a:buClr>
                <a:srgbClr val="FE8637"/>
              </a:buClr>
              <a:buNone/>
            </a:pPr>
            <a:endParaRPr lang="it-IT" sz="1900" dirty="0" smtClean="0">
              <a:solidFill>
                <a:prstClr val="black"/>
              </a:solidFill>
              <a:latin typeface="Garamond" panose="02020404030301010803" pitchFamily="18" charset="0"/>
              <a:ea typeface="Times New Roman" panose="02020603050405020304" pitchFamily="18" charset="0"/>
            </a:endParaRPr>
          </a:p>
          <a:p>
            <a:pPr lvl="0">
              <a:buClr>
                <a:srgbClr val="FE8637"/>
              </a:buClr>
              <a:buFont typeface="Courier New" pitchFamily="49" charset="0"/>
              <a:buChar char="o"/>
            </a:pPr>
            <a:r>
              <a:rPr lang="it-IT" sz="2100" dirty="0">
                <a:solidFill>
                  <a:prstClr val="black"/>
                </a:solidFill>
                <a:latin typeface="Garamond" panose="02020404030301010803" pitchFamily="18" charset="0"/>
                <a:ea typeface="Times New Roman" panose="02020603050405020304" pitchFamily="18" charset="0"/>
              </a:rPr>
              <a:t>Al </a:t>
            </a:r>
            <a:r>
              <a:rPr lang="it-IT" sz="2100" b="1" u="sng" dirty="0">
                <a:solidFill>
                  <a:prstClr val="black"/>
                </a:solidFill>
                <a:latin typeface="Garamond" panose="02020404030301010803" pitchFamily="18" charset="0"/>
                <a:ea typeface="Times New Roman" panose="02020603050405020304" pitchFamily="18" charset="0"/>
              </a:rPr>
              <a:t>comma 15 </a:t>
            </a:r>
            <a:r>
              <a:rPr lang="it-IT" sz="2100" dirty="0">
                <a:solidFill>
                  <a:prstClr val="black"/>
                </a:solidFill>
                <a:latin typeface="Garamond" panose="02020404030301010803" pitchFamily="18" charset="0"/>
                <a:ea typeface="Times New Roman" panose="02020603050405020304" pitchFamily="18" charset="0"/>
              </a:rPr>
              <a:t>dispone che la segnalazione, oltre a contenere le informazioni circostanziate di cui al comma 14, deve essere riferita a </a:t>
            </a:r>
            <a:r>
              <a:rPr lang="it-IT" sz="2100" dirty="0">
                <a:solidFill>
                  <a:srgbClr val="0000FF"/>
                </a:solidFill>
                <a:latin typeface="Garamond" panose="02020404030301010803" pitchFamily="18" charset="0"/>
                <a:ea typeface="Times New Roman" panose="02020603050405020304" pitchFamily="18" charset="0"/>
              </a:rPr>
              <a:t>fatti riscontrabili</a:t>
            </a:r>
            <a:r>
              <a:rPr lang="it-IT" sz="2100" dirty="0">
                <a:solidFill>
                  <a:prstClr val="black"/>
                </a:solidFill>
                <a:latin typeface="Garamond" panose="02020404030301010803" pitchFamily="18" charset="0"/>
                <a:ea typeface="Times New Roman" panose="02020603050405020304" pitchFamily="18" charset="0"/>
              </a:rPr>
              <a:t>, </a:t>
            </a:r>
            <a:r>
              <a:rPr lang="it-IT" sz="2100" dirty="0">
                <a:solidFill>
                  <a:srgbClr val="0000FF"/>
                </a:solidFill>
                <a:latin typeface="Garamond" panose="02020404030301010803" pitchFamily="18" charset="0"/>
                <a:ea typeface="Times New Roman" panose="02020603050405020304" pitchFamily="18" charset="0"/>
              </a:rPr>
              <a:t>conosciuti direttamente dall’esponente</a:t>
            </a:r>
            <a:r>
              <a:rPr lang="it-IT" sz="2100" dirty="0">
                <a:solidFill>
                  <a:prstClr val="black"/>
                </a:solidFill>
                <a:latin typeface="Garamond" panose="02020404030301010803" pitchFamily="18" charset="0"/>
                <a:ea typeface="Times New Roman" panose="02020603050405020304" pitchFamily="18" charset="0"/>
              </a:rPr>
              <a:t>, non riportati da altri soggetti e </a:t>
            </a:r>
            <a:r>
              <a:rPr lang="it-IT" sz="2100" dirty="0">
                <a:solidFill>
                  <a:srgbClr val="0000FF"/>
                </a:solidFill>
                <a:latin typeface="Garamond" panose="02020404030301010803" pitchFamily="18" charset="0"/>
                <a:ea typeface="Times New Roman" panose="02020603050405020304" pitchFamily="18" charset="0"/>
              </a:rPr>
              <a:t>confermabili da testimoni.</a:t>
            </a:r>
            <a:r>
              <a:rPr lang="it-IT" sz="2100" dirty="0">
                <a:solidFill>
                  <a:prstClr val="black"/>
                </a:solidFill>
                <a:latin typeface="Garamond" panose="02020404030301010803" pitchFamily="18" charset="0"/>
                <a:ea typeface="Times New Roman" panose="02020603050405020304" pitchFamily="18" charset="0"/>
              </a:rPr>
              <a:t> Se priva di tali indicazioni la segnalazione, sia sottoscritta che anonima, non è presa in considerazione.</a:t>
            </a:r>
          </a:p>
          <a:p>
            <a:pPr lvl="0">
              <a:buClr>
                <a:srgbClr val="FE8637"/>
              </a:buClr>
              <a:buFont typeface="Courier New" pitchFamily="49" charset="0"/>
              <a:buChar char="o"/>
            </a:pPr>
            <a:endParaRPr lang="it-IT" sz="1200" dirty="0" smtClean="0">
              <a:solidFill>
                <a:prstClr val="black"/>
              </a:solidFill>
              <a:latin typeface="Garamond" panose="02020404030301010803" pitchFamily="18" charset="0"/>
              <a:ea typeface="Times New Roman" panose="02020603050405020304" pitchFamily="18" charset="0"/>
            </a:endParaRPr>
          </a:p>
          <a:p>
            <a:pPr>
              <a:spcAft>
                <a:spcPts val="0"/>
              </a:spcAft>
              <a:buClr>
                <a:srgbClr val="FE8637"/>
              </a:buClr>
              <a:buFont typeface="Courier New" pitchFamily="49" charset="0"/>
              <a:buChar char="o"/>
            </a:pPr>
            <a:r>
              <a:rPr lang="it-IT" sz="1900" dirty="0">
                <a:solidFill>
                  <a:prstClr val="black"/>
                </a:solidFill>
                <a:latin typeface="Garamond" panose="02020404030301010803" pitchFamily="18" charset="0"/>
                <a:ea typeface="Times New Roman" panose="02020603050405020304" pitchFamily="18" charset="0"/>
              </a:rPr>
              <a:t>al </a:t>
            </a:r>
            <a:r>
              <a:rPr lang="it-IT" sz="1900" b="1" u="sng" dirty="0">
                <a:solidFill>
                  <a:prstClr val="black"/>
                </a:solidFill>
                <a:latin typeface="Garamond" panose="02020404030301010803" pitchFamily="18" charset="0"/>
                <a:ea typeface="Times New Roman" panose="02020603050405020304" pitchFamily="18" charset="0"/>
              </a:rPr>
              <a:t>comma 16 </a:t>
            </a:r>
            <a:r>
              <a:rPr lang="it-IT" sz="1900" dirty="0">
                <a:solidFill>
                  <a:prstClr val="black"/>
                </a:solidFill>
                <a:latin typeface="Garamond" panose="02020404030301010803" pitchFamily="18" charset="0"/>
                <a:ea typeface="Times New Roman" panose="02020603050405020304" pitchFamily="18" charset="0"/>
              </a:rPr>
              <a:t>sono evidenziate le iniziative assunte dal RPCT al ricevimento della segnalazione. «Il </a:t>
            </a:r>
            <a:r>
              <a:rPr lang="it-IT" sz="1900" dirty="0" smtClean="0">
                <a:solidFill>
                  <a:prstClr val="black"/>
                </a:solidFill>
                <a:latin typeface="Garamond" panose="02020404030301010803" pitchFamily="18" charset="0"/>
                <a:ea typeface="Times New Roman" panose="02020603050405020304" pitchFamily="18" charset="0"/>
              </a:rPr>
              <a:t>RPCT </a:t>
            </a:r>
            <a:r>
              <a:rPr lang="it-IT" sz="1900" dirty="0">
                <a:solidFill>
                  <a:prstClr val="black"/>
                </a:solidFill>
                <a:latin typeface="Garamond" panose="02020404030301010803" pitchFamily="18" charset="0"/>
                <a:ea typeface="Times New Roman" panose="02020603050405020304" pitchFamily="18" charset="0"/>
              </a:rPr>
              <a:t>ricevuta la segnalazione avvia, senza ritardo, </a:t>
            </a:r>
            <a:r>
              <a:rPr lang="it-IT" sz="1900" dirty="0">
                <a:solidFill>
                  <a:srgbClr val="0000FF"/>
                </a:solidFill>
                <a:latin typeface="Garamond" panose="02020404030301010803" pitchFamily="18" charset="0"/>
                <a:ea typeface="Times New Roman" panose="02020603050405020304" pitchFamily="18" charset="0"/>
              </a:rPr>
              <a:t>una prima sommaria istruttoria</a:t>
            </a:r>
            <a:r>
              <a:rPr lang="it-IT" sz="1900" dirty="0">
                <a:solidFill>
                  <a:prstClr val="black"/>
                </a:solidFill>
                <a:latin typeface="Garamond" panose="02020404030301010803" pitchFamily="18" charset="0"/>
                <a:ea typeface="Times New Roman" panose="02020603050405020304" pitchFamily="18" charset="0"/>
              </a:rPr>
              <a:t>. Se indispensabile, richiede chiarimenti al segnalante e/o a eventuali altri soggetti coinvolti nella segnalazione, con l’adozione delle necessarie cautele. Il RPCT, sulla base di una valutazione dei fatti oggetto della segnalazione, può decidere, in caso di evidente e manifesta infondatezza, di </a:t>
            </a:r>
            <a:r>
              <a:rPr lang="it-IT" sz="1900" dirty="0">
                <a:solidFill>
                  <a:srgbClr val="0000FF"/>
                </a:solidFill>
                <a:latin typeface="Garamond" panose="02020404030301010803" pitchFamily="18" charset="0"/>
                <a:ea typeface="Times New Roman" panose="02020603050405020304" pitchFamily="18" charset="0"/>
              </a:rPr>
              <a:t>archiviare la segnalazione. </a:t>
            </a:r>
            <a:r>
              <a:rPr lang="it-IT" sz="1900" dirty="0">
                <a:solidFill>
                  <a:prstClr val="black"/>
                </a:solidFill>
                <a:latin typeface="Garamond" panose="02020404030301010803" pitchFamily="18" charset="0"/>
                <a:ea typeface="Times New Roman" panose="02020603050405020304" pitchFamily="18" charset="0"/>
              </a:rPr>
              <a:t>In caso contrario, valuta </a:t>
            </a:r>
            <a:r>
              <a:rPr lang="it-IT" sz="1900" dirty="0">
                <a:solidFill>
                  <a:srgbClr val="0000FF"/>
                </a:solidFill>
                <a:latin typeface="Garamond" panose="02020404030301010803" pitchFamily="18" charset="0"/>
                <a:ea typeface="Times New Roman" panose="02020603050405020304" pitchFamily="18" charset="0"/>
              </a:rPr>
              <a:t>a chi inoltrare la segnalazione </a:t>
            </a:r>
            <a:r>
              <a:rPr lang="it-IT" sz="1900" dirty="0">
                <a:solidFill>
                  <a:prstClr val="black"/>
                </a:solidFill>
                <a:latin typeface="Garamond" panose="02020404030301010803" pitchFamily="18" charset="0"/>
                <a:ea typeface="Times New Roman" panose="02020603050405020304" pitchFamily="18" charset="0"/>
              </a:rPr>
              <a:t>in relazione ai profili di illiceità riscontrati tra i seguenti soggetti terzi:</a:t>
            </a:r>
          </a:p>
          <a:p>
            <a:pPr marL="342900" lvl="0" indent="-342900" algn="just">
              <a:buFont typeface="Symbol"/>
              <a:buChar char=""/>
            </a:pPr>
            <a:r>
              <a:rPr lang="it-IT" sz="1900" b="1" dirty="0">
                <a:solidFill>
                  <a:srgbClr val="0000FF"/>
                </a:solidFill>
                <a:latin typeface="Garamond"/>
                <a:ea typeface="Calibri"/>
              </a:rPr>
              <a:t>il dirigente della struttura in cui si è verificato il fatto </a:t>
            </a:r>
            <a:r>
              <a:rPr lang="it-IT" sz="1900" b="1" dirty="0">
                <a:latin typeface="Garamond"/>
                <a:ea typeface="Calibri"/>
              </a:rPr>
              <a:t>per l’acquisizione di elementi istruttori, solo laddove non vi siano ipotesi di reato;</a:t>
            </a:r>
            <a:endParaRPr lang="it-IT" sz="1900" dirty="0"/>
          </a:p>
          <a:p>
            <a:pPr marL="342900" lvl="0" indent="-342900" algn="just">
              <a:buFont typeface="Symbol"/>
              <a:buChar char=""/>
            </a:pPr>
            <a:r>
              <a:rPr lang="it-IT" sz="1900" b="1" dirty="0">
                <a:solidFill>
                  <a:srgbClr val="0000FF"/>
                </a:solidFill>
                <a:latin typeface="Garamond"/>
                <a:ea typeface="Calibri"/>
              </a:rPr>
              <a:t>l’Ufficio procedimenti disciplinari</a:t>
            </a:r>
            <a:r>
              <a:rPr lang="it-IT" sz="1900" b="1" dirty="0">
                <a:latin typeface="Garamond"/>
                <a:ea typeface="Calibri"/>
              </a:rPr>
              <a:t>, per eventuali profili di responsabilità disciplinare;</a:t>
            </a:r>
            <a:endParaRPr lang="it-IT" sz="1900" dirty="0"/>
          </a:p>
          <a:p>
            <a:pPr marL="342900" lvl="0" indent="-342900" algn="just">
              <a:buFont typeface="Symbol"/>
              <a:buChar char=""/>
            </a:pPr>
            <a:r>
              <a:rPr lang="it-IT" sz="1900" b="1" dirty="0">
                <a:solidFill>
                  <a:srgbClr val="0000FF"/>
                </a:solidFill>
                <a:latin typeface="Garamond"/>
                <a:ea typeface="Calibri"/>
              </a:rPr>
              <a:t>l’Autorità Giudiziaria, la Corte dei Conti e l’A.N.A.C</a:t>
            </a:r>
            <a:r>
              <a:rPr lang="it-IT" sz="1900" b="1" dirty="0">
                <a:latin typeface="Garamond"/>
                <a:ea typeface="Calibri"/>
              </a:rPr>
              <a:t>., per i profili di rispettiva competenza;</a:t>
            </a:r>
            <a:endParaRPr lang="it-IT" sz="1900" dirty="0"/>
          </a:p>
          <a:p>
            <a:pPr marL="342900" lvl="0" indent="-342900" algn="just">
              <a:buFont typeface="Symbol"/>
              <a:buChar char=""/>
            </a:pPr>
            <a:r>
              <a:rPr lang="it-IT" sz="1900" b="1" dirty="0">
                <a:solidFill>
                  <a:srgbClr val="0000FF"/>
                </a:solidFill>
                <a:latin typeface="Garamond"/>
                <a:ea typeface="Calibri"/>
              </a:rPr>
              <a:t>il Dipartimento della funzione pubblica</a:t>
            </a:r>
            <a:r>
              <a:rPr lang="it-IT" sz="1900" b="1" dirty="0">
                <a:latin typeface="Garamond"/>
                <a:ea typeface="Calibri"/>
              </a:rPr>
              <a:t>.</a:t>
            </a:r>
            <a:endParaRPr lang="it-IT" sz="1900" dirty="0"/>
          </a:p>
          <a:p>
            <a:pPr marL="0" indent="0" algn="just">
              <a:lnSpc>
                <a:spcPct val="107000"/>
              </a:lnSpc>
              <a:spcAft>
                <a:spcPts val="800"/>
              </a:spcAft>
              <a:buNone/>
            </a:pPr>
            <a:r>
              <a:rPr lang="it-IT" sz="1900" b="1" dirty="0" smtClean="0">
                <a:latin typeface="Garamond"/>
                <a:ea typeface="Calibri"/>
                <a:cs typeface="Times New Roman"/>
              </a:rPr>
              <a:t>La </a:t>
            </a:r>
            <a:r>
              <a:rPr lang="it-IT" sz="1900" b="1" dirty="0">
                <a:latin typeface="Garamond"/>
                <a:ea typeface="Calibri"/>
                <a:cs typeface="Times New Roman"/>
              </a:rPr>
              <a:t>valutazione del RPCT dovrà concludersi entro il termine di 120 giorni dal ricevimento della </a:t>
            </a:r>
            <a:r>
              <a:rPr lang="it-IT" sz="1900" b="1" dirty="0" smtClean="0">
                <a:latin typeface="Garamond"/>
                <a:ea typeface="Calibri"/>
                <a:cs typeface="Times New Roman"/>
              </a:rPr>
              <a:t>segnalazione.</a:t>
            </a:r>
            <a:r>
              <a:rPr lang="it-IT" sz="1900" dirty="0" smtClean="0">
                <a:latin typeface="Calibri"/>
                <a:ea typeface="Calibri"/>
                <a:cs typeface="Times New Roman"/>
              </a:rPr>
              <a:t> </a:t>
            </a:r>
            <a:r>
              <a:rPr lang="it-IT" sz="1900" dirty="0" smtClean="0">
                <a:solidFill>
                  <a:prstClr val="black"/>
                </a:solidFill>
                <a:latin typeface="Garamond" panose="02020404030301010803" pitchFamily="18" charset="0"/>
                <a:ea typeface="Times New Roman" panose="02020603050405020304" pitchFamily="18" charset="0"/>
              </a:rPr>
              <a:t>Dette </a:t>
            </a:r>
            <a:r>
              <a:rPr lang="it-IT" sz="1900" dirty="0">
                <a:solidFill>
                  <a:prstClr val="black"/>
                </a:solidFill>
                <a:latin typeface="Garamond" panose="02020404030301010803" pitchFamily="18" charset="0"/>
                <a:ea typeface="Times New Roman" panose="02020603050405020304" pitchFamily="18" charset="0"/>
              </a:rPr>
              <a:t>iniziative sono espletate sempre avendo cura della necessaria riservatezza. </a:t>
            </a:r>
            <a:endParaRPr lang="it-IT" sz="1900" dirty="0" smtClean="0">
              <a:solidFill>
                <a:prstClr val="black"/>
              </a:solidFill>
              <a:latin typeface="Garamond" panose="02020404030301010803" pitchFamily="18" charset="0"/>
              <a:ea typeface="Times New Roman" panose="02020603050405020304" pitchFamily="18" charset="0"/>
            </a:endParaRPr>
          </a:p>
          <a:p>
            <a:pPr marL="0" indent="0">
              <a:buNone/>
            </a:pPr>
            <a:endParaRPr lang="it-IT" dirty="0"/>
          </a:p>
        </p:txBody>
      </p:sp>
      <p:sp>
        <p:nvSpPr>
          <p:cNvPr id="5" name="Segnaposto numero diapositiva 4"/>
          <p:cNvSpPr>
            <a:spLocks noGrp="1"/>
          </p:cNvSpPr>
          <p:nvPr>
            <p:ph type="sldNum" sz="quarter" idx="15"/>
          </p:nvPr>
        </p:nvSpPr>
        <p:spPr>
          <a:xfrm>
            <a:off x="10789526" y="6179630"/>
            <a:ext cx="812800" cy="521208"/>
          </a:xfrm>
        </p:spPr>
        <p:txBody>
          <a:bodyPr/>
          <a:lstStyle/>
          <a:p>
            <a:pPr>
              <a:defRPr/>
            </a:pPr>
            <a:fld id="{B2D3D1F1-375F-4D34-BD2F-2D3F7ECFE057}" type="slidenum">
              <a:rPr lang="en-US" smtClean="0">
                <a:solidFill>
                  <a:schemeClr val="tx1"/>
                </a:solidFill>
              </a:rPr>
              <a:pPr>
                <a:defRPr/>
              </a:pPr>
              <a:t>22</a:t>
            </a:fld>
            <a:endParaRPr lang="en-US" dirty="0">
              <a:solidFill>
                <a:schemeClr val="tx1"/>
              </a:solidFill>
            </a:endParaRPr>
          </a:p>
        </p:txBody>
      </p:sp>
    </p:spTree>
    <p:extLst>
      <p:ext uri="{BB962C8B-B14F-4D97-AF65-F5344CB8AC3E}">
        <p14:creationId xmlns:p14="http://schemas.microsoft.com/office/powerpoint/2010/main" val="3238633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randombar(horizontal)">
                                      <p:cBhvr>
                                        <p:cTn id="7" dur="500"/>
                                        <p:tgtEl>
                                          <p:spTgt spid="3">
                                            <p:bg/>
                                          </p:spTgt>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1" dur="500"/>
                                        <p:tgtEl>
                                          <p:spTgt spid="3">
                                            <p:txEl>
                                              <p:pRg st="0" end="0"/>
                                            </p:txEl>
                                          </p:spTgt>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5" dur="500"/>
                                        <p:tgtEl>
                                          <p:spTgt spid="3">
                                            <p:txEl>
                                              <p:pRg st="1" end="1"/>
                                            </p:txEl>
                                          </p:spTgt>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9" dur="500"/>
                                        <p:tgtEl>
                                          <p:spTgt spid="3">
                                            <p:txEl>
                                              <p:pRg st="2" end="2"/>
                                            </p:txEl>
                                          </p:spTgt>
                                        </p:tgtEl>
                                      </p:cBhvr>
                                    </p:animEffect>
                                  </p:childTnLst>
                                </p:cTn>
                              </p:par>
                            </p:childTnLst>
                          </p:cTn>
                        </p:par>
                        <p:par>
                          <p:cTn id="20" fill="hold">
                            <p:stCondLst>
                              <p:cond delay="2000"/>
                            </p:stCondLst>
                            <p:childTnLst>
                              <p:par>
                                <p:cTn id="21" presetID="14" presetClass="entr" presetSubtype="1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3" dur="500"/>
                                        <p:tgtEl>
                                          <p:spTgt spid="3">
                                            <p:txEl>
                                              <p:pRg st="3" end="3"/>
                                            </p:txEl>
                                          </p:spTgt>
                                        </p:tgtEl>
                                      </p:cBhvr>
                                    </p:animEffect>
                                  </p:childTnLst>
                                </p:cTn>
                              </p:par>
                            </p:childTnLst>
                          </p:cTn>
                        </p:par>
                        <p:par>
                          <p:cTn id="24" fill="hold">
                            <p:stCondLst>
                              <p:cond delay="2500"/>
                            </p:stCondLst>
                            <p:childTnLst>
                              <p:par>
                                <p:cTn id="25" presetID="14" presetClass="entr" presetSubtype="10"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childTnLst>
                          </p:cTn>
                        </p:par>
                        <p:par>
                          <p:cTn id="28" fill="hold">
                            <p:stCondLst>
                              <p:cond delay="3000"/>
                            </p:stCondLst>
                            <p:childTnLst>
                              <p:par>
                                <p:cTn id="29" presetID="14" presetClass="entr" presetSubtype="1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1" dur="500"/>
                                        <p:tgtEl>
                                          <p:spTgt spid="3">
                                            <p:txEl>
                                              <p:pRg st="6" end="6"/>
                                            </p:txEl>
                                          </p:spTgt>
                                        </p:tgtEl>
                                      </p:cBhvr>
                                    </p:animEffect>
                                  </p:childTnLst>
                                </p:cTn>
                              </p:par>
                            </p:childTnLst>
                          </p:cTn>
                        </p:par>
                        <p:par>
                          <p:cTn id="32" fill="hold">
                            <p:stCondLst>
                              <p:cond delay="3500"/>
                            </p:stCondLst>
                            <p:childTnLst>
                              <p:par>
                                <p:cTn id="33" presetID="14" presetClass="entr" presetSubtype="10" fill="hold" grpId="0" nodeType="after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randombar(horizontal)">
                                      <p:cBhvr>
                                        <p:cTn id="35" dur="500"/>
                                        <p:tgtEl>
                                          <p:spTgt spid="3">
                                            <p:txEl>
                                              <p:pRg st="8" end="8"/>
                                            </p:txEl>
                                          </p:spTgt>
                                        </p:tgtEl>
                                      </p:cBhvr>
                                    </p:animEffect>
                                  </p:childTnLst>
                                </p:cTn>
                              </p:par>
                            </p:childTnLst>
                          </p:cTn>
                        </p:par>
                        <p:par>
                          <p:cTn id="36" fill="hold">
                            <p:stCondLst>
                              <p:cond delay="4000"/>
                            </p:stCondLst>
                            <p:childTnLst>
                              <p:par>
                                <p:cTn id="37" presetID="14" presetClass="entr" presetSubtype="10" fill="hold" grpId="0" nodeType="after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Effect transition="in" filter="randombar(horizontal)">
                                      <p:cBhvr>
                                        <p:cTn id="39" dur="500"/>
                                        <p:tgtEl>
                                          <p:spTgt spid="3">
                                            <p:txEl>
                                              <p:pRg st="9" end="9"/>
                                            </p:txEl>
                                          </p:spTgt>
                                        </p:tgtEl>
                                      </p:cBhvr>
                                    </p:animEffect>
                                  </p:childTnLst>
                                </p:cTn>
                              </p:par>
                            </p:childTnLst>
                          </p:cTn>
                        </p:par>
                        <p:par>
                          <p:cTn id="40" fill="hold">
                            <p:stCondLst>
                              <p:cond delay="4500"/>
                            </p:stCondLst>
                            <p:childTnLst>
                              <p:par>
                                <p:cTn id="41" presetID="14" presetClass="entr" presetSubtype="10" fill="hold" grpId="0" nodeType="after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43" dur="500"/>
                                        <p:tgtEl>
                                          <p:spTgt spid="3">
                                            <p:txEl>
                                              <p:pRg st="10" end="10"/>
                                            </p:txEl>
                                          </p:spTgt>
                                        </p:tgtEl>
                                      </p:cBhvr>
                                    </p:animEffect>
                                  </p:childTnLst>
                                </p:cTn>
                              </p:par>
                            </p:childTnLst>
                          </p:cTn>
                        </p:par>
                        <p:par>
                          <p:cTn id="44" fill="hold">
                            <p:stCondLst>
                              <p:cond delay="5000"/>
                            </p:stCondLst>
                            <p:childTnLst>
                              <p:par>
                                <p:cTn id="45" presetID="14" presetClass="entr" presetSubtype="10" fill="hold" grpId="0" nodeType="after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animEffect transition="in" filter="randombar(horizontal)">
                                      <p:cBhvr>
                                        <p:cTn id="47" dur="500"/>
                                        <p:tgtEl>
                                          <p:spTgt spid="3">
                                            <p:txEl>
                                              <p:pRg st="11" end="11"/>
                                            </p:txEl>
                                          </p:spTgt>
                                        </p:tgtEl>
                                      </p:cBhvr>
                                    </p:animEffect>
                                  </p:childTnLst>
                                </p:cTn>
                              </p:par>
                            </p:childTnLst>
                          </p:cTn>
                        </p:par>
                        <p:par>
                          <p:cTn id="48" fill="hold">
                            <p:stCondLst>
                              <p:cond delay="5500"/>
                            </p:stCondLst>
                            <p:childTnLst>
                              <p:par>
                                <p:cTn id="49" presetID="14" presetClass="entr" presetSubtype="10" fill="hold" grpId="0" nodeType="after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animEffect transition="in" filter="randombar(horizontal)">
                                      <p:cBhvr>
                                        <p:cTn id="51" dur="500"/>
                                        <p:tgtEl>
                                          <p:spTgt spid="3">
                                            <p:txEl>
                                              <p:pRg st="12" end="12"/>
                                            </p:txEl>
                                          </p:spTgt>
                                        </p:tgtEl>
                                      </p:cBhvr>
                                    </p:animEffect>
                                  </p:childTnLst>
                                </p:cTn>
                              </p:par>
                            </p:childTnLst>
                          </p:cTn>
                        </p:par>
                        <p:par>
                          <p:cTn id="52" fill="hold">
                            <p:stCondLst>
                              <p:cond delay="6000"/>
                            </p:stCondLst>
                            <p:childTnLst>
                              <p:par>
                                <p:cTn id="53" presetID="14" presetClass="entr" presetSubtype="10" fill="hold" grpId="0" nodeType="afterEffect">
                                  <p:stCondLst>
                                    <p:cond delay="0"/>
                                  </p:stCondLst>
                                  <p:childTnLst>
                                    <p:set>
                                      <p:cBhvr>
                                        <p:cTn id="54" dur="1" fill="hold">
                                          <p:stCondLst>
                                            <p:cond delay="0"/>
                                          </p:stCondLst>
                                        </p:cTn>
                                        <p:tgtEl>
                                          <p:spTgt spid="3">
                                            <p:txEl>
                                              <p:pRg st="13" end="13"/>
                                            </p:txEl>
                                          </p:spTgt>
                                        </p:tgtEl>
                                        <p:attrNameLst>
                                          <p:attrName>style.visibility</p:attrName>
                                        </p:attrNameLst>
                                      </p:cBhvr>
                                      <p:to>
                                        <p:strVal val="visible"/>
                                      </p:to>
                                    </p:set>
                                    <p:animEffect transition="in" filter="randombar(horizontal)">
                                      <p:cBhvr>
                                        <p:cTn id="55"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12955" y="157316"/>
            <a:ext cx="11518490" cy="6582697"/>
          </a:xfrm>
          <a:blipFill>
            <a:blip r:embed="rId2"/>
            <a:tile tx="0" ty="0" sx="100000" sy="100000" flip="none" algn="tl"/>
          </a:blipFill>
        </p:spPr>
        <p:txBody>
          <a:bodyPr>
            <a:normAutofit fontScale="70000" lnSpcReduction="20000"/>
          </a:bodyPr>
          <a:lstStyle/>
          <a:p>
            <a:pPr marL="0" indent="0" algn="ctr">
              <a:buNone/>
            </a:pPr>
            <a:r>
              <a:rPr lang="it-IT" sz="2900" b="1" dirty="0"/>
              <a:t>L’ARTICOLO 9 </a:t>
            </a:r>
            <a:r>
              <a:rPr lang="it-IT" sz="2900" i="1" dirty="0"/>
              <a:t>(Prevenzione della </a:t>
            </a:r>
            <a:r>
              <a:rPr lang="it-IT" sz="2900" i="1" dirty="0" smtClean="0"/>
              <a:t>corruzione)</a:t>
            </a:r>
          </a:p>
          <a:p>
            <a:pPr marL="0" indent="0" algn="ctr">
              <a:buNone/>
            </a:pPr>
            <a:endParaRPr lang="it-IT" dirty="0"/>
          </a:p>
          <a:p>
            <a:r>
              <a:rPr lang="it-IT" sz="2600" dirty="0">
                <a:latin typeface="Garamond" panose="02020404030301010803" pitchFamily="18" charset="0"/>
                <a:ea typeface="Times New Roman" panose="02020603050405020304" pitchFamily="18" charset="0"/>
              </a:rPr>
              <a:t>Stante il dovere sancito dall’articolo 8 del </a:t>
            </a:r>
            <a:r>
              <a:rPr lang="it-IT" sz="2600" dirty="0" err="1">
                <a:latin typeface="Garamond" panose="02020404030301010803" pitchFamily="18" charset="0"/>
                <a:ea typeface="Times New Roman" panose="02020603050405020304" pitchFamily="18" charset="0"/>
              </a:rPr>
              <a:t>d.p.r.</a:t>
            </a:r>
            <a:r>
              <a:rPr lang="it-IT" sz="2600" dirty="0">
                <a:latin typeface="Garamond" panose="02020404030301010803" pitchFamily="18" charset="0"/>
                <a:ea typeface="Times New Roman" panose="02020603050405020304" pitchFamily="18" charset="0"/>
              </a:rPr>
              <a:t> 16 aprile 2013, n. 62 di rispettare le misure necessarie alla prevenzione degli illeciti, con particolare riferimento alle </a:t>
            </a:r>
            <a:r>
              <a:rPr lang="it-IT" sz="2600" dirty="0">
                <a:solidFill>
                  <a:srgbClr val="0000FF"/>
                </a:solidFill>
                <a:latin typeface="Garamond" panose="02020404030301010803" pitchFamily="18" charset="0"/>
              </a:rPr>
              <a:t>misure contenute nel piano di prevenzione della corruzione e della </a:t>
            </a:r>
            <a:r>
              <a:rPr lang="it-IT" sz="2600" dirty="0" smtClean="0">
                <a:solidFill>
                  <a:srgbClr val="0000FF"/>
                </a:solidFill>
                <a:latin typeface="Garamond" panose="02020404030301010803" pitchFamily="18" charset="0"/>
              </a:rPr>
              <a:t>trasparenza (PTPCT), </a:t>
            </a:r>
            <a:r>
              <a:rPr lang="it-IT" sz="2600" dirty="0">
                <a:latin typeface="Garamond" panose="02020404030301010803" pitchFamily="18" charset="0"/>
                <a:ea typeface="Times New Roman" panose="02020603050405020304" pitchFamily="18" charset="0"/>
              </a:rPr>
              <a:t>la </a:t>
            </a:r>
            <a:r>
              <a:rPr lang="it-IT" sz="2600" u="sng" dirty="0">
                <a:latin typeface="Garamond" panose="02020404030301010803" pitchFamily="18" charset="0"/>
                <a:ea typeface="Times New Roman" panose="02020603050405020304" pitchFamily="18" charset="0"/>
              </a:rPr>
              <a:t>disposizione in commento prevede che</a:t>
            </a:r>
            <a:r>
              <a:rPr lang="it-IT" sz="2600" dirty="0">
                <a:latin typeface="Garamond" panose="02020404030301010803" pitchFamily="18" charset="0"/>
                <a:ea typeface="Times New Roman" panose="02020603050405020304" pitchFamily="18" charset="0"/>
              </a:rPr>
              <a:t>:</a:t>
            </a:r>
          </a:p>
          <a:p>
            <a:r>
              <a:rPr lang="it-IT" sz="2600" b="1" dirty="0" smtClean="0">
                <a:solidFill>
                  <a:srgbClr val="0000FF"/>
                </a:solidFill>
                <a:latin typeface="Garamond" panose="02020404030301010803" pitchFamily="18" charset="0"/>
              </a:rPr>
              <a:t>i </a:t>
            </a:r>
            <a:r>
              <a:rPr lang="it-IT" sz="2600" b="1" dirty="0">
                <a:solidFill>
                  <a:srgbClr val="0000FF"/>
                </a:solidFill>
                <a:latin typeface="Garamond" panose="02020404030301010803" pitchFamily="18" charset="0"/>
              </a:rPr>
              <a:t>direttori e i dirigenti </a:t>
            </a:r>
            <a:r>
              <a:rPr lang="it-IT" sz="2600" dirty="0" smtClean="0">
                <a:latin typeface="Garamond" panose="02020404030301010803" pitchFamily="18" charset="0"/>
                <a:ea typeface="Times New Roman" panose="02020603050405020304" pitchFamily="18" charset="0"/>
              </a:rPr>
              <a:t>rendono </a:t>
            </a:r>
            <a:r>
              <a:rPr lang="it-IT" sz="2600" dirty="0">
                <a:latin typeface="Garamond" panose="02020404030301010803" pitchFamily="18" charset="0"/>
                <a:ea typeface="Times New Roman" panose="02020603050405020304" pitchFamily="18" charset="0"/>
              </a:rPr>
              <a:t>conto dell’attuazione delle misure contenute nel PTPCT, nel rispetto delle modalità e della tempistica previste dal piano stesso, nella consapevolezza che la lotta alla corruzione deve essere intrapresa in primo luogo con un approccio di tipo preventivo, che sia adeguato ad incidere sull’organizzazione e sulle attività dell’amministrazione regionale. </a:t>
            </a:r>
          </a:p>
          <a:p>
            <a:r>
              <a:rPr lang="it-IT" sz="2600" dirty="0">
                <a:latin typeface="Garamond" panose="02020404030301010803" pitchFamily="18" charset="0"/>
                <a:ea typeface="Times New Roman" panose="02020603050405020304" pitchFamily="18" charset="0"/>
              </a:rPr>
              <a:t>che</a:t>
            </a:r>
            <a:r>
              <a:rPr lang="it-IT" sz="2600" dirty="0" smtClean="0">
                <a:latin typeface="Garamond" panose="02020404030301010803" pitchFamily="18" charset="0"/>
              </a:rPr>
              <a:t> </a:t>
            </a:r>
            <a:r>
              <a:rPr lang="it-IT" sz="2600" b="1" dirty="0">
                <a:solidFill>
                  <a:srgbClr val="0000FF"/>
                </a:solidFill>
                <a:latin typeface="Garamond" panose="02020404030301010803" pitchFamily="18" charset="0"/>
              </a:rPr>
              <a:t>la mancata o parziale attuazione delle misure </a:t>
            </a:r>
            <a:r>
              <a:rPr lang="it-IT" sz="2600" dirty="0">
                <a:latin typeface="Garamond" panose="02020404030301010803" pitchFamily="18" charset="0"/>
                <a:ea typeface="Times New Roman" panose="02020603050405020304" pitchFamily="18" charset="0"/>
              </a:rPr>
              <a:t>contenute nel piano anticorruzione e le violazioni dello stesso </a:t>
            </a:r>
            <a:r>
              <a:rPr lang="it-IT" sz="2600" dirty="0" smtClean="0">
                <a:latin typeface="Garamond" panose="02020404030301010803" pitchFamily="18" charset="0"/>
                <a:ea typeface="Times New Roman" panose="02020603050405020304" pitchFamily="18" charset="0"/>
              </a:rPr>
              <a:t>sono </a:t>
            </a:r>
            <a:r>
              <a:rPr lang="it-IT" sz="2600" dirty="0">
                <a:latin typeface="Garamond" panose="02020404030301010803" pitchFamily="18" charset="0"/>
                <a:ea typeface="Times New Roman" panose="02020603050405020304" pitchFamily="18" charset="0"/>
              </a:rPr>
              <a:t>immediatamente comunicate all’Organismo Indipendente di </a:t>
            </a:r>
            <a:r>
              <a:rPr lang="it-IT" sz="2600" dirty="0" smtClean="0">
                <a:latin typeface="Garamond" panose="02020404030301010803" pitchFamily="18" charset="0"/>
                <a:ea typeface="Times New Roman" panose="02020603050405020304" pitchFamily="18" charset="0"/>
              </a:rPr>
              <a:t>Valutazione (OIV) </a:t>
            </a:r>
            <a:r>
              <a:rPr lang="it-IT" sz="2600" dirty="0">
                <a:latin typeface="Garamond" panose="02020404030301010803" pitchFamily="18" charset="0"/>
                <a:ea typeface="Times New Roman" panose="02020603050405020304" pitchFamily="18" charset="0"/>
              </a:rPr>
              <a:t>dal responsabile della prevenzione della corruzione. Tale disposizione deve essere letta in combinato disposto con quanto stabilito dal comma 14 dell’articolo 1 della L. n. 190/2012 in base al quale </a:t>
            </a:r>
            <a:r>
              <a:rPr lang="it-IT" sz="2600" u="sng" dirty="0">
                <a:latin typeface="Garamond" panose="02020404030301010803" pitchFamily="18" charset="0"/>
                <a:ea typeface="Times New Roman" panose="02020603050405020304" pitchFamily="18" charset="0"/>
              </a:rPr>
              <a:t>la violazione da parte dei dipendenti delle misure previste del piano </a:t>
            </a:r>
            <a:r>
              <a:rPr lang="it-IT" sz="2600" b="1" dirty="0">
                <a:solidFill>
                  <a:srgbClr val="0000FF"/>
                </a:solidFill>
                <a:latin typeface="Garamond" panose="02020404030301010803" pitchFamily="18" charset="0"/>
                <a:ea typeface="Times New Roman" panose="02020603050405020304" pitchFamily="18" charset="0"/>
              </a:rPr>
              <a:t>costituisce illecito disciplinare</a:t>
            </a:r>
            <a:r>
              <a:rPr lang="it-IT" sz="2600" b="1" dirty="0">
                <a:latin typeface="Garamond" panose="02020404030301010803" pitchFamily="18" charset="0"/>
                <a:ea typeface="Times New Roman" panose="02020603050405020304" pitchFamily="18" charset="0"/>
              </a:rPr>
              <a:t>.</a:t>
            </a:r>
          </a:p>
          <a:p>
            <a:r>
              <a:rPr lang="it-IT" sz="2600" dirty="0" smtClean="0">
                <a:latin typeface="Garamond" panose="02020404030301010803" pitchFamily="18" charset="0"/>
              </a:rPr>
              <a:t>che </a:t>
            </a:r>
            <a:r>
              <a:rPr lang="it-IT" sz="2600" dirty="0">
                <a:latin typeface="Garamond" panose="02020404030301010803" pitchFamily="18" charset="0"/>
              </a:rPr>
              <a:t>i </a:t>
            </a:r>
            <a:r>
              <a:rPr lang="it-IT" sz="2600" b="1" dirty="0">
                <a:solidFill>
                  <a:srgbClr val="0000FF"/>
                </a:solidFill>
                <a:latin typeface="Garamond" panose="02020404030301010803" pitchFamily="18" charset="0"/>
              </a:rPr>
              <a:t>responsabili delle </a:t>
            </a:r>
            <a:r>
              <a:rPr lang="it-IT" sz="2600" b="1" dirty="0" smtClean="0">
                <a:solidFill>
                  <a:srgbClr val="0000FF"/>
                </a:solidFill>
                <a:latin typeface="Garamond" panose="02020404030301010803" pitchFamily="18" charset="0"/>
              </a:rPr>
              <a:t>segreterie politiche </a:t>
            </a:r>
            <a:r>
              <a:rPr lang="it-IT" sz="2600" dirty="0" smtClean="0">
                <a:latin typeface="Garamond" panose="02020404030301010803" pitchFamily="18" charset="0"/>
              </a:rPr>
              <a:t>verificano </a:t>
            </a:r>
            <a:r>
              <a:rPr lang="it-IT" sz="2600" dirty="0">
                <a:latin typeface="Garamond" panose="02020404030301010803" pitchFamily="18" charset="0"/>
              </a:rPr>
              <a:t>la </a:t>
            </a:r>
            <a:r>
              <a:rPr lang="it-IT" sz="2600" dirty="0">
                <a:solidFill>
                  <a:srgbClr val="0000FF"/>
                </a:solidFill>
                <a:latin typeface="Garamond" panose="02020404030301010803" pitchFamily="18" charset="0"/>
              </a:rPr>
              <a:t>regolarità delle spese sostenute dagli Assessori </a:t>
            </a:r>
            <a:r>
              <a:rPr lang="it-IT" sz="2600" dirty="0">
                <a:latin typeface="Garamond" panose="02020404030301010803" pitchFamily="18" charset="0"/>
              </a:rPr>
              <a:t>regionali e la stretta correlazione delle stesse con le finalità istituzionali dell’Amministrazione. Per questo motivo, essi devono apporre il visto di regolarità sulla documentazione di spesa, prima dell’invio della stessa </a:t>
            </a:r>
            <a:r>
              <a:rPr lang="it-IT" sz="2600" dirty="0">
                <a:solidFill>
                  <a:srgbClr val="0000FF"/>
                </a:solidFill>
                <a:latin typeface="Garamond" panose="02020404030301010803" pitchFamily="18" charset="0"/>
              </a:rPr>
              <a:t>ai responsabili della spesa </a:t>
            </a:r>
            <a:r>
              <a:rPr lang="it-IT" sz="2600" dirty="0">
                <a:latin typeface="Garamond" panose="02020404030301010803" pitchFamily="18" charset="0"/>
              </a:rPr>
              <a:t>delle strutture regionali. A questi ultimi spetta poi </a:t>
            </a:r>
            <a:r>
              <a:rPr lang="it-IT" sz="2600" dirty="0">
                <a:solidFill>
                  <a:srgbClr val="0000FF"/>
                </a:solidFill>
                <a:latin typeface="Garamond" panose="02020404030301010803" pitchFamily="18" charset="0"/>
              </a:rPr>
              <a:t>l’attenta verifica della documentazione ricevuta</a:t>
            </a:r>
            <a:r>
              <a:rPr lang="it-IT" sz="2600" dirty="0">
                <a:latin typeface="Garamond" panose="02020404030301010803" pitchFamily="18" charset="0"/>
              </a:rPr>
              <a:t>, prima dell’apposizione del visto per la liquidazione della spesa ed il successivo invio al Servizio ragioneria generale.</a:t>
            </a:r>
          </a:p>
          <a:p>
            <a:r>
              <a:rPr lang="it-IT" sz="2600" dirty="0">
                <a:latin typeface="Garamond" panose="02020404030301010803" pitchFamily="18" charset="0"/>
              </a:rPr>
              <a:t>Spetta invece al </a:t>
            </a:r>
            <a:r>
              <a:rPr lang="it-IT" sz="2600" b="1" dirty="0">
                <a:solidFill>
                  <a:srgbClr val="0000FF"/>
                </a:solidFill>
                <a:latin typeface="Garamond" panose="02020404030301010803" pitchFamily="18" charset="0"/>
              </a:rPr>
              <a:t>vertice amministrativo dell’Ufficio di diretta collaborazione del Presidente o del responsabile della segreteria dell’Assessore</a:t>
            </a:r>
            <a:r>
              <a:rPr lang="it-IT" sz="2600" dirty="0">
                <a:solidFill>
                  <a:srgbClr val="0000FF"/>
                </a:solidFill>
                <a:latin typeface="Garamond" panose="02020404030301010803" pitchFamily="18" charset="0"/>
              </a:rPr>
              <a:t> la verifica della regolarità delle spese di rappresentanza e di quelle di missione</a:t>
            </a:r>
            <a:r>
              <a:rPr lang="it-IT" sz="2600" dirty="0">
                <a:latin typeface="Garamond" panose="02020404030301010803" pitchFamily="18" charset="0"/>
              </a:rPr>
              <a:t>, sostenute dal Presidente e dai Componenti della Giunta, nonché </a:t>
            </a:r>
            <a:r>
              <a:rPr lang="it-IT" sz="2600" dirty="0">
                <a:solidFill>
                  <a:srgbClr val="0000FF"/>
                </a:solidFill>
                <a:latin typeface="Garamond" panose="02020404030301010803" pitchFamily="18" charset="0"/>
              </a:rPr>
              <a:t>la verifica della stretta correlazione delle stesse con le finalità istituzionali dell’Amministrazione regionale</a:t>
            </a:r>
            <a:r>
              <a:rPr lang="it-IT" sz="2600" dirty="0">
                <a:latin typeface="Garamond" panose="02020404030301010803" pitchFamily="18" charset="0"/>
              </a:rPr>
              <a:t>, dandone atto nei provvedimenti di spesa, nel rispetto della vigente normativa regionale. In materia di spese si rappresentanza, attualmente vige la legge regionale 14 settembre 1999, n. 76 (</a:t>
            </a:r>
            <a:r>
              <a:rPr lang="it-IT" sz="2600" i="1" dirty="0">
                <a:latin typeface="Garamond" panose="02020404030301010803" pitchFamily="18" charset="0"/>
              </a:rPr>
              <a:t>Fondi di rappresentanza del Presidente della Giunta regionale e del Presidente del Consiglio regionale</a:t>
            </a:r>
            <a:r>
              <a:rPr lang="it-IT" sz="2600" dirty="0">
                <a:latin typeface="Garamond" panose="02020404030301010803" pitchFamily="18" charset="0"/>
              </a:rPr>
              <a:t>) e dal correlato disciplinare approvato con DGR n. 379/2014 e </a:t>
            </a:r>
            <a:r>
              <a:rPr lang="it-IT" sz="2600" dirty="0" err="1">
                <a:latin typeface="Garamond" panose="02020404030301010803" pitchFamily="18" charset="0"/>
              </a:rPr>
              <a:t>ss.mm.ii</a:t>
            </a:r>
            <a:r>
              <a:rPr lang="it-IT" sz="2600" dirty="0" smtClean="0">
                <a:latin typeface="Garamond" panose="02020404030301010803" pitchFamily="18" charset="0"/>
              </a:rPr>
              <a:t>.</a:t>
            </a:r>
            <a:endParaRPr lang="it-IT" dirty="0"/>
          </a:p>
        </p:txBody>
      </p:sp>
      <p:sp>
        <p:nvSpPr>
          <p:cNvPr id="6" name="Segnaposto numero diapositiva 5"/>
          <p:cNvSpPr>
            <a:spLocks noGrp="1"/>
          </p:cNvSpPr>
          <p:nvPr>
            <p:ph type="sldNum" sz="quarter" idx="15"/>
          </p:nvPr>
        </p:nvSpPr>
        <p:spPr>
          <a:xfrm>
            <a:off x="10838688" y="6127341"/>
            <a:ext cx="812800" cy="521208"/>
          </a:xfrm>
        </p:spPr>
        <p:txBody>
          <a:bodyPr/>
          <a:lstStyle/>
          <a:p>
            <a:pPr>
              <a:defRPr/>
            </a:pPr>
            <a:fld id="{B2D3D1F1-375F-4D34-BD2F-2D3F7ECFE057}" type="slidenum">
              <a:rPr lang="en-US" smtClean="0">
                <a:solidFill>
                  <a:schemeClr val="tx1"/>
                </a:solidFill>
              </a:rPr>
              <a:pPr>
                <a:defRPr/>
              </a:pPr>
              <a:t>23</a:t>
            </a:fld>
            <a:endParaRPr lang="en-US" dirty="0">
              <a:solidFill>
                <a:schemeClr val="tx1"/>
              </a:solidFill>
            </a:endParaRPr>
          </a:p>
        </p:txBody>
      </p:sp>
    </p:spTree>
    <p:extLst>
      <p:ext uri="{BB962C8B-B14F-4D97-AF65-F5344CB8AC3E}">
        <p14:creationId xmlns:p14="http://schemas.microsoft.com/office/powerpoint/2010/main" val="142085655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750" fill="hold"/>
                                        <p:tgtEl>
                                          <p:spTgt spid="3">
                                            <p:bg/>
                                          </p:spTgt>
                                        </p:tgtEl>
                                        <p:attrNameLst>
                                          <p:attrName>ppt_w</p:attrName>
                                        </p:attrNameLst>
                                      </p:cBhvr>
                                      <p:tavLst>
                                        <p:tav tm="0">
                                          <p:val>
                                            <p:fltVal val="0"/>
                                          </p:val>
                                        </p:tav>
                                        <p:tav tm="100000">
                                          <p:val>
                                            <p:strVal val="#ppt_w"/>
                                          </p:val>
                                        </p:tav>
                                      </p:tavLst>
                                    </p:anim>
                                    <p:anim calcmode="lin" valueType="num">
                                      <p:cBhvr>
                                        <p:cTn id="8" dur="750" fill="hold"/>
                                        <p:tgtEl>
                                          <p:spTgt spid="3">
                                            <p:bg/>
                                          </p:spTgt>
                                        </p:tgtEl>
                                        <p:attrNameLst>
                                          <p:attrName>ppt_h</p:attrName>
                                        </p:attrNameLst>
                                      </p:cBhvr>
                                      <p:tavLst>
                                        <p:tav tm="0">
                                          <p:val>
                                            <p:fltVal val="0"/>
                                          </p:val>
                                        </p:tav>
                                        <p:tav tm="100000">
                                          <p:val>
                                            <p:strVal val="#ppt_h"/>
                                          </p:val>
                                        </p:tav>
                                      </p:tavLst>
                                    </p:anim>
                                    <p:anim calcmode="lin" valueType="num">
                                      <p:cBhvr>
                                        <p:cTn id="9" dur="750" fill="hold"/>
                                        <p:tgtEl>
                                          <p:spTgt spid="3">
                                            <p:bg/>
                                          </p:spTgt>
                                        </p:tgtEl>
                                        <p:attrNameLst>
                                          <p:attrName>style.rotation</p:attrName>
                                        </p:attrNameLst>
                                      </p:cBhvr>
                                      <p:tavLst>
                                        <p:tav tm="0">
                                          <p:val>
                                            <p:fltVal val="90"/>
                                          </p:val>
                                        </p:tav>
                                        <p:tav tm="100000">
                                          <p:val>
                                            <p:fltVal val="0"/>
                                          </p:val>
                                        </p:tav>
                                      </p:tavLst>
                                    </p:anim>
                                    <p:animEffect transition="in" filter="fade">
                                      <p:cBhvr>
                                        <p:cTn id="10" dur="750"/>
                                        <p:tgtEl>
                                          <p:spTgt spid="3">
                                            <p:bg/>
                                          </p:spTgt>
                                        </p:tgtEl>
                                      </p:cBhvr>
                                    </p:animEffect>
                                  </p:childTnLst>
                                </p:cTn>
                              </p:par>
                            </p:childTnLst>
                          </p:cTn>
                        </p:par>
                        <p:par>
                          <p:cTn id="11" fill="hold">
                            <p:stCondLst>
                              <p:cond delay="750"/>
                            </p:stCondLst>
                            <p:childTnLst>
                              <p:par>
                                <p:cTn id="12" presetID="31" presetClass="entr" presetSubtype="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75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75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75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750"/>
                                        <p:tgtEl>
                                          <p:spTgt spid="3">
                                            <p:txEl>
                                              <p:pRg st="0" end="0"/>
                                            </p:txEl>
                                          </p:spTgt>
                                        </p:tgtEl>
                                      </p:cBhvr>
                                    </p:animEffect>
                                  </p:childTnLst>
                                </p:cTn>
                              </p:par>
                            </p:childTnLst>
                          </p:cTn>
                        </p:par>
                        <p:par>
                          <p:cTn id="18" fill="hold">
                            <p:stCondLst>
                              <p:cond delay="1500"/>
                            </p:stCondLst>
                            <p:childTnLst>
                              <p:par>
                                <p:cTn id="19" presetID="31" presetClass="entr" presetSubtype="0" fill="hold" grpId="0"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75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750" fill="hold"/>
                                        <p:tgtEl>
                                          <p:spTgt spid="3">
                                            <p:txEl>
                                              <p:pRg st="2" end="2"/>
                                            </p:txEl>
                                          </p:spTgt>
                                        </p:tgtEl>
                                        <p:attrNameLst>
                                          <p:attrName>ppt_h</p:attrName>
                                        </p:attrNameLst>
                                      </p:cBhvr>
                                      <p:tavLst>
                                        <p:tav tm="0">
                                          <p:val>
                                            <p:fltVal val="0"/>
                                          </p:val>
                                        </p:tav>
                                        <p:tav tm="100000">
                                          <p:val>
                                            <p:strVal val="#ppt_h"/>
                                          </p:val>
                                        </p:tav>
                                      </p:tavLst>
                                    </p:anim>
                                    <p:anim calcmode="lin" valueType="num">
                                      <p:cBhvr>
                                        <p:cTn id="23" dur="75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4" dur="750"/>
                                        <p:tgtEl>
                                          <p:spTgt spid="3">
                                            <p:txEl>
                                              <p:pRg st="2" end="2"/>
                                            </p:txEl>
                                          </p:spTgt>
                                        </p:tgtEl>
                                      </p:cBhvr>
                                    </p:animEffect>
                                  </p:childTnLst>
                                </p:cTn>
                              </p:par>
                            </p:childTnLst>
                          </p:cTn>
                        </p:par>
                        <p:par>
                          <p:cTn id="25" fill="hold">
                            <p:stCondLst>
                              <p:cond delay="2250"/>
                            </p:stCondLst>
                            <p:childTnLst>
                              <p:par>
                                <p:cTn id="26" presetID="31" presetClass="entr" presetSubtype="0" fill="hold" grpId="0" nodeType="after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75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750" fill="hold"/>
                                        <p:tgtEl>
                                          <p:spTgt spid="3">
                                            <p:txEl>
                                              <p:pRg st="3" end="3"/>
                                            </p:txEl>
                                          </p:spTgt>
                                        </p:tgtEl>
                                        <p:attrNameLst>
                                          <p:attrName>ppt_h</p:attrName>
                                        </p:attrNameLst>
                                      </p:cBhvr>
                                      <p:tavLst>
                                        <p:tav tm="0">
                                          <p:val>
                                            <p:fltVal val="0"/>
                                          </p:val>
                                        </p:tav>
                                        <p:tav tm="100000">
                                          <p:val>
                                            <p:strVal val="#ppt_h"/>
                                          </p:val>
                                        </p:tav>
                                      </p:tavLst>
                                    </p:anim>
                                    <p:anim calcmode="lin" valueType="num">
                                      <p:cBhvr>
                                        <p:cTn id="30" dur="75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1" dur="750"/>
                                        <p:tgtEl>
                                          <p:spTgt spid="3">
                                            <p:txEl>
                                              <p:pRg st="3" end="3"/>
                                            </p:txEl>
                                          </p:spTgt>
                                        </p:tgtEl>
                                      </p:cBhvr>
                                    </p:animEffect>
                                  </p:childTnLst>
                                </p:cTn>
                              </p:par>
                            </p:childTnLst>
                          </p:cTn>
                        </p:par>
                        <p:par>
                          <p:cTn id="32" fill="hold">
                            <p:stCondLst>
                              <p:cond delay="3000"/>
                            </p:stCondLst>
                            <p:childTnLst>
                              <p:par>
                                <p:cTn id="33" presetID="31" presetClass="entr" presetSubtype="0" fill="hold" grpId="0" nodeType="after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75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750" fill="hold"/>
                                        <p:tgtEl>
                                          <p:spTgt spid="3">
                                            <p:txEl>
                                              <p:pRg st="4" end="4"/>
                                            </p:txEl>
                                          </p:spTgt>
                                        </p:tgtEl>
                                        <p:attrNameLst>
                                          <p:attrName>ppt_h</p:attrName>
                                        </p:attrNameLst>
                                      </p:cBhvr>
                                      <p:tavLst>
                                        <p:tav tm="0">
                                          <p:val>
                                            <p:fltVal val="0"/>
                                          </p:val>
                                        </p:tav>
                                        <p:tav tm="100000">
                                          <p:val>
                                            <p:strVal val="#ppt_h"/>
                                          </p:val>
                                        </p:tav>
                                      </p:tavLst>
                                    </p:anim>
                                    <p:anim calcmode="lin" valueType="num">
                                      <p:cBhvr>
                                        <p:cTn id="37" dur="75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8" dur="750"/>
                                        <p:tgtEl>
                                          <p:spTgt spid="3">
                                            <p:txEl>
                                              <p:pRg st="4" end="4"/>
                                            </p:txEl>
                                          </p:spTgt>
                                        </p:tgtEl>
                                      </p:cBhvr>
                                    </p:animEffect>
                                  </p:childTnLst>
                                </p:cTn>
                              </p:par>
                            </p:childTnLst>
                          </p:cTn>
                        </p:par>
                        <p:par>
                          <p:cTn id="39" fill="hold">
                            <p:stCondLst>
                              <p:cond delay="3750"/>
                            </p:stCondLst>
                            <p:childTnLst>
                              <p:par>
                                <p:cTn id="40" presetID="31" presetClass="entr" presetSubtype="0" fill="hold" grpId="0" nodeType="after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75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750" fill="hold"/>
                                        <p:tgtEl>
                                          <p:spTgt spid="3">
                                            <p:txEl>
                                              <p:pRg st="5" end="5"/>
                                            </p:txEl>
                                          </p:spTgt>
                                        </p:tgtEl>
                                        <p:attrNameLst>
                                          <p:attrName>ppt_h</p:attrName>
                                        </p:attrNameLst>
                                      </p:cBhvr>
                                      <p:tavLst>
                                        <p:tav tm="0">
                                          <p:val>
                                            <p:fltVal val="0"/>
                                          </p:val>
                                        </p:tav>
                                        <p:tav tm="100000">
                                          <p:val>
                                            <p:strVal val="#ppt_h"/>
                                          </p:val>
                                        </p:tav>
                                      </p:tavLst>
                                    </p:anim>
                                    <p:anim calcmode="lin" valueType="num">
                                      <p:cBhvr>
                                        <p:cTn id="44" dur="75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5" dur="750"/>
                                        <p:tgtEl>
                                          <p:spTgt spid="3">
                                            <p:txEl>
                                              <p:pRg st="5" end="5"/>
                                            </p:txEl>
                                          </p:spTgt>
                                        </p:tgtEl>
                                      </p:cBhvr>
                                    </p:animEffect>
                                  </p:childTnLst>
                                </p:cTn>
                              </p:par>
                            </p:childTnLst>
                          </p:cTn>
                        </p:par>
                        <p:par>
                          <p:cTn id="46" fill="hold">
                            <p:stCondLst>
                              <p:cond delay="4500"/>
                            </p:stCondLst>
                            <p:childTnLst>
                              <p:par>
                                <p:cTn id="47" presetID="31" presetClass="entr" presetSubtype="0" fill="hold" grpId="0" nodeType="after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750" fill="hold"/>
                                        <p:tgtEl>
                                          <p:spTgt spid="3">
                                            <p:txEl>
                                              <p:pRg st="6" end="6"/>
                                            </p:txEl>
                                          </p:spTgt>
                                        </p:tgtEl>
                                        <p:attrNameLst>
                                          <p:attrName>ppt_w</p:attrName>
                                        </p:attrNameLst>
                                      </p:cBhvr>
                                      <p:tavLst>
                                        <p:tav tm="0">
                                          <p:val>
                                            <p:fltVal val="0"/>
                                          </p:val>
                                        </p:tav>
                                        <p:tav tm="100000">
                                          <p:val>
                                            <p:strVal val="#ppt_w"/>
                                          </p:val>
                                        </p:tav>
                                      </p:tavLst>
                                    </p:anim>
                                    <p:anim calcmode="lin" valueType="num">
                                      <p:cBhvr>
                                        <p:cTn id="50" dur="750" fill="hold"/>
                                        <p:tgtEl>
                                          <p:spTgt spid="3">
                                            <p:txEl>
                                              <p:pRg st="6" end="6"/>
                                            </p:txEl>
                                          </p:spTgt>
                                        </p:tgtEl>
                                        <p:attrNameLst>
                                          <p:attrName>ppt_h</p:attrName>
                                        </p:attrNameLst>
                                      </p:cBhvr>
                                      <p:tavLst>
                                        <p:tav tm="0">
                                          <p:val>
                                            <p:fltVal val="0"/>
                                          </p:val>
                                        </p:tav>
                                        <p:tav tm="100000">
                                          <p:val>
                                            <p:strVal val="#ppt_h"/>
                                          </p:val>
                                        </p:tav>
                                      </p:tavLst>
                                    </p:anim>
                                    <p:anim calcmode="lin" valueType="num">
                                      <p:cBhvr>
                                        <p:cTn id="51" dur="75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2" dur="75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27703" y="117987"/>
            <a:ext cx="11365712" cy="6550233"/>
          </a:xfrm>
          <a:blipFill>
            <a:blip r:embed="rId2"/>
            <a:tile tx="0" ty="0" sx="100000" sy="100000" flip="none" algn="tl"/>
          </a:blipFill>
        </p:spPr>
        <p:txBody>
          <a:bodyPr>
            <a:normAutofit lnSpcReduction="10000"/>
          </a:bodyPr>
          <a:lstStyle/>
          <a:p>
            <a:pPr marL="0" indent="0" algn="ctr">
              <a:buNone/>
            </a:pPr>
            <a:r>
              <a:rPr lang="it-IT" sz="2000" b="1" dirty="0"/>
              <a:t>L’ARTICOLO 10 </a:t>
            </a:r>
            <a:r>
              <a:rPr lang="it-IT" sz="2000" i="1" dirty="0"/>
              <a:t>(Trasparenza e </a:t>
            </a:r>
            <a:r>
              <a:rPr lang="it-IT" sz="2000" i="1" dirty="0" smtClean="0"/>
              <a:t>tracciabilità)</a:t>
            </a:r>
          </a:p>
          <a:p>
            <a:pPr marL="0" indent="0">
              <a:buNone/>
            </a:pPr>
            <a:r>
              <a:rPr lang="it-IT" sz="1800" b="1" dirty="0" smtClean="0">
                <a:latin typeface="Garamond"/>
                <a:ea typeface="Times New Roman"/>
                <a:cs typeface="Times New Roman"/>
              </a:rPr>
              <a:t>L’articolo </a:t>
            </a:r>
            <a:r>
              <a:rPr lang="it-IT" sz="1800" b="1" dirty="0">
                <a:latin typeface="Garamond"/>
                <a:ea typeface="Times New Roman"/>
                <a:cs typeface="Times New Roman"/>
              </a:rPr>
              <a:t>10 </a:t>
            </a:r>
            <a:r>
              <a:rPr lang="it-IT" sz="1800" dirty="0">
                <a:latin typeface="Garamond"/>
                <a:ea typeface="Times New Roman"/>
                <a:cs typeface="Times New Roman"/>
              </a:rPr>
              <a:t>del Codice in commento prevede che </a:t>
            </a:r>
            <a:r>
              <a:rPr lang="it-IT" sz="1800" dirty="0" smtClean="0">
                <a:latin typeface="Garamond"/>
                <a:ea typeface="Times New Roman"/>
                <a:cs typeface="Times New Roman"/>
              </a:rPr>
              <a:t>:</a:t>
            </a:r>
          </a:p>
          <a:p>
            <a:pPr>
              <a:buFontTx/>
              <a:buChar char="-"/>
            </a:pPr>
            <a:r>
              <a:rPr lang="it-IT" sz="1800" dirty="0" smtClean="0">
                <a:latin typeface="Garamond"/>
                <a:ea typeface="Times New Roman"/>
                <a:cs typeface="Times New Roman"/>
              </a:rPr>
              <a:t>(</a:t>
            </a:r>
            <a:r>
              <a:rPr lang="it-IT" sz="1800" b="1" u="sng" dirty="0" smtClean="0">
                <a:latin typeface="Garamond"/>
                <a:ea typeface="Times New Roman"/>
                <a:cs typeface="Times New Roman"/>
              </a:rPr>
              <a:t>comma 2</a:t>
            </a:r>
            <a:r>
              <a:rPr lang="it-IT" sz="1800" dirty="0" smtClean="0">
                <a:latin typeface="Garamond"/>
                <a:ea typeface="Times New Roman"/>
                <a:cs typeface="Times New Roman"/>
              </a:rPr>
              <a:t>) </a:t>
            </a:r>
            <a:r>
              <a:rPr lang="it-IT" sz="1800" b="1" dirty="0" smtClean="0">
                <a:solidFill>
                  <a:srgbClr val="0000FF"/>
                </a:solidFill>
                <a:latin typeface="Garamond"/>
                <a:ea typeface="Times New Roman"/>
                <a:cs typeface="Times New Roman"/>
              </a:rPr>
              <a:t>il </a:t>
            </a:r>
            <a:r>
              <a:rPr lang="it-IT" sz="1800" b="1" dirty="0">
                <a:solidFill>
                  <a:srgbClr val="0000FF"/>
                </a:solidFill>
                <a:latin typeface="Garamond"/>
                <a:ea typeface="Times New Roman"/>
                <a:cs typeface="Times New Roman"/>
              </a:rPr>
              <a:t>dipendente osservi tutte le misure </a:t>
            </a:r>
            <a:r>
              <a:rPr lang="it-IT" sz="1800" dirty="0">
                <a:latin typeface="Garamond"/>
                <a:ea typeface="Times New Roman"/>
                <a:cs typeface="Times New Roman"/>
              </a:rPr>
              <a:t>previste nel P</a:t>
            </a:r>
            <a:r>
              <a:rPr lang="it-IT" sz="1800" dirty="0" smtClean="0">
                <a:latin typeface="Garamond"/>
                <a:ea typeface="Times New Roman"/>
                <a:cs typeface="Times New Roman"/>
              </a:rPr>
              <a:t>iano Triennale </a:t>
            </a:r>
            <a:r>
              <a:rPr lang="it-IT" sz="1800" dirty="0">
                <a:latin typeface="Garamond"/>
                <a:ea typeface="Times New Roman"/>
                <a:cs typeface="Times New Roman"/>
              </a:rPr>
              <a:t>per la </a:t>
            </a:r>
            <a:r>
              <a:rPr lang="it-IT" sz="1800" dirty="0" smtClean="0">
                <a:latin typeface="Garamond"/>
                <a:ea typeface="Times New Roman"/>
                <a:cs typeface="Times New Roman"/>
              </a:rPr>
              <a:t>Prevenzione </a:t>
            </a:r>
            <a:r>
              <a:rPr lang="it-IT" sz="1800" dirty="0">
                <a:latin typeface="Garamond"/>
                <a:ea typeface="Times New Roman"/>
                <a:cs typeface="Times New Roman"/>
              </a:rPr>
              <a:t>della </a:t>
            </a:r>
            <a:r>
              <a:rPr lang="it-IT" sz="1800" dirty="0" smtClean="0">
                <a:latin typeface="Garamond"/>
                <a:ea typeface="Times New Roman"/>
                <a:cs typeface="Times New Roman"/>
              </a:rPr>
              <a:t>Corruzione </a:t>
            </a:r>
            <a:r>
              <a:rPr lang="it-IT" sz="1800" dirty="0">
                <a:latin typeface="Garamond"/>
                <a:ea typeface="Times New Roman"/>
                <a:cs typeface="Times New Roman"/>
              </a:rPr>
              <a:t>e della </a:t>
            </a:r>
            <a:r>
              <a:rPr lang="it-IT" sz="1800" dirty="0" smtClean="0">
                <a:latin typeface="Garamond"/>
                <a:ea typeface="Times New Roman"/>
                <a:cs typeface="Times New Roman"/>
              </a:rPr>
              <a:t>Trasparenza</a:t>
            </a:r>
            <a:r>
              <a:rPr lang="it-IT" sz="1800" dirty="0">
                <a:latin typeface="Garamond"/>
                <a:ea typeface="Times New Roman"/>
                <a:cs typeface="Times New Roman"/>
              </a:rPr>
              <a:t>, di cui al d.lgs. n. 33/2013. I dipendenti, in osservanza delle direttive impartite, prestano la massima collaborazione nell’elaborazione, nel reperimento e nella trasmissione dei dati sottoposti all’obbligo di pubblicazione sul sito istituzionale, sezione “Amministrazione trasparente</a:t>
            </a:r>
            <a:r>
              <a:rPr lang="it-IT" sz="1800" dirty="0" smtClean="0">
                <a:latin typeface="Garamond"/>
                <a:ea typeface="Times New Roman"/>
                <a:cs typeface="Times New Roman"/>
              </a:rPr>
              <a:t>”.</a:t>
            </a:r>
          </a:p>
          <a:p>
            <a:pPr>
              <a:buFontTx/>
              <a:buChar char="-"/>
            </a:pPr>
            <a:endParaRPr lang="it-IT" sz="1000" dirty="0" smtClean="0">
              <a:latin typeface="Garamond"/>
              <a:ea typeface="Times New Roman"/>
              <a:cs typeface="Times New Roman"/>
            </a:endParaRPr>
          </a:p>
          <a:p>
            <a:pPr>
              <a:buFontTx/>
              <a:buChar char="-"/>
            </a:pPr>
            <a:r>
              <a:rPr lang="it-IT" sz="1800" dirty="0">
                <a:latin typeface="Garamond"/>
                <a:ea typeface="Times New Roman"/>
                <a:cs typeface="Times New Roman"/>
              </a:rPr>
              <a:t>(</a:t>
            </a:r>
            <a:r>
              <a:rPr lang="it-IT" sz="1800" b="1" u="sng" dirty="0">
                <a:latin typeface="Garamond"/>
                <a:ea typeface="Times New Roman"/>
                <a:cs typeface="Times New Roman"/>
              </a:rPr>
              <a:t>comma 3</a:t>
            </a:r>
            <a:r>
              <a:rPr lang="it-IT" sz="1800" dirty="0">
                <a:latin typeface="Garamond"/>
                <a:ea typeface="Times New Roman"/>
                <a:cs typeface="Times New Roman"/>
              </a:rPr>
              <a:t>) </a:t>
            </a:r>
            <a:r>
              <a:rPr lang="it-IT" sz="1800" dirty="0" smtClean="0">
                <a:latin typeface="Garamond"/>
                <a:ea typeface="Times New Roman"/>
                <a:cs typeface="Times New Roman"/>
              </a:rPr>
              <a:t>per </a:t>
            </a:r>
            <a:r>
              <a:rPr lang="it-IT" sz="1800" dirty="0">
                <a:latin typeface="Garamond"/>
                <a:ea typeface="Times New Roman"/>
                <a:cs typeface="Times New Roman"/>
              </a:rPr>
              <a:t>assicurare il rispetto dell’obbligo della trasparenza, </a:t>
            </a:r>
            <a:r>
              <a:rPr lang="it-IT" sz="1800" b="1" dirty="0">
                <a:solidFill>
                  <a:srgbClr val="0000FF"/>
                </a:solidFill>
                <a:latin typeface="Garamond"/>
                <a:ea typeface="Times New Roman"/>
                <a:cs typeface="Times New Roman"/>
              </a:rPr>
              <a:t>i direttori e i dirigenti </a:t>
            </a:r>
            <a:r>
              <a:rPr lang="it-IT" sz="1800" dirty="0">
                <a:latin typeface="Garamond"/>
                <a:ea typeface="Times New Roman"/>
                <a:cs typeface="Times New Roman"/>
              </a:rPr>
              <a:t>individuano formalmente i </a:t>
            </a:r>
            <a:r>
              <a:rPr lang="it-IT" sz="1800" dirty="0">
                <a:solidFill>
                  <a:srgbClr val="0000FF"/>
                </a:solidFill>
                <a:latin typeface="Garamond"/>
                <a:ea typeface="Times New Roman"/>
                <a:cs typeface="Times New Roman"/>
              </a:rPr>
              <a:t>dipendenti tenuti ad effettuare le pubblicazioni sul sito istituzionale, sezione “Amministrazione trasparente”, </a:t>
            </a:r>
            <a:r>
              <a:rPr lang="it-IT" sz="1800" dirty="0">
                <a:latin typeface="Garamond"/>
                <a:ea typeface="Times New Roman"/>
                <a:cs typeface="Times New Roman"/>
              </a:rPr>
              <a:t>degli atti, dei provvedimenti e delle informazioni, nel rispetto del d.lgs. 33/2013 e secondo le indicazioni contenute nelle deliberazioni dell’Autorità Nazionale </a:t>
            </a:r>
            <a:r>
              <a:rPr lang="it-IT" sz="1800" dirty="0" smtClean="0">
                <a:latin typeface="Garamond"/>
                <a:ea typeface="Times New Roman"/>
                <a:cs typeface="Times New Roman"/>
              </a:rPr>
              <a:t>Anticorruzione (ANAC).</a:t>
            </a:r>
          </a:p>
          <a:p>
            <a:pPr>
              <a:buFontTx/>
              <a:buChar char="-"/>
            </a:pPr>
            <a:endParaRPr lang="it-IT" sz="1000" dirty="0" smtClean="0">
              <a:latin typeface="Garamond"/>
              <a:ea typeface="Times New Roman"/>
              <a:cs typeface="Times New Roman"/>
            </a:endParaRPr>
          </a:p>
          <a:p>
            <a:pPr>
              <a:buFontTx/>
              <a:buChar char="-"/>
            </a:pPr>
            <a:r>
              <a:rPr lang="it-IT" sz="1800" dirty="0" smtClean="0"/>
              <a:t>(</a:t>
            </a:r>
            <a:r>
              <a:rPr lang="it-IT" sz="1800" b="1" u="sng" dirty="0" smtClean="0"/>
              <a:t>comma 6</a:t>
            </a:r>
            <a:r>
              <a:rPr lang="it-IT" sz="1800" dirty="0" smtClean="0"/>
              <a:t>) </a:t>
            </a:r>
            <a:r>
              <a:rPr lang="it-IT" sz="1800" b="1" dirty="0" smtClean="0">
                <a:solidFill>
                  <a:srgbClr val="0000FF"/>
                </a:solidFill>
                <a:latin typeface="Garamond" pitchFamily="18" charset="0"/>
              </a:rPr>
              <a:t>I </a:t>
            </a:r>
            <a:r>
              <a:rPr lang="it-IT" sz="1800" b="1" dirty="0">
                <a:solidFill>
                  <a:srgbClr val="0000FF"/>
                </a:solidFill>
                <a:latin typeface="Garamond" pitchFamily="18" charset="0"/>
              </a:rPr>
              <a:t>direttori e i dirigenti </a:t>
            </a:r>
            <a:r>
              <a:rPr lang="it-IT" sz="1800" dirty="0">
                <a:latin typeface="Garamond" pitchFamily="18" charset="0"/>
              </a:rPr>
              <a:t>sono i referenti del </a:t>
            </a:r>
            <a:r>
              <a:rPr lang="it-IT" sz="1800" dirty="0" smtClean="0">
                <a:latin typeface="Garamond" pitchFamily="18" charset="0"/>
              </a:rPr>
              <a:t>RPCT per </a:t>
            </a:r>
            <a:r>
              <a:rPr lang="it-IT" sz="1800" dirty="0">
                <a:latin typeface="Garamond" pitchFamily="18" charset="0"/>
              </a:rPr>
              <a:t>tutti gli adempimenti e gli obblighi in </a:t>
            </a:r>
            <a:r>
              <a:rPr lang="it-IT" sz="1800" dirty="0" smtClean="0">
                <a:latin typeface="Garamond" pitchFamily="18" charset="0"/>
              </a:rPr>
              <a:t>materia di trasparenza. </a:t>
            </a:r>
            <a:r>
              <a:rPr lang="it-IT" sz="1800" dirty="0">
                <a:latin typeface="Garamond" pitchFamily="18" charset="0"/>
              </a:rPr>
              <a:t>Sono tenuti a collaborare fattivamente con il </a:t>
            </a:r>
            <a:r>
              <a:rPr lang="it-IT" sz="1800" dirty="0" smtClean="0">
                <a:latin typeface="Garamond" pitchFamily="18" charset="0"/>
              </a:rPr>
              <a:t>RPCT e </a:t>
            </a:r>
            <a:r>
              <a:rPr lang="it-IT" sz="1800" dirty="0">
                <a:latin typeface="Garamond" pitchFamily="18" charset="0"/>
              </a:rPr>
              <a:t>ad attenersi alle metodologie e alle determinazioni organizzative ed operative indicate dallo stesso</a:t>
            </a:r>
            <a:r>
              <a:rPr lang="it-IT" sz="1800" dirty="0" smtClean="0">
                <a:latin typeface="Garamond" pitchFamily="18" charset="0"/>
              </a:rPr>
              <a:t>.</a:t>
            </a:r>
          </a:p>
          <a:p>
            <a:pPr>
              <a:buFontTx/>
              <a:buChar char="-"/>
            </a:pPr>
            <a:endParaRPr lang="it-IT" sz="1000" dirty="0" smtClean="0">
              <a:latin typeface="Garamond" pitchFamily="18" charset="0"/>
            </a:endParaRPr>
          </a:p>
          <a:p>
            <a:pPr>
              <a:buFontTx/>
              <a:buChar char="-"/>
            </a:pPr>
            <a:r>
              <a:rPr lang="it-IT" sz="1800" dirty="0">
                <a:latin typeface="Garamond" panose="02020404030301010803" pitchFamily="18" charset="0"/>
              </a:rPr>
              <a:t>(</a:t>
            </a:r>
            <a:r>
              <a:rPr lang="it-IT" sz="1800" b="1" u="sng" dirty="0">
                <a:latin typeface="Garamond" panose="02020404030301010803" pitchFamily="18" charset="0"/>
              </a:rPr>
              <a:t>comma 7</a:t>
            </a:r>
            <a:r>
              <a:rPr lang="it-IT" sz="1800" dirty="0" smtClean="0">
                <a:latin typeface="Garamond" panose="02020404030301010803" pitchFamily="18" charset="0"/>
              </a:rPr>
              <a:t>) </a:t>
            </a:r>
            <a:r>
              <a:rPr lang="it-IT" sz="1800" b="1" dirty="0" smtClean="0">
                <a:solidFill>
                  <a:srgbClr val="0000FF"/>
                </a:solidFill>
                <a:latin typeface="Garamond" panose="02020404030301010803" pitchFamily="18" charset="0"/>
              </a:rPr>
              <a:t>I </a:t>
            </a:r>
            <a:r>
              <a:rPr lang="it-IT" sz="1800" b="1" dirty="0">
                <a:solidFill>
                  <a:srgbClr val="0000FF"/>
                </a:solidFill>
                <a:latin typeface="Garamond" panose="02020404030301010803" pitchFamily="18" charset="0"/>
              </a:rPr>
              <a:t>d</a:t>
            </a:r>
            <a:r>
              <a:rPr lang="it-IT" sz="1800" b="1" dirty="0" smtClean="0">
                <a:solidFill>
                  <a:srgbClr val="0000FF"/>
                </a:solidFill>
                <a:latin typeface="Garamond" panose="02020404030301010803" pitchFamily="18" charset="0"/>
              </a:rPr>
              <a:t>irettori </a:t>
            </a:r>
            <a:r>
              <a:rPr lang="it-IT" sz="1800" b="1" dirty="0">
                <a:solidFill>
                  <a:srgbClr val="0000FF"/>
                </a:solidFill>
                <a:latin typeface="Garamond" panose="02020404030301010803" pitchFamily="18" charset="0"/>
              </a:rPr>
              <a:t>e i </a:t>
            </a:r>
            <a:r>
              <a:rPr lang="it-IT" sz="1800" b="1" dirty="0" smtClean="0">
                <a:solidFill>
                  <a:srgbClr val="0000FF"/>
                </a:solidFill>
                <a:latin typeface="Garamond" panose="02020404030301010803" pitchFamily="18" charset="0"/>
              </a:rPr>
              <a:t>dirigenti </a:t>
            </a:r>
            <a:r>
              <a:rPr lang="it-IT" sz="1800" dirty="0">
                <a:latin typeface="Garamond" panose="02020404030301010803" pitchFamily="18" charset="0"/>
              </a:rPr>
              <a:t>rendono conto dell’attuazione delle misure contenute nel </a:t>
            </a:r>
            <a:r>
              <a:rPr lang="it-IT" sz="1800" dirty="0" smtClean="0">
                <a:latin typeface="Garamond" panose="02020404030301010803" pitchFamily="18" charset="0"/>
              </a:rPr>
              <a:t>PTPCT, </a:t>
            </a:r>
            <a:r>
              <a:rPr lang="it-IT" sz="1800" dirty="0">
                <a:latin typeface="Garamond" panose="02020404030301010803" pitchFamily="18" charset="0"/>
              </a:rPr>
              <a:t>nel rispetto delle modalità e della tempistica indicate nel P</a:t>
            </a:r>
            <a:r>
              <a:rPr lang="it-IT" sz="1800" dirty="0" smtClean="0">
                <a:latin typeface="Garamond" panose="02020404030301010803" pitchFamily="18" charset="0"/>
              </a:rPr>
              <a:t>iano </a:t>
            </a:r>
            <a:r>
              <a:rPr lang="it-IT" sz="1800" dirty="0">
                <a:latin typeface="Garamond" panose="02020404030301010803" pitchFamily="18" charset="0"/>
              </a:rPr>
              <a:t>stesso</a:t>
            </a:r>
            <a:r>
              <a:rPr lang="it-IT" sz="1800" dirty="0" smtClean="0">
                <a:latin typeface="Garamond" panose="02020404030301010803" pitchFamily="18" charset="0"/>
              </a:rPr>
              <a:t>.</a:t>
            </a:r>
          </a:p>
          <a:p>
            <a:pPr>
              <a:buFontTx/>
              <a:buChar char="-"/>
            </a:pPr>
            <a:endParaRPr lang="it-IT" sz="1000" dirty="0" smtClean="0">
              <a:latin typeface="Garamond" panose="02020404030301010803" pitchFamily="18" charset="0"/>
            </a:endParaRPr>
          </a:p>
          <a:p>
            <a:pPr>
              <a:buFontTx/>
              <a:buChar char="-"/>
            </a:pPr>
            <a:r>
              <a:rPr lang="it-IT" sz="1800" dirty="0">
                <a:latin typeface="Garamond" panose="02020404030301010803" pitchFamily="18" charset="0"/>
              </a:rPr>
              <a:t>(</a:t>
            </a:r>
            <a:r>
              <a:rPr lang="it-IT" sz="1800" b="1" u="sng" dirty="0">
                <a:latin typeface="Garamond" panose="02020404030301010803" pitchFamily="18" charset="0"/>
              </a:rPr>
              <a:t>comma </a:t>
            </a:r>
            <a:r>
              <a:rPr lang="it-IT" sz="1800" b="1" u="sng" dirty="0" smtClean="0">
                <a:latin typeface="Garamond" panose="02020404030301010803" pitchFamily="18" charset="0"/>
              </a:rPr>
              <a:t>8</a:t>
            </a:r>
            <a:r>
              <a:rPr lang="it-IT" sz="1800" dirty="0" smtClean="0">
                <a:latin typeface="Garamond" panose="02020404030301010803" pitchFamily="18" charset="0"/>
              </a:rPr>
              <a:t>) La </a:t>
            </a:r>
            <a:r>
              <a:rPr lang="it-IT" sz="1800" dirty="0">
                <a:latin typeface="Garamond" panose="02020404030301010803" pitchFamily="18" charset="0"/>
              </a:rPr>
              <a:t>mancata o parziale attuazione delle misure contenute nel </a:t>
            </a:r>
            <a:r>
              <a:rPr lang="it-IT" sz="1800" dirty="0" smtClean="0">
                <a:latin typeface="Garamond" panose="02020404030301010803" pitchFamily="18" charset="0"/>
              </a:rPr>
              <a:t>PTPCT e </a:t>
            </a:r>
            <a:r>
              <a:rPr lang="it-IT" sz="1800" dirty="0">
                <a:latin typeface="Garamond" panose="02020404030301010803" pitchFamily="18" charset="0"/>
              </a:rPr>
              <a:t>le </a:t>
            </a:r>
            <a:r>
              <a:rPr lang="it-IT" sz="1800" dirty="0">
                <a:solidFill>
                  <a:srgbClr val="0000FF"/>
                </a:solidFill>
                <a:latin typeface="Garamond" panose="02020404030301010803" pitchFamily="18" charset="0"/>
              </a:rPr>
              <a:t>violazioni dello stesso sono immediatamente comunicate all’Organismo Indipendente di </a:t>
            </a:r>
            <a:r>
              <a:rPr lang="it-IT" sz="1800" dirty="0" smtClean="0">
                <a:solidFill>
                  <a:srgbClr val="0000FF"/>
                </a:solidFill>
                <a:latin typeface="Garamond" panose="02020404030301010803" pitchFamily="18" charset="0"/>
              </a:rPr>
              <a:t>Valutazione (O.I.V.) </a:t>
            </a:r>
            <a:r>
              <a:rPr lang="it-IT" sz="1800" dirty="0">
                <a:solidFill>
                  <a:srgbClr val="0000FF"/>
                </a:solidFill>
                <a:latin typeface="Garamond" panose="02020404030301010803" pitchFamily="18" charset="0"/>
              </a:rPr>
              <a:t>dal </a:t>
            </a:r>
            <a:r>
              <a:rPr lang="it-IT" sz="1800" dirty="0" smtClean="0">
                <a:solidFill>
                  <a:srgbClr val="0000FF"/>
                </a:solidFill>
                <a:latin typeface="Garamond" panose="02020404030301010803" pitchFamily="18" charset="0"/>
              </a:rPr>
              <a:t>RPCT </a:t>
            </a:r>
            <a:r>
              <a:rPr lang="it-IT" sz="1800" dirty="0">
                <a:solidFill>
                  <a:srgbClr val="0000FF"/>
                </a:solidFill>
                <a:latin typeface="Garamond" panose="02020404030301010803" pitchFamily="18" charset="0"/>
              </a:rPr>
              <a:t>della Giunta regionale</a:t>
            </a:r>
            <a:r>
              <a:rPr lang="it-IT" sz="1800" dirty="0" smtClean="0">
                <a:solidFill>
                  <a:srgbClr val="0000FF"/>
                </a:solidFill>
                <a:latin typeface="Garamond" panose="02020404030301010803" pitchFamily="18" charset="0"/>
              </a:rPr>
              <a:t>.</a:t>
            </a:r>
          </a:p>
          <a:p>
            <a:pPr>
              <a:buFontTx/>
              <a:buChar char="-"/>
            </a:pPr>
            <a:endParaRPr lang="it-IT" sz="1000" dirty="0" smtClean="0">
              <a:latin typeface="Garamond" panose="02020404030301010803" pitchFamily="18" charset="0"/>
            </a:endParaRPr>
          </a:p>
          <a:p>
            <a:pPr>
              <a:buFontTx/>
              <a:buChar char="-"/>
            </a:pPr>
            <a:r>
              <a:rPr lang="it-IT" sz="1800" dirty="0">
                <a:latin typeface="Garamond" panose="02020404030301010803" pitchFamily="18" charset="0"/>
              </a:rPr>
              <a:t>(</a:t>
            </a:r>
            <a:r>
              <a:rPr lang="it-IT" sz="1800" b="1" u="sng" dirty="0">
                <a:latin typeface="Garamond" panose="02020404030301010803" pitchFamily="18" charset="0"/>
              </a:rPr>
              <a:t>comma </a:t>
            </a:r>
            <a:r>
              <a:rPr lang="it-IT" sz="1800" b="1" u="sng" dirty="0" smtClean="0">
                <a:latin typeface="Garamond" panose="02020404030301010803" pitchFamily="18" charset="0"/>
              </a:rPr>
              <a:t>9</a:t>
            </a:r>
            <a:r>
              <a:rPr lang="it-IT" sz="1800" dirty="0" smtClean="0">
                <a:latin typeface="Garamond" panose="02020404030301010803" pitchFamily="18" charset="0"/>
              </a:rPr>
              <a:t>) Per </a:t>
            </a:r>
            <a:r>
              <a:rPr lang="it-IT" sz="1800" dirty="0">
                <a:latin typeface="Garamond" panose="02020404030301010803" pitchFamily="18" charset="0"/>
              </a:rPr>
              <a:t>consentire la </a:t>
            </a:r>
            <a:r>
              <a:rPr lang="it-IT" sz="1800" dirty="0">
                <a:solidFill>
                  <a:srgbClr val="0000FF"/>
                </a:solidFill>
                <a:latin typeface="Garamond" panose="02020404030301010803" pitchFamily="18" charset="0"/>
              </a:rPr>
              <a:t>tracciabilità </a:t>
            </a:r>
            <a:r>
              <a:rPr lang="it-IT" sz="1800" dirty="0">
                <a:latin typeface="Garamond" pitchFamily="18" charset="0"/>
              </a:rPr>
              <a:t>del processo decisionale, il dipendente inserisce nel fascicolo di ogni pratica trattata tutta la documentazione ad essa afferente, anche al fine di assicurare in ogni momento la replicabilità.</a:t>
            </a:r>
          </a:p>
          <a:p>
            <a:pPr>
              <a:buFontTx/>
              <a:buChar char="-"/>
            </a:pPr>
            <a:endParaRPr lang="it-IT" sz="1800" dirty="0">
              <a:latin typeface="Garamond" pitchFamily="18" charset="0"/>
            </a:endParaRPr>
          </a:p>
          <a:p>
            <a:pPr>
              <a:buFontTx/>
              <a:buChar char="-"/>
            </a:pPr>
            <a:endParaRPr lang="it-IT" sz="1800" dirty="0" smtClean="0">
              <a:latin typeface="Garamond"/>
              <a:ea typeface="Times New Roman"/>
              <a:cs typeface="Times New Roman"/>
            </a:endParaRPr>
          </a:p>
          <a:p>
            <a:pPr>
              <a:buFontTx/>
              <a:buChar char="-"/>
            </a:pPr>
            <a:endParaRPr lang="it-IT" sz="1800" dirty="0"/>
          </a:p>
        </p:txBody>
      </p:sp>
      <p:sp>
        <p:nvSpPr>
          <p:cNvPr id="6" name="Segnaposto numero diapositiva 5"/>
          <p:cNvSpPr>
            <a:spLocks noGrp="1"/>
          </p:cNvSpPr>
          <p:nvPr>
            <p:ph type="sldNum" sz="quarter" idx="15"/>
          </p:nvPr>
        </p:nvSpPr>
        <p:spPr>
          <a:xfrm>
            <a:off x="10868185" y="6058515"/>
            <a:ext cx="812800" cy="521208"/>
          </a:xfrm>
        </p:spPr>
        <p:txBody>
          <a:bodyPr/>
          <a:lstStyle/>
          <a:p>
            <a:pPr>
              <a:defRPr/>
            </a:pPr>
            <a:fld id="{B2D3D1F1-375F-4D34-BD2F-2D3F7ECFE057}" type="slidenum">
              <a:rPr lang="en-US" smtClean="0">
                <a:solidFill>
                  <a:schemeClr val="tx1"/>
                </a:solidFill>
              </a:rPr>
              <a:pPr>
                <a:defRPr/>
              </a:pPr>
              <a:t>24</a:t>
            </a:fld>
            <a:endParaRPr lang="en-US" dirty="0">
              <a:solidFill>
                <a:schemeClr val="tx1"/>
              </a:solidFill>
            </a:endParaRPr>
          </a:p>
        </p:txBody>
      </p:sp>
    </p:spTree>
    <p:extLst>
      <p:ext uri="{BB962C8B-B14F-4D97-AF65-F5344CB8AC3E}">
        <p14:creationId xmlns:p14="http://schemas.microsoft.com/office/powerpoint/2010/main" val="43118266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3">
                                            <p:txEl>
                                              <p:pRg st="1" end="1"/>
                                            </p:txEl>
                                          </p:spTgt>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7" dur="500"/>
                                        <p:tgtEl>
                                          <p:spTgt spid="3">
                                            <p:txEl>
                                              <p:pRg st="2" end="2"/>
                                            </p:txEl>
                                          </p:spTgt>
                                        </p:tgtEl>
                                      </p:cBhvr>
                                    </p:animEffect>
                                  </p:childTnLst>
                                </p:cTn>
                              </p:par>
                            </p:childTnLst>
                          </p:cTn>
                        </p:par>
                        <p:par>
                          <p:cTn id="28" fill="hold">
                            <p:stCondLst>
                              <p:cond delay="2000"/>
                            </p:stCondLst>
                            <p:childTnLst>
                              <p:par>
                                <p:cTn id="29" presetID="53" presetClass="entr" presetSubtype="16"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3" dur="500"/>
                                        <p:tgtEl>
                                          <p:spTgt spid="3">
                                            <p:txEl>
                                              <p:pRg st="4" end="4"/>
                                            </p:txEl>
                                          </p:spTgt>
                                        </p:tgtEl>
                                      </p:cBhvr>
                                    </p:animEffect>
                                  </p:childTnLst>
                                </p:cTn>
                              </p:par>
                            </p:childTnLst>
                          </p:cTn>
                        </p:par>
                        <p:par>
                          <p:cTn id="34" fill="hold">
                            <p:stCondLst>
                              <p:cond delay="2500"/>
                            </p:stCondLst>
                            <p:childTnLst>
                              <p:par>
                                <p:cTn id="35" presetID="53" presetClass="entr" presetSubtype="16" fill="hold" grpId="0"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p:cTn id="3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9" dur="500"/>
                                        <p:tgtEl>
                                          <p:spTgt spid="3">
                                            <p:txEl>
                                              <p:pRg st="6" end="6"/>
                                            </p:txEl>
                                          </p:spTgt>
                                        </p:tgtEl>
                                      </p:cBhvr>
                                    </p:animEffect>
                                  </p:childTnLst>
                                </p:cTn>
                              </p:par>
                            </p:childTnLst>
                          </p:cTn>
                        </p:par>
                        <p:par>
                          <p:cTn id="40" fill="hold">
                            <p:stCondLst>
                              <p:cond delay="3000"/>
                            </p:stCondLst>
                            <p:childTnLst>
                              <p:par>
                                <p:cTn id="41" presetID="53" presetClass="entr" presetSubtype="16" fill="hold" grpId="0" nodeType="after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p:cTn id="43"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45" dur="500"/>
                                        <p:tgtEl>
                                          <p:spTgt spid="3">
                                            <p:txEl>
                                              <p:pRg st="8" end="8"/>
                                            </p:txEl>
                                          </p:spTgt>
                                        </p:tgtEl>
                                      </p:cBhvr>
                                    </p:animEffect>
                                  </p:childTnLst>
                                </p:cTn>
                              </p:par>
                            </p:childTnLst>
                          </p:cTn>
                        </p:par>
                        <p:par>
                          <p:cTn id="46" fill="hold">
                            <p:stCondLst>
                              <p:cond delay="3500"/>
                            </p:stCondLst>
                            <p:childTnLst>
                              <p:par>
                                <p:cTn id="47" presetID="53" presetClass="entr" presetSubtype="16" fill="hold" grpId="0" nodeType="after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 calcmode="lin" valueType="num">
                                      <p:cBhvr>
                                        <p:cTn id="49"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10" end="10"/>
                                            </p:txEl>
                                          </p:spTgt>
                                        </p:tgtEl>
                                        <p:attrNameLst>
                                          <p:attrName>ppt_h</p:attrName>
                                        </p:attrNameLst>
                                      </p:cBhvr>
                                      <p:tavLst>
                                        <p:tav tm="0">
                                          <p:val>
                                            <p:fltVal val="0"/>
                                          </p:val>
                                        </p:tav>
                                        <p:tav tm="100000">
                                          <p:val>
                                            <p:strVal val="#ppt_h"/>
                                          </p:val>
                                        </p:tav>
                                      </p:tavLst>
                                    </p:anim>
                                    <p:animEffect transition="in" filter="fade">
                                      <p:cBhvr>
                                        <p:cTn id="51" dur="500"/>
                                        <p:tgtEl>
                                          <p:spTgt spid="3">
                                            <p:txEl>
                                              <p:pRg st="10" end="10"/>
                                            </p:txEl>
                                          </p:spTgt>
                                        </p:tgtEl>
                                      </p:cBhvr>
                                    </p:animEffect>
                                  </p:childTnLst>
                                </p:cTn>
                              </p:par>
                            </p:childTnLst>
                          </p:cTn>
                        </p:par>
                        <p:par>
                          <p:cTn id="52" fill="hold">
                            <p:stCondLst>
                              <p:cond delay="4000"/>
                            </p:stCondLst>
                            <p:childTnLst>
                              <p:par>
                                <p:cTn id="53" presetID="53" presetClass="entr" presetSubtype="16" fill="hold" grpId="0" nodeType="after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anim calcmode="lin" valueType="num">
                                      <p:cBhvr>
                                        <p:cTn id="55" dur="500" fill="hold"/>
                                        <p:tgtEl>
                                          <p:spTgt spid="3">
                                            <p:txEl>
                                              <p:pRg st="12" end="12"/>
                                            </p:txEl>
                                          </p:spTgt>
                                        </p:tgtEl>
                                        <p:attrNameLst>
                                          <p:attrName>ppt_w</p:attrName>
                                        </p:attrNameLst>
                                      </p:cBhvr>
                                      <p:tavLst>
                                        <p:tav tm="0">
                                          <p:val>
                                            <p:fltVal val="0"/>
                                          </p:val>
                                        </p:tav>
                                        <p:tav tm="100000">
                                          <p:val>
                                            <p:strVal val="#ppt_w"/>
                                          </p:val>
                                        </p:tav>
                                      </p:tavLst>
                                    </p:anim>
                                    <p:anim calcmode="lin" valueType="num">
                                      <p:cBhvr>
                                        <p:cTn id="56" dur="500" fill="hold"/>
                                        <p:tgtEl>
                                          <p:spTgt spid="3">
                                            <p:txEl>
                                              <p:pRg st="12" end="12"/>
                                            </p:txEl>
                                          </p:spTgt>
                                        </p:tgtEl>
                                        <p:attrNameLst>
                                          <p:attrName>ppt_h</p:attrName>
                                        </p:attrNameLst>
                                      </p:cBhvr>
                                      <p:tavLst>
                                        <p:tav tm="0">
                                          <p:val>
                                            <p:fltVal val="0"/>
                                          </p:val>
                                        </p:tav>
                                        <p:tav tm="100000">
                                          <p:val>
                                            <p:strVal val="#ppt_h"/>
                                          </p:val>
                                        </p:tav>
                                      </p:tavLst>
                                    </p:anim>
                                    <p:animEffect transition="in" filter="fade">
                                      <p:cBhvr>
                                        <p:cTn id="5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383458" y="1"/>
            <a:ext cx="11533239" cy="6754760"/>
          </a:xfrm>
          <a:blipFill>
            <a:blip r:embed="rId3"/>
            <a:tile tx="0" ty="0" sx="100000" sy="100000" flip="none" algn="tl"/>
          </a:blipFill>
        </p:spPr>
        <p:txBody>
          <a:bodyPr>
            <a:normAutofit fontScale="92500"/>
          </a:bodyPr>
          <a:lstStyle/>
          <a:p>
            <a:pPr marL="0" indent="0" algn="ctr">
              <a:buNone/>
            </a:pPr>
            <a:r>
              <a:rPr lang="it-IT" sz="2200" b="1" dirty="0"/>
              <a:t>L’ARTICOLO </a:t>
            </a:r>
            <a:r>
              <a:rPr lang="it-IT" sz="2200" b="1" dirty="0" smtClean="0"/>
              <a:t>11</a:t>
            </a:r>
          </a:p>
          <a:p>
            <a:pPr marL="0" indent="0" algn="ctr">
              <a:buNone/>
            </a:pPr>
            <a:r>
              <a:rPr lang="it-IT" sz="2200" i="1" dirty="0" smtClean="0"/>
              <a:t>(</a:t>
            </a:r>
            <a:r>
              <a:rPr lang="it-IT" sz="2200" i="1" dirty="0"/>
              <a:t>Comportamento nei rapporti privati e utilizzo dei mezzi di </a:t>
            </a:r>
            <a:r>
              <a:rPr lang="it-IT" sz="2200" i="1" dirty="0" smtClean="0"/>
              <a:t>comunicazione)</a:t>
            </a:r>
          </a:p>
          <a:p>
            <a:pPr marL="0" indent="0" algn="ctr">
              <a:buNone/>
            </a:pPr>
            <a:endParaRPr lang="it-IT" sz="800" b="1" dirty="0" smtClean="0">
              <a:solidFill>
                <a:schemeClr val="tx1"/>
              </a:solidFill>
            </a:endParaRPr>
          </a:p>
          <a:p>
            <a:r>
              <a:rPr lang="it-IT" sz="1800" dirty="0">
                <a:latin typeface="Garamond" pitchFamily="18" charset="0"/>
              </a:rPr>
              <a:t>La disposizione prevista nel Codice in commento prevede che nei rapporti in generale, </a:t>
            </a:r>
            <a:r>
              <a:rPr lang="it-IT" sz="1800" dirty="0">
                <a:solidFill>
                  <a:srgbClr val="0000FF"/>
                </a:solidFill>
                <a:latin typeface="Garamond" pitchFamily="18" charset="0"/>
              </a:rPr>
              <a:t>i dipendenti della Giunta</a:t>
            </a:r>
            <a:r>
              <a:rPr lang="it-IT" sz="1800" dirty="0">
                <a:latin typeface="Garamond" pitchFamily="18" charset="0"/>
              </a:rPr>
              <a:t>, </a:t>
            </a:r>
            <a:r>
              <a:rPr lang="it-IT" sz="1800" dirty="0">
                <a:solidFill>
                  <a:srgbClr val="0000FF"/>
                </a:solidFill>
                <a:latin typeface="Garamond" pitchFamily="18" charset="0"/>
              </a:rPr>
              <a:t>compreso il personale  che opera presso gli uffici di diretta collaborazione del Presidente della Giunta e le segreterie degli Assessori regionali,</a:t>
            </a:r>
            <a:r>
              <a:rPr lang="it-IT" sz="1800" dirty="0">
                <a:latin typeface="Garamond" pitchFamily="18" charset="0"/>
              </a:rPr>
              <a:t> sono tenuti ad assumere un comportamento corretto, rispettoso delle persone, delle istituzioni, nonché delle norme e devono contribuire alla diffusione della cultura dell’etica, dell’integrità, della legalità e della correttezza, in ogni situazione ed ambiente</a:t>
            </a:r>
            <a:r>
              <a:rPr lang="it-IT" sz="1800" dirty="0" smtClean="0">
                <a:latin typeface="Garamond" pitchFamily="18" charset="0"/>
              </a:rPr>
              <a:t>.</a:t>
            </a:r>
          </a:p>
          <a:p>
            <a:r>
              <a:rPr lang="it-IT" sz="1800" dirty="0">
                <a:latin typeface="Garamond" pitchFamily="18" charset="0"/>
              </a:rPr>
              <a:t>In particolare, </a:t>
            </a:r>
            <a:r>
              <a:rPr lang="it-IT" sz="1800" b="1" dirty="0">
                <a:solidFill>
                  <a:srgbClr val="0000FF"/>
                </a:solidFill>
                <a:latin typeface="Garamond" pitchFamily="18" charset="0"/>
              </a:rPr>
              <a:t>i dipendenti della Giunta regionale </a:t>
            </a:r>
            <a:r>
              <a:rPr lang="it-IT" sz="1800" dirty="0">
                <a:latin typeface="Garamond" pitchFamily="18" charset="0"/>
              </a:rPr>
              <a:t>sono </a:t>
            </a:r>
            <a:r>
              <a:rPr lang="it-IT" sz="1800" dirty="0" smtClean="0">
                <a:latin typeface="Garamond" pitchFamily="18" charset="0"/>
              </a:rPr>
              <a:t>tenuti:</a:t>
            </a:r>
          </a:p>
          <a:p>
            <a:pPr>
              <a:buFont typeface="Wingdings" pitchFamily="2" charset="2"/>
              <a:buChar char="Ø"/>
            </a:pPr>
            <a:r>
              <a:rPr lang="it-IT" sz="1800" dirty="0" smtClean="0">
                <a:latin typeface="Garamond" pitchFamily="18" charset="0"/>
              </a:rPr>
              <a:t>a </a:t>
            </a:r>
            <a:r>
              <a:rPr lang="it-IT" sz="1800" dirty="0">
                <a:solidFill>
                  <a:srgbClr val="0000FF"/>
                </a:solidFill>
                <a:latin typeface="Garamond" pitchFamily="18" charset="0"/>
              </a:rPr>
              <a:t>rispettare il segreto d’ufficio  </a:t>
            </a:r>
            <a:r>
              <a:rPr lang="it-IT" sz="1800" dirty="0">
                <a:latin typeface="Garamond" pitchFamily="18" charset="0"/>
              </a:rPr>
              <a:t>e a mantenere riservate le informazioni e le notizie apprese nell’esercizio delle funzioni di propria </a:t>
            </a:r>
            <a:r>
              <a:rPr lang="it-IT" sz="1800" dirty="0" smtClean="0">
                <a:latin typeface="Garamond" pitchFamily="18" charset="0"/>
              </a:rPr>
              <a:t>competenza. Inoltre </a:t>
            </a:r>
            <a:r>
              <a:rPr lang="it-IT" sz="1800" dirty="0">
                <a:latin typeface="Garamond" pitchFamily="18" charset="0"/>
              </a:rPr>
              <a:t>non usano per fini privati le informazioni delle quali dispongono per ragioni </a:t>
            </a:r>
            <a:r>
              <a:rPr lang="it-IT" sz="1800" dirty="0" smtClean="0">
                <a:latin typeface="Garamond" pitchFamily="18" charset="0"/>
              </a:rPr>
              <a:t>d’ufficio.</a:t>
            </a:r>
          </a:p>
          <a:p>
            <a:pPr>
              <a:buFont typeface="Wingdings" pitchFamily="2" charset="2"/>
              <a:buChar char="Ø"/>
            </a:pPr>
            <a:r>
              <a:rPr lang="it-IT" sz="1800" dirty="0" smtClean="0">
                <a:solidFill>
                  <a:srgbClr val="0000FF"/>
                </a:solidFill>
                <a:latin typeface="Garamond" pitchFamily="18" charset="0"/>
              </a:rPr>
              <a:t>a non sfruttare</a:t>
            </a:r>
            <a:r>
              <a:rPr lang="it-IT" sz="1800" dirty="0">
                <a:latin typeface="Garamond" pitchFamily="18" charset="0"/>
              </a:rPr>
              <a:t>, né </a:t>
            </a:r>
            <a:r>
              <a:rPr lang="it-IT" sz="1800" dirty="0" smtClean="0">
                <a:latin typeface="Garamond" pitchFamily="18" charset="0"/>
              </a:rPr>
              <a:t>menzionare </a:t>
            </a:r>
            <a:r>
              <a:rPr lang="it-IT" sz="1800" dirty="0">
                <a:latin typeface="Garamond" pitchFamily="18" charset="0"/>
              </a:rPr>
              <a:t>la posizione che ricoprono nell’amministrazione per ottenere </a:t>
            </a:r>
            <a:r>
              <a:rPr lang="it-IT" sz="1800" dirty="0">
                <a:solidFill>
                  <a:srgbClr val="0000FF"/>
                </a:solidFill>
                <a:latin typeface="Garamond" pitchFamily="18" charset="0"/>
              </a:rPr>
              <a:t>utilità che non gli </a:t>
            </a:r>
            <a:r>
              <a:rPr lang="it-IT" sz="1800" dirty="0" smtClean="0">
                <a:solidFill>
                  <a:srgbClr val="0000FF"/>
                </a:solidFill>
                <a:latin typeface="Garamond" pitchFamily="18" charset="0"/>
              </a:rPr>
              <a:t>spettano</a:t>
            </a:r>
            <a:r>
              <a:rPr lang="it-IT" sz="1800" dirty="0" smtClean="0">
                <a:latin typeface="Garamond" pitchFamily="18" charset="0"/>
              </a:rPr>
              <a:t> </a:t>
            </a:r>
            <a:r>
              <a:rPr lang="it-IT" sz="1800" dirty="0">
                <a:latin typeface="Garamond" pitchFamily="18" charset="0"/>
              </a:rPr>
              <a:t>e non </a:t>
            </a:r>
            <a:r>
              <a:rPr lang="it-IT" sz="1800" dirty="0" smtClean="0">
                <a:latin typeface="Garamond" pitchFamily="18" charset="0"/>
              </a:rPr>
              <a:t>assumere </a:t>
            </a:r>
            <a:r>
              <a:rPr lang="it-IT" sz="1800" u="sng" dirty="0">
                <a:solidFill>
                  <a:srgbClr val="0000FF"/>
                </a:solidFill>
                <a:latin typeface="Garamond" pitchFamily="18" charset="0"/>
              </a:rPr>
              <a:t>comportamenti che possano nuocere all’immagine dell’amministrazione</a:t>
            </a:r>
            <a:r>
              <a:rPr lang="it-IT" sz="1800" dirty="0">
                <a:latin typeface="Garamond" pitchFamily="18" charset="0"/>
              </a:rPr>
              <a:t>, facendo venire meno il senso di fiducia e di affidamento nel corretto funzionamento dell’apparato della Giunta regionale da parte dei cittadini e degli utenti in generale</a:t>
            </a:r>
            <a:r>
              <a:rPr lang="it-IT" sz="1800" dirty="0" smtClean="0">
                <a:latin typeface="Garamond" pitchFamily="18" charset="0"/>
              </a:rPr>
              <a:t>.</a:t>
            </a:r>
          </a:p>
          <a:p>
            <a:pPr>
              <a:buFont typeface="Wingdings" pitchFamily="2" charset="2"/>
              <a:buChar char="Ø"/>
            </a:pPr>
            <a:r>
              <a:rPr lang="it-IT" sz="1800" dirty="0" smtClean="0">
                <a:solidFill>
                  <a:srgbClr val="0000FF"/>
                </a:solidFill>
                <a:latin typeface="Garamond" pitchFamily="18" charset="0"/>
              </a:rPr>
              <a:t>ad astenersi</a:t>
            </a:r>
            <a:r>
              <a:rPr lang="it-IT" sz="1800" dirty="0" smtClean="0">
                <a:latin typeface="Garamond" pitchFamily="18" charset="0"/>
              </a:rPr>
              <a:t>, </a:t>
            </a:r>
            <a:r>
              <a:rPr lang="it-IT" sz="1800" dirty="0">
                <a:latin typeface="Garamond" pitchFamily="18" charset="0"/>
              </a:rPr>
              <a:t>fermo restando il diritto di esprimere valutazioni o diffondere informazioni a tutela dei diritti sindacali e dei cittadini, da qualsiasi </a:t>
            </a:r>
            <a:r>
              <a:rPr lang="it-IT" sz="1800" dirty="0">
                <a:solidFill>
                  <a:srgbClr val="0000FF"/>
                </a:solidFill>
                <a:latin typeface="Garamond" pitchFamily="18" charset="0"/>
              </a:rPr>
              <a:t>comportamento o dichiarazione offensiva dell’immagine dell’amministrazione regionale</a:t>
            </a:r>
            <a:r>
              <a:rPr lang="it-IT" sz="1800" dirty="0">
                <a:latin typeface="Garamond" pitchFamily="18" charset="0"/>
              </a:rPr>
              <a:t>, precisando, in ogni caso che le dichiarazioni sono state rese a titolo personale, se ne ricorrono le circostanze.</a:t>
            </a:r>
            <a:endParaRPr lang="it-IT" sz="1800" dirty="0" smtClean="0">
              <a:latin typeface="Garamond" pitchFamily="18" charset="0"/>
            </a:endParaRPr>
          </a:p>
          <a:p>
            <a:pPr>
              <a:buFont typeface="Wingdings" pitchFamily="2" charset="2"/>
              <a:buChar char="Ø"/>
            </a:pPr>
            <a:r>
              <a:rPr lang="it-IT" sz="1800" dirty="0">
                <a:latin typeface="Garamond" pitchFamily="18" charset="0"/>
              </a:rPr>
              <a:t>Per quanto riguarda il </a:t>
            </a:r>
            <a:r>
              <a:rPr lang="it-IT" sz="1800" b="1" dirty="0">
                <a:solidFill>
                  <a:srgbClr val="0000FF"/>
                </a:solidFill>
                <a:latin typeface="Garamond" pitchFamily="18" charset="0"/>
              </a:rPr>
              <a:t>personale che opera presso gli uffici di diretta collaborazione del Presidente della Giunta e presso le segreterie degli Assessori regionali,</a:t>
            </a:r>
            <a:r>
              <a:rPr lang="it-IT" sz="1800" dirty="0">
                <a:latin typeface="Garamond" pitchFamily="18" charset="0"/>
              </a:rPr>
              <a:t> è previsto che essi </a:t>
            </a:r>
            <a:r>
              <a:rPr lang="it-IT" sz="1800" dirty="0" smtClean="0">
                <a:latin typeface="Garamond" pitchFamily="18" charset="0"/>
              </a:rPr>
              <a:t>prestino </a:t>
            </a:r>
            <a:r>
              <a:rPr lang="it-IT" sz="1800" dirty="0">
                <a:latin typeface="Garamond" pitchFamily="18" charset="0"/>
              </a:rPr>
              <a:t>particolare attenzione al </a:t>
            </a:r>
            <a:r>
              <a:rPr lang="it-IT" sz="1800" dirty="0">
                <a:solidFill>
                  <a:srgbClr val="0000FF"/>
                </a:solidFill>
                <a:latin typeface="Garamond" pitchFamily="18" charset="0"/>
              </a:rPr>
              <a:t>rispetto della privacy del Presidente e dei componenti della Giunta</a:t>
            </a:r>
            <a:r>
              <a:rPr lang="it-IT" sz="1800" dirty="0">
                <a:latin typeface="Garamond" pitchFamily="18" charset="0"/>
              </a:rPr>
              <a:t>. In particolare essi non </a:t>
            </a:r>
            <a:r>
              <a:rPr lang="it-IT" sz="1800" dirty="0" smtClean="0">
                <a:latin typeface="Garamond" pitchFamily="18" charset="0"/>
              </a:rPr>
              <a:t>devono divulgare </a:t>
            </a:r>
            <a:r>
              <a:rPr lang="it-IT" sz="1800" dirty="0">
                <a:latin typeface="Garamond" pitchFamily="18" charset="0"/>
              </a:rPr>
              <a:t>fatti o notizie di carattere strettamente personale e riservato dei quali siano venuti a conoscenza nell’espletamento delle attività di competenza; non </a:t>
            </a:r>
            <a:r>
              <a:rPr lang="it-IT" sz="1800" smtClean="0">
                <a:latin typeface="Garamond" pitchFamily="18" charset="0"/>
              </a:rPr>
              <a:t>devono </a:t>
            </a:r>
            <a:r>
              <a:rPr lang="it-IT" sz="1800" smtClean="0">
                <a:latin typeface="Garamond" pitchFamily="18" charset="0"/>
              </a:rPr>
              <a:t>sfruttare </a:t>
            </a:r>
            <a:r>
              <a:rPr lang="it-IT" sz="1800" dirty="0">
                <a:latin typeface="Garamond" pitchFamily="18" charset="0"/>
              </a:rPr>
              <a:t>la situazione di vicinanza all’organo politico </a:t>
            </a:r>
            <a:r>
              <a:rPr lang="it-IT" sz="1800" dirty="0">
                <a:solidFill>
                  <a:srgbClr val="0000FF"/>
                </a:solidFill>
                <a:latin typeface="Garamond" pitchFamily="18" charset="0"/>
              </a:rPr>
              <a:t>per ottenere utilità o per fini personali o </a:t>
            </a:r>
            <a:r>
              <a:rPr lang="it-IT" sz="1800" dirty="0" smtClean="0">
                <a:solidFill>
                  <a:srgbClr val="0000FF"/>
                </a:solidFill>
                <a:latin typeface="Garamond" pitchFamily="18" charset="0"/>
              </a:rPr>
              <a:t>privati</a:t>
            </a:r>
            <a:r>
              <a:rPr lang="it-IT" sz="1800" dirty="0">
                <a:latin typeface="Garamond" pitchFamily="18" charset="0"/>
              </a:rPr>
              <a:t>;</a:t>
            </a:r>
            <a:r>
              <a:rPr lang="it-IT" sz="1800" dirty="0" smtClean="0">
                <a:latin typeface="Garamond" pitchFamily="18" charset="0"/>
              </a:rPr>
              <a:t> devono astenersi </a:t>
            </a:r>
            <a:r>
              <a:rPr lang="it-IT" sz="1800" dirty="0">
                <a:latin typeface="Garamond" pitchFamily="18" charset="0"/>
              </a:rPr>
              <a:t>da dichiarazioni pubbliche offensive e </a:t>
            </a:r>
            <a:r>
              <a:rPr lang="it-IT" sz="1800" dirty="0" smtClean="0">
                <a:latin typeface="Garamond" pitchFamily="18" charset="0"/>
              </a:rPr>
              <a:t>non devono assumere </a:t>
            </a:r>
            <a:r>
              <a:rPr lang="it-IT" sz="1800" dirty="0">
                <a:latin typeface="Garamond" pitchFamily="18" charset="0"/>
              </a:rPr>
              <a:t>comportamenti che possano nuocere </a:t>
            </a:r>
            <a:r>
              <a:rPr lang="it-IT" sz="1800" dirty="0">
                <a:solidFill>
                  <a:srgbClr val="0000FF"/>
                </a:solidFill>
                <a:latin typeface="Garamond" pitchFamily="18" charset="0"/>
              </a:rPr>
              <a:t>all’immagine dell’Amministrazione.</a:t>
            </a:r>
          </a:p>
          <a:p>
            <a:pPr marL="0" indent="0">
              <a:buNone/>
            </a:pPr>
            <a:r>
              <a:rPr lang="it-IT" dirty="0" smtClean="0"/>
              <a:t>												</a:t>
            </a:r>
            <a:endParaRPr lang="it-IT" dirty="0"/>
          </a:p>
          <a:p>
            <a:endParaRPr lang="it-IT" dirty="0"/>
          </a:p>
        </p:txBody>
      </p:sp>
      <p:sp>
        <p:nvSpPr>
          <p:cNvPr id="6" name="Segnaposto numero diapositiva 5"/>
          <p:cNvSpPr>
            <a:spLocks noGrp="1"/>
          </p:cNvSpPr>
          <p:nvPr>
            <p:ph type="sldNum" sz="quarter" idx="15"/>
          </p:nvPr>
        </p:nvSpPr>
        <p:spPr>
          <a:xfrm>
            <a:off x="10701036" y="6088012"/>
            <a:ext cx="812800" cy="521208"/>
          </a:xfrm>
        </p:spPr>
        <p:txBody>
          <a:bodyPr/>
          <a:lstStyle/>
          <a:p>
            <a:pPr>
              <a:defRPr/>
            </a:pPr>
            <a:fld id="{B2D3D1F1-375F-4D34-BD2F-2D3F7ECFE057}" type="slidenum">
              <a:rPr lang="en-US" smtClean="0">
                <a:solidFill>
                  <a:schemeClr val="tx1"/>
                </a:solidFill>
              </a:rPr>
              <a:pPr>
                <a:defRPr/>
              </a:pPr>
              <a:t>25</a:t>
            </a:fld>
            <a:endParaRPr lang="en-US" dirty="0">
              <a:solidFill>
                <a:schemeClr val="tx1"/>
              </a:solidFill>
            </a:endParaRPr>
          </a:p>
        </p:txBody>
      </p:sp>
    </p:spTree>
    <p:extLst>
      <p:ext uri="{BB962C8B-B14F-4D97-AF65-F5344CB8AC3E}">
        <p14:creationId xmlns:p14="http://schemas.microsoft.com/office/powerpoint/2010/main" val="321915381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750" fill="hold"/>
                                        <p:tgtEl>
                                          <p:spTgt spid="3">
                                            <p:bg/>
                                          </p:spTgt>
                                        </p:tgtEl>
                                        <p:attrNameLst>
                                          <p:attrName>ppt_w</p:attrName>
                                        </p:attrNameLst>
                                      </p:cBhvr>
                                      <p:tavLst>
                                        <p:tav tm="0">
                                          <p:val>
                                            <p:fltVal val="0"/>
                                          </p:val>
                                        </p:tav>
                                        <p:tav tm="100000">
                                          <p:val>
                                            <p:strVal val="#ppt_w"/>
                                          </p:val>
                                        </p:tav>
                                      </p:tavLst>
                                    </p:anim>
                                    <p:anim calcmode="lin" valueType="num">
                                      <p:cBhvr>
                                        <p:cTn id="8" dur="750" fill="hold"/>
                                        <p:tgtEl>
                                          <p:spTgt spid="3">
                                            <p:bg/>
                                          </p:spTgt>
                                        </p:tgtEl>
                                        <p:attrNameLst>
                                          <p:attrName>ppt_h</p:attrName>
                                        </p:attrNameLst>
                                      </p:cBhvr>
                                      <p:tavLst>
                                        <p:tav tm="0">
                                          <p:val>
                                            <p:fltVal val="0"/>
                                          </p:val>
                                        </p:tav>
                                        <p:tav tm="100000">
                                          <p:val>
                                            <p:strVal val="#ppt_h"/>
                                          </p:val>
                                        </p:tav>
                                      </p:tavLst>
                                    </p:anim>
                                    <p:anim calcmode="lin" valueType="num">
                                      <p:cBhvr>
                                        <p:cTn id="9" dur="750" fill="hold"/>
                                        <p:tgtEl>
                                          <p:spTgt spid="3">
                                            <p:bg/>
                                          </p:spTgt>
                                        </p:tgtEl>
                                        <p:attrNameLst>
                                          <p:attrName>style.rotation</p:attrName>
                                        </p:attrNameLst>
                                      </p:cBhvr>
                                      <p:tavLst>
                                        <p:tav tm="0">
                                          <p:val>
                                            <p:fltVal val="90"/>
                                          </p:val>
                                        </p:tav>
                                        <p:tav tm="100000">
                                          <p:val>
                                            <p:fltVal val="0"/>
                                          </p:val>
                                        </p:tav>
                                      </p:tavLst>
                                    </p:anim>
                                    <p:animEffect transition="in" filter="fade">
                                      <p:cBhvr>
                                        <p:cTn id="10" dur="750"/>
                                        <p:tgtEl>
                                          <p:spTgt spid="3">
                                            <p:bg/>
                                          </p:spTgt>
                                        </p:tgtEl>
                                      </p:cBhvr>
                                    </p:animEffect>
                                  </p:childTnLst>
                                </p:cTn>
                              </p:par>
                            </p:childTnLst>
                          </p:cTn>
                        </p:par>
                        <p:par>
                          <p:cTn id="11" fill="hold">
                            <p:stCondLst>
                              <p:cond delay="750"/>
                            </p:stCondLst>
                            <p:childTnLst>
                              <p:par>
                                <p:cTn id="12" presetID="31" presetClass="entr" presetSubtype="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75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75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75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750"/>
                                        <p:tgtEl>
                                          <p:spTgt spid="3">
                                            <p:txEl>
                                              <p:pRg st="0" end="0"/>
                                            </p:txEl>
                                          </p:spTgt>
                                        </p:tgtEl>
                                      </p:cBhvr>
                                    </p:animEffect>
                                  </p:childTnLst>
                                </p:cTn>
                              </p:par>
                            </p:childTnLst>
                          </p:cTn>
                        </p:par>
                        <p:par>
                          <p:cTn id="18" fill="hold">
                            <p:stCondLst>
                              <p:cond delay="1500"/>
                            </p:stCondLst>
                            <p:childTnLst>
                              <p:par>
                                <p:cTn id="19" presetID="31" presetClass="entr" presetSubtype="0" fill="hold" grpId="0" nodeType="after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75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750" fill="hold"/>
                                        <p:tgtEl>
                                          <p:spTgt spid="3">
                                            <p:txEl>
                                              <p:pRg st="1" end="1"/>
                                            </p:txEl>
                                          </p:spTgt>
                                        </p:tgtEl>
                                        <p:attrNameLst>
                                          <p:attrName>ppt_h</p:attrName>
                                        </p:attrNameLst>
                                      </p:cBhvr>
                                      <p:tavLst>
                                        <p:tav tm="0">
                                          <p:val>
                                            <p:fltVal val="0"/>
                                          </p:val>
                                        </p:tav>
                                        <p:tav tm="100000">
                                          <p:val>
                                            <p:strVal val="#ppt_h"/>
                                          </p:val>
                                        </p:tav>
                                      </p:tavLst>
                                    </p:anim>
                                    <p:anim calcmode="lin" valueType="num">
                                      <p:cBhvr>
                                        <p:cTn id="23" dur="75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4" dur="750"/>
                                        <p:tgtEl>
                                          <p:spTgt spid="3">
                                            <p:txEl>
                                              <p:pRg st="1" end="1"/>
                                            </p:txEl>
                                          </p:spTgt>
                                        </p:tgtEl>
                                      </p:cBhvr>
                                    </p:animEffect>
                                  </p:childTnLst>
                                </p:cTn>
                              </p:par>
                            </p:childTnLst>
                          </p:cTn>
                        </p:par>
                        <p:par>
                          <p:cTn id="25" fill="hold">
                            <p:stCondLst>
                              <p:cond delay="2250"/>
                            </p:stCondLst>
                            <p:childTnLst>
                              <p:par>
                                <p:cTn id="26" presetID="31" presetClass="entr" presetSubtype="0" fill="hold" grpId="0" nodeType="after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75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750" fill="hold"/>
                                        <p:tgtEl>
                                          <p:spTgt spid="3">
                                            <p:txEl>
                                              <p:pRg st="3" end="3"/>
                                            </p:txEl>
                                          </p:spTgt>
                                        </p:tgtEl>
                                        <p:attrNameLst>
                                          <p:attrName>ppt_h</p:attrName>
                                        </p:attrNameLst>
                                      </p:cBhvr>
                                      <p:tavLst>
                                        <p:tav tm="0">
                                          <p:val>
                                            <p:fltVal val="0"/>
                                          </p:val>
                                        </p:tav>
                                        <p:tav tm="100000">
                                          <p:val>
                                            <p:strVal val="#ppt_h"/>
                                          </p:val>
                                        </p:tav>
                                      </p:tavLst>
                                    </p:anim>
                                    <p:anim calcmode="lin" valueType="num">
                                      <p:cBhvr>
                                        <p:cTn id="30" dur="75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1" dur="750"/>
                                        <p:tgtEl>
                                          <p:spTgt spid="3">
                                            <p:txEl>
                                              <p:pRg st="3" end="3"/>
                                            </p:txEl>
                                          </p:spTgt>
                                        </p:tgtEl>
                                      </p:cBhvr>
                                    </p:animEffect>
                                  </p:childTnLst>
                                </p:cTn>
                              </p:par>
                            </p:childTnLst>
                          </p:cTn>
                        </p:par>
                        <p:par>
                          <p:cTn id="32" fill="hold">
                            <p:stCondLst>
                              <p:cond delay="3000"/>
                            </p:stCondLst>
                            <p:childTnLst>
                              <p:par>
                                <p:cTn id="33" presetID="31" presetClass="entr" presetSubtype="0" fill="hold" grpId="0" nodeType="after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75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750" fill="hold"/>
                                        <p:tgtEl>
                                          <p:spTgt spid="3">
                                            <p:txEl>
                                              <p:pRg st="4" end="4"/>
                                            </p:txEl>
                                          </p:spTgt>
                                        </p:tgtEl>
                                        <p:attrNameLst>
                                          <p:attrName>ppt_h</p:attrName>
                                        </p:attrNameLst>
                                      </p:cBhvr>
                                      <p:tavLst>
                                        <p:tav tm="0">
                                          <p:val>
                                            <p:fltVal val="0"/>
                                          </p:val>
                                        </p:tav>
                                        <p:tav tm="100000">
                                          <p:val>
                                            <p:strVal val="#ppt_h"/>
                                          </p:val>
                                        </p:tav>
                                      </p:tavLst>
                                    </p:anim>
                                    <p:anim calcmode="lin" valueType="num">
                                      <p:cBhvr>
                                        <p:cTn id="37" dur="75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8" dur="750"/>
                                        <p:tgtEl>
                                          <p:spTgt spid="3">
                                            <p:txEl>
                                              <p:pRg st="4" end="4"/>
                                            </p:txEl>
                                          </p:spTgt>
                                        </p:tgtEl>
                                      </p:cBhvr>
                                    </p:animEffect>
                                  </p:childTnLst>
                                </p:cTn>
                              </p:par>
                            </p:childTnLst>
                          </p:cTn>
                        </p:par>
                        <p:par>
                          <p:cTn id="39" fill="hold">
                            <p:stCondLst>
                              <p:cond delay="3750"/>
                            </p:stCondLst>
                            <p:childTnLst>
                              <p:par>
                                <p:cTn id="40" presetID="31" presetClass="entr" presetSubtype="0" fill="hold" grpId="0" nodeType="after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75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750" fill="hold"/>
                                        <p:tgtEl>
                                          <p:spTgt spid="3">
                                            <p:txEl>
                                              <p:pRg st="5" end="5"/>
                                            </p:txEl>
                                          </p:spTgt>
                                        </p:tgtEl>
                                        <p:attrNameLst>
                                          <p:attrName>ppt_h</p:attrName>
                                        </p:attrNameLst>
                                      </p:cBhvr>
                                      <p:tavLst>
                                        <p:tav tm="0">
                                          <p:val>
                                            <p:fltVal val="0"/>
                                          </p:val>
                                        </p:tav>
                                        <p:tav tm="100000">
                                          <p:val>
                                            <p:strVal val="#ppt_h"/>
                                          </p:val>
                                        </p:tav>
                                      </p:tavLst>
                                    </p:anim>
                                    <p:anim calcmode="lin" valueType="num">
                                      <p:cBhvr>
                                        <p:cTn id="44" dur="75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5" dur="750"/>
                                        <p:tgtEl>
                                          <p:spTgt spid="3">
                                            <p:txEl>
                                              <p:pRg st="5" end="5"/>
                                            </p:txEl>
                                          </p:spTgt>
                                        </p:tgtEl>
                                      </p:cBhvr>
                                    </p:animEffect>
                                  </p:childTnLst>
                                </p:cTn>
                              </p:par>
                            </p:childTnLst>
                          </p:cTn>
                        </p:par>
                        <p:par>
                          <p:cTn id="46" fill="hold">
                            <p:stCondLst>
                              <p:cond delay="4500"/>
                            </p:stCondLst>
                            <p:childTnLst>
                              <p:par>
                                <p:cTn id="47" presetID="31" presetClass="entr" presetSubtype="0" fill="hold" grpId="0" nodeType="after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750" fill="hold"/>
                                        <p:tgtEl>
                                          <p:spTgt spid="3">
                                            <p:txEl>
                                              <p:pRg st="6" end="6"/>
                                            </p:txEl>
                                          </p:spTgt>
                                        </p:tgtEl>
                                        <p:attrNameLst>
                                          <p:attrName>ppt_w</p:attrName>
                                        </p:attrNameLst>
                                      </p:cBhvr>
                                      <p:tavLst>
                                        <p:tav tm="0">
                                          <p:val>
                                            <p:fltVal val="0"/>
                                          </p:val>
                                        </p:tav>
                                        <p:tav tm="100000">
                                          <p:val>
                                            <p:strVal val="#ppt_w"/>
                                          </p:val>
                                        </p:tav>
                                      </p:tavLst>
                                    </p:anim>
                                    <p:anim calcmode="lin" valueType="num">
                                      <p:cBhvr>
                                        <p:cTn id="50" dur="750" fill="hold"/>
                                        <p:tgtEl>
                                          <p:spTgt spid="3">
                                            <p:txEl>
                                              <p:pRg st="6" end="6"/>
                                            </p:txEl>
                                          </p:spTgt>
                                        </p:tgtEl>
                                        <p:attrNameLst>
                                          <p:attrName>ppt_h</p:attrName>
                                        </p:attrNameLst>
                                      </p:cBhvr>
                                      <p:tavLst>
                                        <p:tav tm="0">
                                          <p:val>
                                            <p:fltVal val="0"/>
                                          </p:val>
                                        </p:tav>
                                        <p:tav tm="100000">
                                          <p:val>
                                            <p:strVal val="#ppt_h"/>
                                          </p:val>
                                        </p:tav>
                                      </p:tavLst>
                                    </p:anim>
                                    <p:anim calcmode="lin" valueType="num">
                                      <p:cBhvr>
                                        <p:cTn id="51" dur="75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2" dur="750"/>
                                        <p:tgtEl>
                                          <p:spTgt spid="3">
                                            <p:txEl>
                                              <p:pRg st="6" end="6"/>
                                            </p:txEl>
                                          </p:spTgt>
                                        </p:tgtEl>
                                      </p:cBhvr>
                                    </p:animEffect>
                                  </p:childTnLst>
                                </p:cTn>
                              </p:par>
                            </p:childTnLst>
                          </p:cTn>
                        </p:par>
                        <p:par>
                          <p:cTn id="53" fill="hold">
                            <p:stCondLst>
                              <p:cond delay="5250"/>
                            </p:stCondLst>
                            <p:childTnLst>
                              <p:par>
                                <p:cTn id="54" presetID="31" presetClass="entr" presetSubtype="0" fill="hold" grpId="0" nodeType="after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p:cTn id="56" dur="750" fill="hold"/>
                                        <p:tgtEl>
                                          <p:spTgt spid="3">
                                            <p:txEl>
                                              <p:pRg st="7" end="7"/>
                                            </p:txEl>
                                          </p:spTgt>
                                        </p:tgtEl>
                                        <p:attrNameLst>
                                          <p:attrName>ppt_w</p:attrName>
                                        </p:attrNameLst>
                                      </p:cBhvr>
                                      <p:tavLst>
                                        <p:tav tm="0">
                                          <p:val>
                                            <p:fltVal val="0"/>
                                          </p:val>
                                        </p:tav>
                                        <p:tav tm="100000">
                                          <p:val>
                                            <p:strVal val="#ppt_w"/>
                                          </p:val>
                                        </p:tav>
                                      </p:tavLst>
                                    </p:anim>
                                    <p:anim calcmode="lin" valueType="num">
                                      <p:cBhvr>
                                        <p:cTn id="57" dur="750" fill="hold"/>
                                        <p:tgtEl>
                                          <p:spTgt spid="3">
                                            <p:txEl>
                                              <p:pRg st="7" end="7"/>
                                            </p:txEl>
                                          </p:spTgt>
                                        </p:tgtEl>
                                        <p:attrNameLst>
                                          <p:attrName>ppt_h</p:attrName>
                                        </p:attrNameLst>
                                      </p:cBhvr>
                                      <p:tavLst>
                                        <p:tav tm="0">
                                          <p:val>
                                            <p:fltVal val="0"/>
                                          </p:val>
                                        </p:tav>
                                        <p:tav tm="100000">
                                          <p:val>
                                            <p:strVal val="#ppt_h"/>
                                          </p:val>
                                        </p:tav>
                                      </p:tavLst>
                                    </p:anim>
                                    <p:anim calcmode="lin" valueType="num">
                                      <p:cBhvr>
                                        <p:cTn id="58" dur="75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9" dur="750"/>
                                        <p:tgtEl>
                                          <p:spTgt spid="3">
                                            <p:txEl>
                                              <p:pRg st="7" end="7"/>
                                            </p:txEl>
                                          </p:spTgt>
                                        </p:tgtEl>
                                      </p:cBhvr>
                                    </p:animEffect>
                                  </p:childTnLst>
                                </p:cTn>
                              </p:par>
                            </p:childTnLst>
                          </p:cTn>
                        </p:par>
                        <p:par>
                          <p:cTn id="60" fill="hold">
                            <p:stCondLst>
                              <p:cond delay="6000"/>
                            </p:stCondLst>
                            <p:childTnLst>
                              <p:par>
                                <p:cTn id="61" presetID="31" presetClass="entr" presetSubtype="0" fill="hold" grpId="0" nodeType="after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 calcmode="lin" valueType="num">
                                      <p:cBhvr>
                                        <p:cTn id="63" dur="750" fill="hold"/>
                                        <p:tgtEl>
                                          <p:spTgt spid="3">
                                            <p:txEl>
                                              <p:pRg st="8" end="8"/>
                                            </p:txEl>
                                          </p:spTgt>
                                        </p:tgtEl>
                                        <p:attrNameLst>
                                          <p:attrName>ppt_w</p:attrName>
                                        </p:attrNameLst>
                                      </p:cBhvr>
                                      <p:tavLst>
                                        <p:tav tm="0">
                                          <p:val>
                                            <p:fltVal val="0"/>
                                          </p:val>
                                        </p:tav>
                                        <p:tav tm="100000">
                                          <p:val>
                                            <p:strVal val="#ppt_w"/>
                                          </p:val>
                                        </p:tav>
                                      </p:tavLst>
                                    </p:anim>
                                    <p:anim calcmode="lin" valueType="num">
                                      <p:cBhvr>
                                        <p:cTn id="64" dur="750" fill="hold"/>
                                        <p:tgtEl>
                                          <p:spTgt spid="3">
                                            <p:txEl>
                                              <p:pRg st="8" end="8"/>
                                            </p:txEl>
                                          </p:spTgt>
                                        </p:tgtEl>
                                        <p:attrNameLst>
                                          <p:attrName>ppt_h</p:attrName>
                                        </p:attrNameLst>
                                      </p:cBhvr>
                                      <p:tavLst>
                                        <p:tav tm="0">
                                          <p:val>
                                            <p:fltVal val="0"/>
                                          </p:val>
                                        </p:tav>
                                        <p:tav tm="100000">
                                          <p:val>
                                            <p:strVal val="#ppt_h"/>
                                          </p:val>
                                        </p:tav>
                                      </p:tavLst>
                                    </p:anim>
                                    <p:anim calcmode="lin" valueType="num">
                                      <p:cBhvr>
                                        <p:cTn id="65" dur="75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66" dur="750"/>
                                        <p:tgtEl>
                                          <p:spTgt spid="3">
                                            <p:txEl>
                                              <p:pRg st="8" end="8"/>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31" presetClass="entr" presetSubtype="0" fill="hold" grpId="0" nodeType="clickEffect">
                                  <p:stCondLst>
                                    <p:cond delay="0"/>
                                  </p:stCondLst>
                                  <p:childTnLst>
                                    <p:set>
                                      <p:cBhvr>
                                        <p:cTn id="70" dur="1" fill="hold">
                                          <p:stCondLst>
                                            <p:cond delay="0"/>
                                          </p:stCondLst>
                                        </p:cTn>
                                        <p:tgtEl>
                                          <p:spTgt spid="3">
                                            <p:txEl>
                                              <p:pRg st="9" end="9"/>
                                            </p:txEl>
                                          </p:spTgt>
                                        </p:tgtEl>
                                        <p:attrNameLst>
                                          <p:attrName>style.visibility</p:attrName>
                                        </p:attrNameLst>
                                      </p:cBhvr>
                                      <p:to>
                                        <p:strVal val="visible"/>
                                      </p:to>
                                    </p:set>
                                    <p:anim calcmode="lin" valueType="num">
                                      <p:cBhvr>
                                        <p:cTn id="71" dur="750" fill="hold"/>
                                        <p:tgtEl>
                                          <p:spTgt spid="3">
                                            <p:txEl>
                                              <p:pRg st="9" end="9"/>
                                            </p:txEl>
                                          </p:spTgt>
                                        </p:tgtEl>
                                        <p:attrNameLst>
                                          <p:attrName>ppt_w</p:attrName>
                                        </p:attrNameLst>
                                      </p:cBhvr>
                                      <p:tavLst>
                                        <p:tav tm="0">
                                          <p:val>
                                            <p:fltVal val="0"/>
                                          </p:val>
                                        </p:tav>
                                        <p:tav tm="100000">
                                          <p:val>
                                            <p:strVal val="#ppt_w"/>
                                          </p:val>
                                        </p:tav>
                                      </p:tavLst>
                                    </p:anim>
                                    <p:anim calcmode="lin" valueType="num">
                                      <p:cBhvr>
                                        <p:cTn id="72" dur="750" fill="hold"/>
                                        <p:tgtEl>
                                          <p:spTgt spid="3">
                                            <p:txEl>
                                              <p:pRg st="9" end="9"/>
                                            </p:txEl>
                                          </p:spTgt>
                                        </p:tgtEl>
                                        <p:attrNameLst>
                                          <p:attrName>ppt_h</p:attrName>
                                        </p:attrNameLst>
                                      </p:cBhvr>
                                      <p:tavLst>
                                        <p:tav tm="0">
                                          <p:val>
                                            <p:fltVal val="0"/>
                                          </p:val>
                                        </p:tav>
                                        <p:tav tm="100000">
                                          <p:val>
                                            <p:strVal val="#ppt_h"/>
                                          </p:val>
                                        </p:tav>
                                      </p:tavLst>
                                    </p:anim>
                                    <p:anim calcmode="lin" valueType="num">
                                      <p:cBhvr>
                                        <p:cTn id="73" dur="75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74" dur="75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42452" y="147484"/>
            <a:ext cx="11386133" cy="6533535"/>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a:bodyPr>
          <a:lstStyle/>
          <a:p>
            <a:pPr marL="0" indent="0" algn="ctr">
              <a:buNone/>
            </a:pPr>
            <a:r>
              <a:rPr lang="it-IT" sz="2000" b="1" dirty="0"/>
              <a:t>L’ARTICOLO 12 </a:t>
            </a:r>
            <a:r>
              <a:rPr lang="it-IT" sz="2000" i="1" dirty="0"/>
              <a:t>(Comportamento in </a:t>
            </a:r>
            <a:r>
              <a:rPr lang="it-IT" sz="2000" i="1" dirty="0" smtClean="0"/>
              <a:t>servizio)</a:t>
            </a:r>
          </a:p>
          <a:p>
            <a:pPr marL="0" indent="0" algn="ctr">
              <a:buNone/>
            </a:pPr>
            <a:r>
              <a:rPr lang="it-IT" sz="2000" i="1" dirty="0" smtClean="0"/>
              <a:t> </a:t>
            </a:r>
          </a:p>
          <a:p>
            <a:pPr marL="0" indent="0" algn="ctr">
              <a:buNone/>
            </a:pPr>
            <a:r>
              <a:rPr lang="it-IT" sz="1800" dirty="0" smtClean="0">
                <a:latin typeface="Garamond" pitchFamily="18" charset="0"/>
              </a:rPr>
              <a:t>la </a:t>
            </a:r>
            <a:r>
              <a:rPr lang="it-IT" sz="1800" dirty="0">
                <a:latin typeface="Garamond" pitchFamily="18" charset="0"/>
              </a:rPr>
              <a:t>disposizione in esame prevede che </a:t>
            </a:r>
            <a:r>
              <a:rPr lang="it-IT" sz="1800" dirty="0">
                <a:solidFill>
                  <a:srgbClr val="0000FF"/>
                </a:solidFill>
                <a:latin typeface="Garamond" pitchFamily="18" charset="0"/>
              </a:rPr>
              <a:t>i </a:t>
            </a:r>
            <a:r>
              <a:rPr lang="it-IT" sz="1800" b="1" dirty="0">
                <a:solidFill>
                  <a:srgbClr val="0000FF"/>
                </a:solidFill>
                <a:latin typeface="Garamond" pitchFamily="18" charset="0"/>
              </a:rPr>
              <a:t>dipendenti, compreso il personale che opera presso gli </a:t>
            </a:r>
            <a:r>
              <a:rPr lang="it-IT" sz="1800" b="1" dirty="0" smtClean="0">
                <a:solidFill>
                  <a:srgbClr val="0000FF"/>
                </a:solidFill>
                <a:latin typeface="Garamond" pitchFamily="18" charset="0"/>
              </a:rPr>
              <a:t>Uffici </a:t>
            </a:r>
            <a:r>
              <a:rPr lang="it-IT" sz="1800" b="1" dirty="0">
                <a:solidFill>
                  <a:srgbClr val="0000FF"/>
                </a:solidFill>
                <a:latin typeface="Garamond" pitchFamily="18" charset="0"/>
              </a:rPr>
              <a:t>di diretta collaborazione </a:t>
            </a:r>
            <a:r>
              <a:rPr lang="it-IT" sz="1800" b="1" dirty="0" smtClean="0">
                <a:solidFill>
                  <a:srgbClr val="0000FF"/>
                </a:solidFill>
                <a:latin typeface="Garamond" pitchFamily="18" charset="0"/>
              </a:rPr>
              <a:t>del </a:t>
            </a:r>
            <a:r>
              <a:rPr lang="it-IT" sz="1800" b="1" dirty="0">
                <a:solidFill>
                  <a:srgbClr val="0000FF"/>
                </a:solidFill>
                <a:latin typeface="Garamond" pitchFamily="18" charset="0"/>
              </a:rPr>
              <a:t>Presidente della Giunta, le segreterie degli Assessori regionali ed i </a:t>
            </a:r>
            <a:r>
              <a:rPr lang="it-IT" sz="1800" b="1" dirty="0" smtClean="0">
                <a:solidFill>
                  <a:srgbClr val="0000FF"/>
                </a:solidFill>
                <a:latin typeface="Garamond" pitchFamily="18" charset="0"/>
              </a:rPr>
              <a:t>collaboratori </a:t>
            </a:r>
            <a:r>
              <a:rPr lang="it-IT" sz="1800" dirty="0" smtClean="0">
                <a:latin typeface="Garamond" pitchFamily="18" charset="0"/>
              </a:rPr>
              <a:t>sono tenuti:</a:t>
            </a:r>
            <a:endParaRPr lang="it-IT" sz="1800" dirty="0">
              <a:latin typeface="Garamond" pitchFamily="18" charset="0"/>
            </a:endParaRPr>
          </a:p>
          <a:p>
            <a:pPr>
              <a:buClrTx/>
              <a:buFont typeface="Wingdings" pitchFamily="2" charset="2"/>
              <a:buChar char="q"/>
            </a:pPr>
            <a:r>
              <a:rPr lang="it-IT" sz="1800" dirty="0" smtClean="0">
                <a:latin typeface="Garamond" pitchFamily="18" charset="0"/>
              </a:rPr>
              <a:t>ad impiegare </a:t>
            </a:r>
            <a:r>
              <a:rPr lang="it-IT" sz="1800" dirty="0">
                <a:latin typeface="Garamond" pitchFamily="18" charset="0"/>
              </a:rPr>
              <a:t>proficuamente il tempo lavorativo e </a:t>
            </a:r>
            <a:r>
              <a:rPr lang="it-IT" sz="1800" dirty="0" smtClean="0">
                <a:latin typeface="Garamond" pitchFamily="18" charset="0"/>
              </a:rPr>
              <a:t>curare </a:t>
            </a:r>
            <a:r>
              <a:rPr lang="it-IT" sz="1800" dirty="0">
                <a:latin typeface="Garamond" pitchFamily="18" charset="0"/>
              </a:rPr>
              <a:t>costantemente il proprio aggiornamento professionale, impegnandosi nelle attività lavorative di loro competenza secondo l’ordinaria </a:t>
            </a:r>
            <a:r>
              <a:rPr lang="it-IT" sz="1800" dirty="0" smtClean="0">
                <a:latin typeface="Garamond" pitchFamily="18" charset="0"/>
              </a:rPr>
              <a:t>diligenza.</a:t>
            </a:r>
          </a:p>
          <a:p>
            <a:pPr>
              <a:buClrTx/>
              <a:buFont typeface="Wingdings" pitchFamily="2" charset="2"/>
              <a:buChar char="q"/>
            </a:pPr>
            <a:r>
              <a:rPr lang="it-IT" sz="1800" dirty="0">
                <a:latin typeface="Garamond" pitchFamily="18" charset="0"/>
              </a:rPr>
              <a:t>a</a:t>
            </a:r>
            <a:r>
              <a:rPr lang="it-IT" sz="1800" dirty="0" smtClean="0">
                <a:latin typeface="Garamond" pitchFamily="18" charset="0"/>
              </a:rPr>
              <a:t>d</a:t>
            </a:r>
            <a:r>
              <a:rPr lang="it-IT" sz="1800" dirty="0" smtClean="0">
                <a:solidFill>
                  <a:srgbClr val="0000FF"/>
                </a:solidFill>
                <a:latin typeface="Garamond" pitchFamily="18" charset="0"/>
              </a:rPr>
              <a:t> assicurare </a:t>
            </a:r>
            <a:r>
              <a:rPr lang="it-IT" sz="1800" dirty="0">
                <a:solidFill>
                  <a:srgbClr val="0000FF"/>
                </a:solidFill>
                <a:latin typeface="Garamond" pitchFamily="18" charset="0"/>
              </a:rPr>
              <a:t>la massima collaborazione</a:t>
            </a:r>
            <a:r>
              <a:rPr lang="it-IT" sz="1800" dirty="0">
                <a:latin typeface="Garamond" pitchFamily="18" charset="0"/>
              </a:rPr>
              <a:t>, nel rispetto reciproco delle posizioni e delle funzioni istituzionali </a:t>
            </a:r>
            <a:r>
              <a:rPr lang="it-IT" sz="1800" dirty="0" smtClean="0">
                <a:latin typeface="Garamond" pitchFamily="18" charset="0"/>
              </a:rPr>
              <a:t>(in </a:t>
            </a:r>
            <a:r>
              <a:rPr lang="it-IT" sz="1800" dirty="0">
                <a:latin typeface="Garamond" pitchFamily="18" charset="0"/>
              </a:rPr>
              <a:t>particolare, nelle relazione con i </a:t>
            </a:r>
            <a:r>
              <a:rPr lang="it-IT" sz="1800" dirty="0" smtClean="0">
                <a:latin typeface="Garamond" pitchFamily="18" charset="0"/>
              </a:rPr>
              <a:t>colleghi), nonché ad </a:t>
            </a:r>
            <a:r>
              <a:rPr lang="it-IT" sz="1800" dirty="0" smtClean="0">
                <a:solidFill>
                  <a:srgbClr val="0000FF"/>
                </a:solidFill>
                <a:latin typeface="Garamond" pitchFamily="18" charset="0"/>
              </a:rPr>
              <a:t>evitare </a:t>
            </a:r>
            <a:r>
              <a:rPr lang="it-IT" sz="1800" dirty="0">
                <a:solidFill>
                  <a:srgbClr val="0000FF"/>
                </a:solidFill>
                <a:latin typeface="Garamond" pitchFamily="18" charset="0"/>
              </a:rPr>
              <a:t>atteggiamenti che potrebbero turbare il clima di serenità e concordia nell’ambito degli uffici</a:t>
            </a:r>
            <a:r>
              <a:rPr lang="it-IT" sz="1800" dirty="0" smtClean="0">
                <a:solidFill>
                  <a:srgbClr val="0000FF"/>
                </a:solidFill>
                <a:latin typeface="Garamond" pitchFamily="18" charset="0"/>
              </a:rPr>
              <a:t>.</a:t>
            </a:r>
          </a:p>
          <a:p>
            <a:pPr>
              <a:buClr>
                <a:schemeClr val="tx1"/>
              </a:buClr>
              <a:buFont typeface="Wingdings" pitchFamily="2" charset="2"/>
              <a:buChar char="q"/>
            </a:pPr>
            <a:r>
              <a:rPr lang="it-IT" sz="1800" dirty="0" smtClean="0">
                <a:solidFill>
                  <a:srgbClr val="0000FF"/>
                </a:solidFill>
                <a:latin typeface="Garamond" pitchFamily="18" charset="0"/>
              </a:rPr>
              <a:t>a </a:t>
            </a:r>
            <a:r>
              <a:rPr lang="it-IT" sz="1800" dirty="0">
                <a:solidFill>
                  <a:srgbClr val="0000FF"/>
                </a:solidFill>
                <a:latin typeface="Garamond" pitchFamily="18" charset="0"/>
              </a:rPr>
              <a:t>svolgere le attività di competenza </a:t>
            </a:r>
            <a:r>
              <a:rPr lang="it-IT" sz="1800" dirty="0">
                <a:latin typeface="Garamond" pitchFamily="18" charset="0"/>
              </a:rPr>
              <a:t>nel rispetto dei termini e dei modi </a:t>
            </a:r>
            <a:r>
              <a:rPr lang="it-IT" sz="1800" dirty="0" smtClean="0">
                <a:latin typeface="Garamond" pitchFamily="18" charset="0"/>
              </a:rPr>
              <a:t>previsti; a non adottare </a:t>
            </a:r>
            <a:r>
              <a:rPr lang="it-IT" sz="1800" dirty="0">
                <a:solidFill>
                  <a:srgbClr val="0000FF"/>
                </a:solidFill>
                <a:latin typeface="Garamond" pitchFamily="18" charset="0"/>
              </a:rPr>
              <a:t>comportamenti tali da far ricadere su altri dipendenti il compimento delle attività di propria competenza</a:t>
            </a:r>
            <a:r>
              <a:rPr lang="it-IT" sz="1800" dirty="0" smtClean="0">
                <a:solidFill>
                  <a:srgbClr val="0000FF"/>
                </a:solidFill>
                <a:latin typeface="Garamond" pitchFamily="18" charset="0"/>
              </a:rPr>
              <a:t>.</a:t>
            </a:r>
          </a:p>
          <a:p>
            <a:pPr>
              <a:buClr>
                <a:schemeClr val="tx1"/>
              </a:buClr>
              <a:buFont typeface="Wingdings" pitchFamily="2" charset="2"/>
              <a:buChar char="q"/>
            </a:pPr>
            <a:r>
              <a:rPr lang="it-IT" sz="1800" dirty="0" smtClean="0">
                <a:solidFill>
                  <a:srgbClr val="0000FF"/>
                </a:solidFill>
                <a:latin typeface="Garamond" pitchFamily="18" charset="0"/>
              </a:rPr>
              <a:t>a rispettare </a:t>
            </a:r>
            <a:r>
              <a:rPr lang="it-IT" sz="1800" dirty="0">
                <a:solidFill>
                  <a:srgbClr val="0000FF"/>
                </a:solidFill>
                <a:latin typeface="Garamond" pitchFamily="18" charset="0"/>
              </a:rPr>
              <a:t>l’orario di lavoro,</a:t>
            </a:r>
            <a:r>
              <a:rPr lang="it-IT" sz="1800" dirty="0">
                <a:latin typeface="Garamond" pitchFamily="18" charset="0"/>
              </a:rPr>
              <a:t> assicurando in modo puntuale le formalità previste per la rilevazione delle </a:t>
            </a:r>
            <a:r>
              <a:rPr lang="it-IT" sz="1800" dirty="0" smtClean="0">
                <a:latin typeface="Garamond" pitchFamily="18" charset="0"/>
              </a:rPr>
              <a:t>presenze; </a:t>
            </a:r>
            <a:r>
              <a:rPr lang="it-IT" sz="1800" dirty="0" smtClean="0">
                <a:solidFill>
                  <a:srgbClr val="0000FF"/>
                </a:solidFill>
                <a:latin typeface="Garamond" pitchFamily="18" charset="0"/>
              </a:rPr>
              <a:t>a </a:t>
            </a:r>
            <a:r>
              <a:rPr lang="it-IT" sz="1800" dirty="0">
                <a:solidFill>
                  <a:srgbClr val="0000FF"/>
                </a:solidFill>
                <a:latin typeface="Garamond" pitchFamily="18" charset="0"/>
              </a:rPr>
              <a:t>non </a:t>
            </a:r>
            <a:r>
              <a:rPr lang="it-IT" sz="1800" dirty="0" smtClean="0">
                <a:solidFill>
                  <a:srgbClr val="0000FF"/>
                </a:solidFill>
                <a:latin typeface="Garamond" pitchFamily="18" charset="0"/>
              </a:rPr>
              <a:t>assentarsi </a:t>
            </a:r>
            <a:r>
              <a:rPr lang="it-IT" sz="1800" dirty="0">
                <a:latin typeface="Garamond" pitchFamily="18" charset="0"/>
              </a:rPr>
              <a:t>dalla sede di lavoro </a:t>
            </a:r>
            <a:r>
              <a:rPr lang="it-IT" sz="1800" dirty="0">
                <a:solidFill>
                  <a:srgbClr val="0000FF"/>
                </a:solidFill>
                <a:latin typeface="Garamond" pitchFamily="18" charset="0"/>
              </a:rPr>
              <a:t>senza essere stati previamente autorizzati </a:t>
            </a:r>
            <a:r>
              <a:rPr lang="it-IT" sz="1800" dirty="0" smtClean="0">
                <a:latin typeface="Garamond" pitchFamily="18" charset="0"/>
              </a:rPr>
              <a:t>e ad utilizzare </a:t>
            </a:r>
            <a:r>
              <a:rPr lang="it-IT" sz="1800" dirty="0">
                <a:latin typeface="Garamond" pitchFamily="18" charset="0"/>
              </a:rPr>
              <a:t>i permessi ed i congedi esclusivamente per ragioni e nei limiti ivi previsti. </a:t>
            </a:r>
            <a:endParaRPr lang="it-IT" sz="1800" dirty="0" smtClean="0">
              <a:latin typeface="Garamond" pitchFamily="18" charset="0"/>
            </a:endParaRPr>
          </a:p>
          <a:p>
            <a:pPr>
              <a:buClr>
                <a:schemeClr val="tx1"/>
              </a:buClr>
              <a:buFont typeface="Wingdings" pitchFamily="2" charset="2"/>
              <a:buChar char="q"/>
            </a:pPr>
            <a:r>
              <a:rPr lang="it-IT" sz="1800" dirty="0">
                <a:latin typeface="Garamond" pitchFamily="18" charset="0"/>
              </a:rPr>
              <a:t>a </a:t>
            </a:r>
            <a:r>
              <a:rPr lang="it-IT" sz="1800" dirty="0">
                <a:solidFill>
                  <a:srgbClr val="0000FF"/>
                </a:solidFill>
                <a:latin typeface="Garamond" pitchFamily="18" charset="0"/>
              </a:rPr>
              <a:t>dare tempestiva </a:t>
            </a:r>
            <a:r>
              <a:rPr lang="it-IT" sz="1800" dirty="0" smtClean="0">
                <a:solidFill>
                  <a:srgbClr val="0000FF"/>
                </a:solidFill>
                <a:latin typeface="Garamond" pitchFamily="18" charset="0"/>
              </a:rPr>
              <a:t>comunicazione </a:t>
            </a:r>
            <a:r>
              <a:rPr lang="it-IT" sz="1800" dirty="0" smtClean="0">
                <a:latin typeface="Garamond" pitchFamily="18" charset="0"/>
              </a:rPr>
              <a:t>in </a:t>
            </a:r>
            <a:r>
              <a:rPr lang="it-IT" sz="1800" dirty="0">
                <a:latin typeface="Garamond" pitchFamily="18" charset="0"/>
              </a:rPr>
              <a:t>caso di assenza per malattia o </a:t>
            </a:r>
            <a:r>
              <a:rPr lang="it-IT" sz="1800" dirty="0" smtClean="0">
                <a:latin typeface="Garamond" pitchFamily="18" charset="0"/>
              </a:rPr>
              <a:t>per </a:t>
            </a:r>
            <a:r>
              <a:rPr lang="it-IT" sz="1800" dirty="0">
                <a:latin typeface="Garamond" pitchFamily="18" charset="0"/>
              </a:rPr>
              <a:t>altre cause previste dal contratto, da leggi o da regolamenti</a:t>
            </a:r>
            <a:r>
              <a:rPr lang="it-IT" sz="1800" dirty="0" smtClean="0">
                <a:latin typeface="Garamond" pitchFamily="18" charset="0"/>
              </a:rPr>
              <a:t>, </a:t>
            </a:r>
            <a:r>
              <a:rPr lang="it-IT" sz="1800" dirty="0">
                <a:latin typeface="Garamond" pitchFamily="18" charset="0"/>
              </a:rPr>
              <a:t>anche al fine di </a:t>
            </a:r>
            <a:r>
              <a:rPr lang="it-IT" sz="1800" dirty="0" smtClean="0">
                <a:latin typeface="Garamond" pitchFamily="18" charset="0"/>
              </a:rPr>
              <a:t>assicurare </a:t>
            </a:r>
            <a:r>
              <a:rPr lang="it-IT" sz="1800" dirty="0">
                <a:latin typeface="Garamond" pitchFamily="18" charset="0"/>
              </a:rPr>
              <a:t>il regolare funzionamento degli uffici e dei servizi</a:t>
            </a:r>
            <a:r>
              <a:rPr lang="it-IT" sz="1800" dirty="0" smtClean="0">
                <a:latin typeface="Garamond" pitchFamily="18" charset="0"/>
              </a:rPr>
              <a:t>.</a:t>
            </a:r>
          </a:p>
          <a:p>
            <a:pPr>
              <a:buClr>
                <a:schemeClr val="tx1"/>
              </a:buClr>
              <a:buFont typeface="Wingdings" pitchFamily="2" charset="2"/>
              <a:buChar char="q"/>
            </a:pPr>
            <a:r>
              <a:rPr lang="it-IT" sz="1800" dirty="0">
                <a:solidFill>
                  <a:srgbClr val="0000FF"/>
                </a:solidFill>
                <a:latin typeface="Garamond" pitchFamily="18" charset="0"/>
              </a:rPr>
              <a:t>a</a:t>
            </a:r>
            <a:r>
              <a:rPr lang="it-IT" sz="1800" dirty="0" smtClean="0">
                <a:solidFill>
                  <a:srgbClr val="0000FF"/>
                </a:solidFill>
                <a:latin typeface="Garamond" pitchFamily="18" charset="0"/>
              </a:rPr>
              <a:t>d utilizzare </a:t>
            </a:r>
            <a:r>
              <a:rPr lang="it-IT" sz="1800" dirty="0">
                <a:solidFill>
                  <a:srgbClr val="0000FF"/>
                </a:solidFill>
                <a:latin typeface="Garamond" pitchFamily="18" charset="0"/>
              </a:rPr>
              <a:t>il materiale e in genere qualsiasi risorsa di proprietà </a:t>
            </a:r>
            <a:r>
              <a:rPr lang="it-IT" sz="1800" dirty="0" smtClean="0">
                <a:solidFill>
                  <a:srgbClr val="0000FF"/>
                </a:solidFill>
                <a:latin typeface="Garamond" pitchFamily="18" charset="0"/>
              </a:rPr>
              <a:t>dell’ente, </a:t>
            </a:r>
            <a:r>
              <a:rPr lang="it-IT" sz="1800" dirty="0" smtClean="0">
                <a:latin typeface="Garamond" pitchFamily="18" charset="0"/>
              </a:rPr>
              <a:t>unicamente ed esclusivamente per le finalità connesse all’esercizio delle funzioni affidate o di competenza</a:t>
            </a:r>
            <a:r>
              <a:rPr lang="it-IT" sz="1800" dirty="0">
                <a:latin typeface="Garamond" pitchFamily="18" charset="0"/>
              </a:rPr>
              <a:t>,</a:t>
            </a:r>
            <a:r>
              <a:rPr lang="it-IT" sz="1800" dirty="0" smtClean="0">
                <a:latin typeface="Garamond" pitchFamily="18" charset="0"/>
              </a:rPr>
              <a:t> a </a:t>
            </a:r>
            <a:r>
              <a:rPr lang="it-IT" sz="1800" dirty="0">
                <a:latin typeface="Garamond" pitchFamily="18" charset="0"/>
              </a:rPr>
              <a:t>tutela del </a:t>
            </a:r>
            <a:r>
              <a:rPr lang="it-IT" sz="1800" dirty="0" smtClean="0">
                <a:latin typeface="Garamond" pitchFamily="18" charset="0"/>
              </a:rPr>
              <a:t>patrimonio </a:t>
            </a:r>
            <a:r>
              <a:rPr lang="it-IT" sz="1800" dirty="0">
                <a:latin typeface="Garamond" pitchFamily="18" charset="0"/>
              </a:rPr>
              <a:t>pubblico </a:t>
            </a:r>
            <a:r>
              <a:rPr lang="it-IT" sz="1800" dirty="0" smtClean="0">
                <a:latin typeface="Garamond" pitchFamily="18" charset="0"/>
              </a:rPr>
              <a:t>regionale. </a:t>
            </a:r>
            <a:r>
              <a:rPr lang="it-IT" sz="1800" dirty="0" smtClean="0">
                <a:solidFill>
                  <a:srgbClr val="0000FF"/>
                </a:solidFill>
                <a:latin typeface="Garamond" pitchFamily="18" charset="0"/>
              </a:rPr>
              <a:t>E’ </a:t>
            </a:r>
            <a:r>
              <a:rPr lang="it-IT" sz="1800" dirty="0">
                <a:solidFill>
                  <a:srgbClr val="0000FF"/>
                </a:solidFill>
                <a:latin typeface="Garamond" pitchFamily="18" charset="0"/>
              </a:rPr>
              <a:t>vietato, pertanto, qualsiasi </a:t>
            </a:r>
            <a:r>
              <a:rPr lang="it-IT" sz="1800" dirty="0" smtClean="0">
                <a:solidFill>
                  <a:srgbClr val="0000FF"/>
                </a:solidFill>
                <a:latin typeface="Garamond" pitchFamily="18" charset="0"/>
              </a:rPr>
              <a:t>uso di dette risorse </a:t>
            </a:r>
            <a:r>
              <a:rPr lang="it-IT" sz="1800" dirty="0">
                <a:solidFill>
                  <a:srgbClr val="0000FF"/>
                </a:solidFill>
                <a:latin typeface="Garamond" pitchFamily="18" charset="0"/>
              </a:rPr>
              <a:t>per fini personali e privati. </a:t>
            </a:r>
            <a:r>
              <a:rPr lang="it-IT" sz="1800" dirty="0" smtClean="0">
                <a:solidFill>
                  <a:srgbClr val="0000FF"/>
                </a:solidFill>
                <a:latin typeface="Garamond" pitchFamily="18" charset="0"/>
              </a:rPr>
              <a:t>    </a:t>
            </a:r>
            <a:r>
              <a:rPr lang="it-IT" sz="1800" dirty="0" smtClean="0">
                <a:latin typeface="Garamond" pitchFamily="18" charset="0"/>
              </a:rPr>
              <a:t>(SEGUE)</a:t>
            </a:r>
            <a:endParaRPr lang="it-IT" sz="1800" dirty="0">
              <a:latin typeface="Garamond" pitchFamily="18" charset="0"/>
            </a:endParaRPr>
          </a:p>
        </p:txBody>
      </p:sp>
      <p:sp>
        <p:nvSpPr>
          <p:cNvPr id="6" name="Segnaposto numero diapositiva 5"/>
          <p:cNvSpPr>
            <a:spLocks noGrp="1"/>
          </p:cNvSpPr>
          <p:nvPr>
            <p:ph type="sldNum" sz="quarter" idx="15"/>
          </p:nvPr>
        </p:nvSpPr>
        <p:spPr>
          <a:xfrm>
            <a:off x="10740365" y="6029017"/>
            <a:ext cx="812800" cy="521208"/>
          </a:xfrm>
        </p:spPr>
        <p:txBody>
          <a:bodyPr/>
          <a:lstStyle/>
          <a:p>
            <a:pPr>
              <a:defRPr/>
            </a:pPr>
            <a:fld id="{B2D3D1F1-375F-4D34-BD2F-2D3F7ECFE057}" type="slidenum">
              <a:rPr lang="en-US" smtClean="0">
                <a:solidFill>
                  <a:schemeClr val="tx1"/>
                </a:solidFill>
              </a:rPr>
              <a:pPr>
                <a:defRPr/>
              </a:pPr>
              <a:t>26</a:t>
            </a:fld>
            <a:endParaRPr lang="en-US" dirty="0">
              <a:solidFill>
                <a:schemeClr val="tx1"/>
              </a:solidFill>
            </a:endParaRPr>
          </a:p>
        </p:txBody>
      </p:sp>
    </p:spTree>
    <p:extLst>
      <p:ext uri="{BB962C8B-B14F-4D97-AF65-F5344CB8AC3E}">
        <p14:creationId xmlns:p14="http://schemas.microsoft.com/office/powerpoint/2010/main" val="64764819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3">
                                            <p:txEl>
                                              <p:pRg st="1" end="1"/>
                                            </p:txEl>
                                          </p:spTgt>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7" dur="500"/>
                                        <p:tgtEl>
                                          <p:spTgt spid="3">
                                            <p:txEl>
                                              <p:pRg st="2" end="2"/>
                                            </p:txEl>
                                          </p:spTgt>
                                        </p:tgtEl>
                                      </p:cBhvr>
                                    </p:animEffect>
                                  </p:childTnLst>
                                </p:cTn>
                              </p:par>
                            </p:childTnLst>
                          </p:cTn>
                        </p:par>
                        <p:par>
                          <p:cTn id="28" fill="hold">
                            <p:stCondLst>
                              <p:cond delay="2000"/>
                            </p:stCondLst>
                            <p:childTnLst>
                              <p:par>
                                <p:cTn id="29" presetID="53" presetClass="entr" presetSubtype="16" fill="hold" grpId="0" nodeType="after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3" dur="500"/>
                                        <p:tgtEl>
                                          <p:spTgt spid="3">
                                            <p:txEl>
                                              <p:pRg st="3" end="3"/>
                                            </p:txEl>
                                          </p:spTgt>
                                        </p:tgtEl>
                                      </p:cBhvr>
                                    </p:animEffect>
                                  </p:childTnLst>
                                </p:cTn>
                              </p:par>
                            </p:childTnLst>
                          </p:cTn>
                        </p:par>
                        <p:par>
                          <p:cTn id="34" fill="hold">
                            <p:stCondLst>
                              <p:cond delay="2500"/>
                            </p:stCondLst>
                            <p:childTnLst>
                              <p:par>
                                <p:cTn id="35" presetID="53" presetClass="entr" presetSubtype="16" fill="hold" grpId="0" nodeType="after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p:cTn id="3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9" dur="500"/>
                                        <p:tgtEl>
                                          <p:spTgt spid="3">
                                            <p:txEl>
                                              <p:pRg st="4" end="4"/>
                                            </p:txEl>
                                          </p:spTgt>
                                        </p:tgtEl>
                                      </p:cBhvr>
                                    </p:animEffect>
                                  </p:childTnLst>
                                </p:cTn>
                              </p:par>
                            </p:childTnLst>
                          </p:cTn>
                        </p:par>
                        <p:par>
                          <p:cTn id="40" fill="hold">
                            <p:stCondLst>
                              <p:cond delay="3000"/>
                            </p:stCondLst>
                            <p:childTnLst>
                              <p:par>
                                <p:cTn id="41" presetID="53" presetClass="entr" presetSubtype="16" fill="hold" grpId="0" nodeType="after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p:cTn id="43"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5" dur="500"/>
                                        <p:tgtEl>
                                          <p:spTgt spid="3">
                                            <p:txEl>
                                              <p:pRg st="5" end="5"/>
                                            </p:txEl>
                                          </p:spTgt>
                                        </p:tgtEl>
                                      </p:cBhvr>
                                    </p:animEffect>
                                  </p:childTnLst>
                                </p:cTn>
                              </p:par>
                            </p:childTnLst>
                          </p:cTn>
                        </p:par>
                        <p:par>
                          <p:cTn id="46" fill="hold">
                            <p:stCondLst>
                              <p:cond delay="3500"/>
                            </p:stCondLst>
                            <p:childTnLst>
                              <p:par>
                                <p:cTn id="47" presetID="53" presetClass="entr" presetSubtype="16" fill="hold" grpId="0" nodeType="after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3">
                                            <p:txEl>
                                              <p:pRg st="6" end="6"/>
                                            </p:txEl>
                                          </p:spTgt>
                                        </p:tgtEl>
                                      </p:cBhvr>
                                    </p:animEffect>
                                  </p:childTnLst>
                                </p:cTn>
                              </p:par>
                            </p:childTnLst>
                          </p:cTn>
                        </p:par>
                        <p:par>
                          <p:cTn id="52" fill="hold">
                            <p:stCondLst>
                              <p:cond delay="4000"/>
                            </p:stCondLst>
                            <p:childTnLst>
                              <p:par>
                                <p:cTn id="53" presetID="53" presetClass="entr" presetSubtype="16" fill="hold" grpId="0" nodeType="after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p:cTn id="55"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6"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7" dur="500"/>
                                        <p:tgtEl>
                                          <p:spTgt spid="3">
                                            <p:txEl>
                                              <p:pRg st="7" end="7"/>
                                            </p:txEl>
                                          </p:spTgt>
                                        </p:tgtEl>
                                      </p:cBhvr>
                                    </p:animEffect>
                                  </p:childTnLst>
                                </p:cTn>
                              </p:par>
                            </p:childTnLst>
                          </p:cTn>
                        </p:par>
                        <p:par>
                          <p:cTn id="58" fill="hold">
                            <p:stCondLst>
                              <p:cond delay="4500"/>
                            </p:stCondLst>
                            <p:childTnLst>
                              <p:par>
                                <p:cTn id="59" presetID="53" presetClass="entr" presetSubtype="16" fill="hold" grpId="0" nodeType="after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p:cTn id="61"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62"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6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855407" y="176980"/>
            <a:ext cx="10461522" cy="6078277"/>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a:bodyPr>
          <a:lstStyle/>
          <a:p>
            <a:pPr marL="0" indent="0">
              <a:buNone/>
            </a:pPr>
            <a:endParaRPr lang="it-IT" dirty="0" smtClean="0"/>
          </a:p>
          <a:p>
            <a:pPr marL="0" indent="0">
              <a:buNone/>
            </a:pPr>
            <a:r>
              <a:rPr lang="it-IT" sz="2000" b="1" dirty="0">
                <a:latin typeface="Garamond" pitchFamily="18" charset="0"/>
              </a:rPr>
              <a:t>L’articolo </a:t>
            </a:r>
            <a:r>
              <a:rPr lang="it-IT" sz="2000" b="1" dirty="0" smtClean="0">
                <a:latin typeface="Garamond" pitchFamily="18" charset="0"/>
              </a:rPr>
              <a:t>12</a:t>
            </a:r>
            <a:r>
              <a:rPr lang="it-IT" sz="2000" dirty="0" smtClean="0">
                <a:latin typeface="Garamond" pitchFamily="18" charset="0"/>
              </a:rPr>
              <a:t>, inoltre, affida </a:t>
            </a:r>
            <a:r>
              <a:rPr lang="it-IT" sz="2000" dirty="0">
                <a:latin typeface="Garamond" pitchFamily="18" charset="0"/>
              </a:rPr>
              <a:t>ai </a:t>
            </a:r>
            <a:r>
              <a:rPr lang="it-IT" sz="2000" dirty="0">
                <a:solidFill>
                  <a:srgbClr val="0000FF"/>
                </a:solidFill>
                <a:latin typeface="Garamond" pitchFamily="18" charset="0"/>
              </a:rPr>
              <a:t>D</a:t>
            </a:r>
            <a:r>
              <a:rPr lang="it-IT" sz="2000" dirty="0" smtClean="0">
                <a:solidFill>
                  <a:srgbClr val="0000FF"/>
                </a:solidFill>
                <a:latin typeface="Garamond" pitchFamily="18" charset="0"/>
              </a:rPr>
              <a:t>irettori</a:t>
            </a:r>
            <a:r>
              <a:rPr lang="it-IT" sz="2000" dirty="0">
                <a:solidFill>
                  <a:srgbClr val="0000FF"/>
                </a:solidFill>
                <a:latin typeface="Garamond" pitchFamily="18" charset="0"/>
              </a:rPr>
              <a:t>, al S</a:t>
            </a:r>
            <a:r>
              <a:rPr lang="it-IT" sz="2000" dirty="0" smtClean="0">
                <a:solidFill>
                  <a:srgbClr val="0000FF"/>
                </a:solidFill>
                <a:latin typeface="Garamond" pitchFamily="18" charset="0"/>
              </a:rPr>
              <a:t>egretario </a:t>
            </a:r>
            <a:r>
              <a:rPr lang="it-IT" sz="2000" dirty="0">
                <a:solidFill>
                  <a:srgbClr val="0000FF"/>
                </a:solidFill>
                <a:latin typeface="Garamond" pitchFamily="18" charset="0"/>
              </a:rPr>
              <a:t>generale/particolare della presidenza (ove esiste), ai </a:t>
            </a:r>
            <a:r>
              <a:rPr lang="it-IT" sz="2000" dirty="0" smtClean="0">
                <a:solidFill>
                  <a:srgbClr val="0000FF"/>
                </a:solidFill>
                <a:latin typeface="Garamond" pitchFamily="18" charset="0"/>
              </a:rPr>
              <a:t>Coordinatori </a:t>
            </a:r>
            <a:r>
              <a:rPr lang="it-IT" sz="2000" dirty="0">
                <a:solidFill>
                  <a:srgbClr val="0000FF"/>
                </a:solidFill>
                <a:latin typeface="Garamond" pitchFamily="18" charset="0"/>
              </a:rPr>
              <a:t>delle strutture dell’Ufficio di diretta collaborazione del Presidente ed ai </a:t>
            </a:r>
            <a:r>
              <a:rPr lang="it-IT" sz="2000" dirty="0" smtClean="0">
                <a:solidFill>
                  <a:srgbClr val="0000FF"/>
                </a:solidFill>
                <a:latin typeface="Garamond" pitchFamily="18" charset="0"/>
              </a:rPr>
              <a:t>Responsabili </a:t>
            </a:r>
            <a:r>
              <a:rPr lang="it-IT" sz="2000" dirty="0">
                <a:solidFill>
                  <a:srgbClr val="0000FF"/>
                </a:solidFill>
                <a:latin typeface="Garamond" pitchFamily="18" charset="0"/>
              </a:rPr>
              <a:t>delle segreterie degli Assessori </a:t>
            </a:r>
            <a:r>
              <a:rPr lang="it-IT" sz="2000" u="sng" dirty="0">
                <a:latin typeface="Garamond" pitchFamily="18" charset="0"/>
              </a:rPr>
              <a:t>il controllo </a:t>
            </a:r>
            <a:r>
              <a:rPr lang="it-IT" sz="2000" dirty="0">
                <a:latin typeface="Garamond" pitchFamily="18" charset="0"/>
              </a:rPr>
              <a:t>in ordine</a:t>
            </a:r>
            <a:r>
              <a:rPr lang="it-IT" sz="2000" dirty="0" smtClean="0">
                <a:latin typeface="Garamond" pitchFamily="18" charset="0"/>
              </a:rPr>
              <a:t>:</a:t>
            </a:r>
          </a:p>
          <a:p>
            <a:pPr marL="0" indent="0">
              <a:buNone/>
            </a:pPr>
            <a:endParaRPr lang="it-IT" sz="2000" dirty="0">
              <a:latin typeface="Garamond" pitchFamily="18" charset="0"/>
            </a:endParaRPr>
          </a:p>
          <a:p>
            <a:pPr marL="273050" indent="-7938">
              <a:buClr>
                <a:schemeClr val="tx1"/>
              </a:buClr>
              <a:buFont typeface="Wingdings" panose="05000000000000000000" pitchFamily="2" charset="2"/>
              <a:buChar char="q"/>
            </a:pPr>
            <a:r>
              <a:rPr lang="it-IT" sz="2000" dirty="0" smtClean="0">
                <a:solidFill>
                  <a:srgbClr val="0000FF"/>
                </a:solidFill>
                <a:latin typeface="Garamond" pitchFamily="18" charset="0"/>
              </a:rPr>
              <a:t> all’utilizzo </a:t>
            </a:r>
            <a:r>
              <a:rPr lang="it-IT" sz="2000" dirty="0">
                <a:solidFill>
                  <a:srgbClr val="0000FF"/>
                </a:solidFill>
                <a:latin typeface="Garamond" pitchFamily="18" charset="0"/>
              </a:rPr>
              <a:t>dei permessi di astensione dal lavoro, </a:t>
            </a:r>
            <a:r>
              <a:rPr lang="it-IT" sz="2000" dirty="0">
                <a:latin typeface="Garamond" pitchFamily="18" charset="0"/>
              </a:rPr>
              <a:t>rilevando immediatamente eventuali irregolarità</a:t>
            </a:r>
            <a:r>
              <a:rPr lang="it-IT" sz="2000" dirty="0" smtClean="0">
                <a:latin typeface="Garamond" pitchFamily="18" charset="0"/>
              </a:rPr>
              <a:t>;</a:t>
            </a:r>
          </a:p>
          <a:p>
            <a:pPr marL="265112" indent="0">
              <a:buClr>
                <a:schemeClr val="tx1"/>
              </a:buClr>
              <a:buNone/>
            </a:pPr>
            <a:endParaRPr lang="it-IT" sz="2000" dirty="0">
              <a:latin typeface="Garamond" pitchFamily="18" charset="0"/>
            </a:endParaRPr>
          </a:p>
          <a:p>
            <a:pPr marL="273050" indent="-7938">
              <a:buClr>
                <a:schemeClr val="tx1"/>
              </a:buClr>
              <a:buFont typeface="Wingdings" panose="05000000000000000000" pitchFamily="2" charset="2"/>
              <a:buChar char="q"/>
            </a:pPr>
            <a:r>
              <a:rPr lang="it-IT" sz="2000" dirty="0">
                <a:solidFill>
                  <a:srgbClr val="0000FF"/>
                </a:solidFill>
                <a:latin typeface="Garamond" pitchFamily="18" charset="0"/>
              </a:rPr>
              <a:t> </a:t>
            </a:r>
            <a:r>
              <a:rPr lang="it-IT" sz="2000" dirty="0" smtClean="0">
                <a:solidFill>
                  <a:srgbClr val="0000FF"/>
                </a:solidFill>
                <a:latin typeface="Garamond" pitchFamily="18" charset="0"/>
              </a:rPr>
              <a:t>all’utilizzo </a:t>
            </a:r>
            <a:r>
              <a:rPr lang="it-IT" sz="2000" dirty="0">
                <a:solidFill>
                  <a:srgbClr val="0000FF"/>
                </a:solidFill>
                <a:latin typeface="Garamond" pitchFamily="18" charset="0"/>
              </a:rPr>
              <a:t>del materiale, delle attrezzature e delle risorse dell’ente, </a:t>
            </a:r>
            <a:r>
              <a:rPr lang="it-IT" sz="2000" dirty="0">
                <a:latin typeface="Garamond" pitchFamily="18" charset="0"/>
              </a:rPr>
              <a:t>per verificare che siano rispettati </a:t>
            </a:r>
            <a:r>
              <a:rPr lang="it-IT" sz="2000" dirty="0" smtClean="0">
                <a:latin typeface="Garamond" pitchFamily="18" charset="0"/>
              </a:rPr>
              <a:t>  </a:t>
            </a:r>
          </a:p>
          <a:p>
            <a:pPr marL="265112" indent="0">
              <a:buClr>
                <a:schemeClr val="tx1"/>
              </a:buClr>
              <a:buNone/>
            </a:pPr>
            <a:r>
              <a:rPr lang="it-IT" sz="2000" dirty="0">
                <a:latin typeface="Garamond" pitchFamily="18" charset="0"/>
              </a:rPr>
              <a:t> </a:t>
            </a:r>
            <a:r>
              <a:rPr lang="it-IT" sz="2000" dirty="0" smtClean="0">
                <a:latin typeface="Garamond" pitchFamily="18" charset="0"/>
              </a:rPr>
              <a:t>  vincoli </a:t>
            </a:r>
            <a:r>
              <a:rPr lang="it-IT" sz="2000" dirty="0">
                <a:latin typeface="Garamond" pitchFamily="18" charset="0"/>
              </a:rPr>
              <a:t>posti </a:t>
            </a:r>
            <a:r>
              <a:rPr lang="it-IT" sz="2000" dirty="0" smtClean="0">
                <a:latin typeface="Garamond" pitchFamily="18" charset="0"/>
              </a:rPr>
              <a:t>dall’amministrazione;</a:t>
            </a:r>
          </a:p>
          <a:p>
            <a:pPr marL="265112" indent="0">
              <a:buClr>
                <a:schemeClr val="tx1"/>
              </a:buClr>
              <a:buNone/>
            </a:pPr>
            <a:endParaRPr lang="it-IT" sz="2000" dirty="0">
              <a:latin typeface="Garamond" pitchFamily="18" charset="0"/>
            </a:endParaRPr>
          </a:p>
          <a:p>
            <a:pPr marL="273050" indent="-7938">
              <a:buClr>
                <a:schemeClr val="tx1"/>
              </a:buClr>
              <a:buFont typeface="Wingdings" panose="05000000000000000000" pitchFamily="2" charset="2"/>
              <a:buChar char="q"/>
            </a:pPr>
            <a:r>
              <a:rPr lang="it-IT" sz="2000" dirty="0">
                <a:solidFill>
                  <a:srgbClr val="0000FF"/>
                </a:solidFill>
                <a:latin typeface="Garamond" pitchFamily="18" charset="0"/>
              </a:rPr>
              <a:t> </a:t>
            </a:r>
            <a:r>
              <a:rPr lang="it-IT" sz="2000" b="1" u="sng" dirty="0" smtClean="0">
                <a:solidFill>
                  <a:srgbClr val="0000FF"/>
                </a:solidFill>
                <a:latin typeface="Garamond" pitchFamily="18" charset="0"/>
              </a:rPr>
              <a:t>alla </a:t>
            </a:r>
            <a:r>
              <a:rPr lang="it-IT" sz="2000" b="1" u="sng" dirty="0">
                <a:solidFill>
                  <a:srgbClr val="0000FF"/>
                </a:solidFill>
                <a:latin typeface="Garamond" pitchFamily="18" charset="0"/>
              </a:rPr>
              <a:t>corretta timbratura delle presenze da parte del personale</a:t>
            </a:r>
            <a:r>
              <a:rPr lang="it-IT" sz="2000" dirty="0">
                <a:solidFill>
                  <a:srgbClr val="0000FF"/>
                </a:solidFill>
                <a:latin typeface="Garamond" pitchFamily="18" charset="0"/>
              </a:rPr>
              <a:t>, </a:t>
            </a:r>
            <a:r>
              <a:rPr lang="it-IT" sz="2000" dirty="0">
                <a:latin typeface="Garamond" pitchFamily="18" charset="0"/>
              </a:rPr>
              <a:t>con obbligo di segnalare </a:t>
            </a:r>
            <a:endParaRPr lang="it-IT" sz="2000" dirty="0" smtClean="0">
              <a:latin typeface="Garamond" pitchFamily="18" charset="0"/>
            </a:endParaRPr>
          </a:p>
          <a:p>
            <a:pPr marL="265112" indent="0">
              <a:buClr>
                <a:schemeClr val="tx1"/>
              </a:buClr>
              <a:buNone/>
            </a:pPr>
            <a:r>
              <a:rPr lang="it-IT" sz="2000" dirty="0">
                <a:latin typeface="Garamond" pitchFamily="18" charset="0"/>
              </a:rPr>
              <a:t> </a:t>
            </a:r>
            <a:r>
              <a:rPr lang="it-IT" sz="2000" dirty="0" smtClean="0">
                <a:latin typeface="Garamond" pitchFamily="18" charset="0"/>
              </a:rPr>
              <a:t>   immediatamente </a:t>
            </a:r>
            <a:r>
              <a:rPr lang="it-IT" sz="2000" dirty="0">
                <a:latin typeface="Garamond" pitchFamily="18" charset="0"/>
              </a:rPr>
              <a:t>eventuali irregolarità al Servizio in cui è incardinato l’Ufficio competente in </a:t>
            </a:r>
            <a:r>
              <a:rPr lang="it-IT" sz="2000" dirty="0" smtClean="0">
                <a:latin typeface="Garamond" pitchFamily="18" charset="0"/>
              </a:rPr>
              <a:t>   </a:t>
            </a:r>
          </a:p>
          <a:p>
            <a:pPr marL="265112" indent="0">
              <a:buClr>
                <a:schemeClr val="tx1"/>
              </a:buClr>
              <a:buNone/>
            </a:pPr>
            <a:r>
              <a:rPr lang="it-IT" sz="2000" dirty="0">
                <a:latin typeface="Garamond" pitchFamily="18" charset="0"/>
              </a:rPr>
              <a:t> </a:t>
            </a:r>
            <a:r>
              <a:rPr lang="it-IT" sz="2000" dirty="0" smtClean="0">
                <a:latin typeface="Garamond" pitchFamily="18" charset="0"/>
              </a:rPr>
              <a:t>   materia di </a:t>
            </a:r>
            <a:r>
              <a:rPr lang="it-IT" sz="2000" dirty="0">
                <a:latin typeface="Garamond" pitchFamily="18" charset="0"/>
              </a:rPr>
              <a:t>procedimenti </a:t>
            </a:r>
            <a:r>
              <a:rPr lang="it-IT" sz="2000" dirty="0" smtClean="0">
                <a:latin typeface="Garamond" pitchFamily="18" charset="0"/>
              </a:rPr>
              <a:t>disciplinari (UPD).</a:t>
            </a:r>
            <a:endParaRPr lang="it-IT" sz="2000" dirty="0">
              <a:latin typeface="Garamond" pitchFamily="18" charset="0"/>
            </a:endParaRPr>
          </a:p>
          <a:p>
            <a:pPr marL="0" indent="0">
              <a:buNone/>
            </a:pPr>
            <a:endParaRPr lang="it-IT" dirty="0"/>
          </a:p>
        </p:txBody>
      </p:sp>
      <p:sp>
        <p:nvSpPr>
          <p:cNvPr id="6" name="Segnaposto numero diapositiva 5"/>
          <p:cNvSpPr>
            <a:spLocks noGrp="1"/>
          </p:cNvSpPr>
          <p:nvPr>
            <p:ph type="sldNum" sz="quarter" idx="15"/>
          </p:nvPr>
        </p:nvSpPr>
        <p:spPr>
          <a:xfrm>
            <a:off x="10347075" y="5606230"/>
            <a:ext cx="812800" cy="521208"/>
          </a:xfrm>
        </p:spPr>
        <p:txBody>
          <a:bodyPr/>
          <a:lstStyle/>
          <a:p>
            <a:pPr>
              <a:defRPr/>
            </a:pPr>
            <a:fld id="{B2D3D1F1-375F-4D34-BD2F-2D3F7ECFE057}" type="slidenum">
              <a:rPr lang="en-US" smtClean="0">
                <a:solidFill>
                  <a:schemeClr val="tx1"/>
                </a:solidFill>
              </a:rPr>
              <a:pPr>
                <a:defRPr/>
              </a:pPr>
              <a:t>27</a:t>
            </a:fld>
            <a:endParaRPr lang="en-US" dirty="0">
              <a:solidFill>
                <a:schemeClr val="tx1"/>
              </a:solidFill>
            </a:endParaRPr>
          </a:p>
        </p:txBody>
      </p:sp>
    </p:spTree>
    <p:extLst>
      <p:ext uri="{BB962C8B-B14F-4D97-AF65-F5344CB8AC3E}">
        <p14:creationId xmlns:p14="http://schemas.microsoft.com/office/powerpoint/2010/main" val="91166688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5" dur="500"/>
                                        <p:tgtEl>
                                          <p:spTgt spid="3">
                                            <p:txEl>
                                              <p:pRg st="1" end="1"/>
                                            </p:txEl>
                                          </p:spTgt>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1" dur="500"/>
                                        <p:tgtEl>
                                          <p:spTgt spid="3">
                                            <p:txEl>
                                              <p:pRg st="3" end="3"/>
                                            </p:txEl>
                                          </p:spTgt>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p:cTn id="2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7" dur="500"/>
                                        <p:tgtEl>
                                          <p:spTgt spid="3">
                                            <p:txEl>
                                              <p:pRg st="5" end="5"/>
                                            </p:txEl>
                                          </p:spTgt>
                                        </p:tgtEl>
                                      </p:cBhvr>
                                    </p:animEffect>
                                  </p:childTnLst>
                                </p:cTn>
                              </p:par>
                            </p:childTnLst>
                          </p:cTn>
                        </p:par>
                        <p:par>
                          <p:cTn id="28" fill="hold">
                            <p:stCondLst>
                              <p:cond delay="2000"/>
                            </p:stCondLst>
                            <p:childTnLst>
                              <p:par>
                                <p:cTn id="29" presetID="53" presetClass="entr" presetSubtype="16"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p:cTn id="31"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3" dur="500"/>
                                        <p:tgtEl>
                                          <p:spTgt spid="3">
                                            <p:txEl>
                                              <p:pRg st="6" end="6"/>
                                            </p:txEl>
                                          </p:spTgt>
                                        </p:tgtEl>
                                      </p:cBhvr>
                                    </p:animEffect>
                                  </p:childTnLst>
                                </p:cTn>
                              </p:par>
                            </p:childTnLst>
                          </p:cTn>
                        </p:par>
                        <p:par>
                          <p:cTn id="34" fill="hold">
                            <p:stCondLst>
                              <p:cond delay="2500"/>
                            </p:stCondLst>
                            <p:childTnLst>
                              <p:par>
                                <p:cTn id="35" presetID="53" presetClass="entr" presetSubtype="16" fill="hold" grpId="0" nodeType="after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p:cTn id="37"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39" dur="500"/>
                                        <p:tgtEl>
                                          <p:spTgt spid="3">
                                            <p:txEl>
                                              <p:pRg st="8" end="8"/>
                                            </p:txEl>
                                          </p:spTgt>
                                        </p:tgtEl>
                                      </p:cBhvr>
                                    </p:animEffect>
                                  </p:childTnLst>
                                </p:cTn>
                              </p:par>
                            </p:childTnLst>
                          </p:cTn>
                        </p:par>
                        <p:par>
                          <p:cTn id="40" fill="hold">
                            <p:stCondLst>
                              <p:cond delay="3000"/>
                            </p:stCondLst>
                            <p:childTnLst>
                              <p:par>
                                <p:cTn id="41" presetID="53" presetClass="entr" presetSubtype="16" fill="hold" grpId="0" nodeType="after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p:cTn id="43"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9" end="9"/>
                                            </p:txEl>
                                          </p:spTgt>
                                        </p:tgtEl>
                                        <p:attrNameLst>
                                          <p:attrName>ppt_h</p:attrName>
                                        </p:attrNameLst>
                                      </p:cBhvr>
                                      <p:tavLst>
                                        <p:tav tm="0">
                                          <p:val>
                                            <p:fltVal val="0"/>
                                          </p:val>
                                        </p:tav>
                                        <p:tav tm="100000">
                                          <p:val>
                                            <p:strVal val="#ppt_h"/>
                                          </p:val>
                                        </p:tav>
                                      </p:tavLst>
                                    </p:anim>
                                    <p:animEffect transition="in" filter="fade">
                                      <p:cBhvr>
                                        <p:cTn id="45" dur="500"/>
                                        <p:tgtEl>
                                          <p:spTgt spid="3">
                                            <p:txEl>
                                              <p:pRg st="9" end="9"/>
                                            </p:txEl>
                                          </p:spTgt>
                                        </p:tgtEl>
                                      </p:cBhvr>
                                    </p:animEffect>
                                  </p:childTnLst>
                                </p:cTn>
                              </p:par>
                            </p:childTnLst>
                          </p:cTn>
                        </p:par>
                        <p:par>
                          <p:cTn id="46" fill="hold">
                            <p:stCondLst>
                              <p:cond delay="3500"/>
                            </p:stCondLst>
                            <p:childTnLst>
                              <p:par>
                                <p:cTn id="47" presetID="53" presetClass="entr" presetSubtype="16" fill="hold" grpId="0" nodeType="after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 calcmode="lin" valueType="num">
                                      <p:cBhvr>
                                        <p:cTn id="49"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10" end="10"/>
                                            </p:txEl>
                                          </p:spTgt>
                                        </p:tgtEl>
                                        <p:attrNameLst>
                                          <p:attrName>ppt_h</p:attrName>
                                        </p:attrNameLst>
                                      </p:cBhvr>
                                      <p:tavLst>
                                        <p:tav tm="0">
                                          <p:val>
                                            <p:fltVal val="0"/>
                                          </p:val>
                                        </p:tav>
                                        <p:tav tm="100000">
                                          <p:val>
                                            <p:strVal val="#ppt_h"/>
                                          </p:val>
                                        </p:tav>
                                      </p:tavLst>
                                    </p:anim>
                                    <p:animEffect transition="in" filter="fade">
                                      <p:cBhvr>
                                        <p:cTn id="51"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511277" y="221226"/>
            <a:ext cx="11140211" cy="6430297"/>
          </a:xfrm>
          <a:blipFill>
            <a:blip r:embed="rId2"/>
            <a:tile tx="0" ty="0" sx="100000" sy="100000" flip="none" algn="tl"/>
          </a:blipFill>
        </p:spPr>
        <p:txBody>
          <a:bodyPr>
            <a:normAutofit fontScale="92500" lnSpcReduction="10000"/>
          </a:bodyPr>
          <a:lstStyle/>
          <a:p>
            <a:pPr marL="0" indent="0" algn="ctr">
              <a:buNone/>
            </a:pPr>
            <a:r>
              <a:rPr lang="it-IT" sz="2000" b="1" dirty="0"/>
              <a:t>L’ARTICOLO 13 (Rapporti con il </a:t>
            </a:r>
            <a:r>
              <a:rPr lang="it-IT" sz="2000" b="1" dirty="0" smtClean="0"/>
              <a:t>pubblico)</a:t>
            </a:r>
            <a:endParaRPr lang="it-IT" sz="2000" b="1" dirty="0" smtClean="0">
              <a:solidFill>
                <a:srgbClr val="FF0000"/>
              </a:solidFill>
            </a:endParaRPr>
          </a:p>
          <a:p>
            <a:pPr marL="0" indent="0">
              <a:buNone/>
            </a:pPr>
            <a:endParaRPr lang="it-IT" sz="1800" dirty="0" smtClean="0">
              <a:latin typeface="Garamond" pitchFamily="18" charset="0"/>
            </a:endParaRPr>
          </a:p>
          <a:p>
            <a:pPr marL="0" indent="0">
              <a:buNone/>
            </a:pPr>
            <a:r>
              <a:rPr lang="it-IT" sz="1800" dirty="0" smtClean="0">
                <a:latin typeface="Garamond" pitchFamily="18" charset="0"/>
              </a:rPr>
              <a:t>Contiene </a:t>
            </a:r>
            <a:r>
              <a:rPr lang="it-IT" sz="1800" dirty="0">
                <a:latin typeface="Garamond" pitchFamily="18" charset="0"/>
              </a:rPr>
              <a:t>disposizioni integrative e specificative dell’articolo 12 del </a:t>
            </a:r>
            <a:r>
              <a:rPr lang="it-IT" sz="1800" dirty="0" err="1">
                <a:latin typeface="Garamond" pitchFamily="18" charset="0"/>
              </a:rPr>
              <a:t>d.p.r.</a:t>
            </a:r>
            <a:r>
              <a:rPr lang="it-IT" sz="1800" dirty="0">
                <a:latin typeface="Garamond" pitchFamily="18" charset="0"/>
              </a:rPr>
              <a:t> 16 aprile 2013, n. </a:t>
            </a:r>
            <a:r>
              <a:rPr lang="it-IT" sz="1800" dirty="0" smtClean="0">
                <a:latin typeface="Garamond" pitchFamily="18" charset="0"/>
              </a:rPr>
              <a:t>62, che a sua volta, precisa i seguenti doveri che incombono su di una particolare categoria di dipendenti: </a:t>
            </a:r>
            <a:r>
              <a:rPr lang="it-IT" sz="1800" u="sng" dirty="0" smtClean="0">
                <a:latin typeface="Garamond" pitchFamily="18" charset="0"/>
              </a:rPr>
              <a:t>coloro che hanno rapporti con </a:t>
            </a:r>
            <a:r>
              <a:rPr lang="it-IT" sz="1800" u="sng" dirty="0">
                <a:latin typeface="Garamond" pitchFamily="18" charset="0"/>
              </a:rPr>
              <a:t>il </a:t>
            </a:r>
            <a:r>
              <a:rPr lang="it-IT" sz="1800" u="sng" dirty="0" smtClean="0">
                <a:latin typeface="Garamond" pitchFamily="18" charset="0"/>
              </a:rPr>
              <a:t>pubblico</a:t>
            </a:r>
            <a:r>
              <a:rPr lang="it-IT" sz="1800" dirty="0">
                <a:latin typeface="Garamond" pitchFamily="18" charset="0"/>
              </a:rPr>
              <a:t>:</a:t>
            </a:r>
            <a:endParaRPr lang="it-IT" sz="1800" dirty="0" smtClean="0">
              <a:latin typeface="Garamond" pitchFamily="18" charset="0"/>
            </a:endParaRPr>
          </a:p>
          <a:p>
            <a:pPr>
              <a:buFont typeface="Wingdings" pitchFamily="2" charset="2"/>
              <a:buChar char="§"/>
            </a:pPr>
            <a:r>
              <a:rPr lang="it-IT" sz="1800" dirty="0" smtClean="0">
                <a:latin typeface="Garamond" pitchFamily="18" charset="0"/>
              </a:rPr>
              <a:t>Il dovere di </a:t>
            </a:r>
            <a:r>
              <a:rPr lang="it-IT" sz="1800" dirty="0" smtClean="0">
                <a:solidFill>
                  <a:srgbClr val="0000FF"/>
                </a:solidFill>
                <a:latin typeface="Garamond" pitchFamily="18" charset="0"/>
              </a:rPr>
              <a:t>esporre, in modo visibile, il </a:t>
            </a:r>
            <a:r>
              <a:rPr lang="it-IT" sz="1800" i="1" dirty="0" smtClean="0">
                <a:solidFill>
                  <a:srgbClr val="0000FF"/>
                </a:solidFill>
                <a:latin typeface="Garamond" pitchFamily="18" charset="0"/>
              </a:rPr>
              <a:t>badge</a:t>
            </a:r>
            <a:r>
              <a:rPr lang="it-IT" sz="1800" dirty="0" smtClean="0">
                <a:solidFill>
                  <a:srgbClr val="0000FF"/>
                </a:solidFill>
                <a:latin typeface="Garamond" pitchFamily="18" charset="0"/>
              </a:rPr>
              <a:t> </a:t>
            </a:r>
            <a:r>
              <a:rPr lang="it-IT" sz="1800" dirty="0" smtClean="0">
                <a:latin typeface="Garamond" pitchFamily="18" charset="0"/>
              </a:rPr>
              <a:t>o altro supporto identificativo messo a disposizione dall’amministrazione, con l’obiettivo di consentire l’individuazione del pubblico dipendente e dunque il controllo del suo operato e la sua responsabilizzazione;</a:t>
            </a:r>
          </a:p>
          <a:p>
            <a:pPr>
              <a:buFont typeface="Wingdings" pitchFamily="2" charset="2"/>
              <a:buChar char="§"/>
            </a:pPr>
            <a:r>
              <a:rPr lang="it-IT" sz="1800" dirty="0" smtClean="0">
                <a:latin typeface="Garamond" pitchFamily="18" charset="0"/>
              </a:rPr>
              <a:t>Il dovere di </a:t>
            </a:r>
            <a:r>
              <a:rPr lang="it-IT" sz="1800" dirty="0" smtClean="0">
                <a:solidFill>
                  <a:srgbClr val="0000FF"/>
                </a:solidFill>
                <a:latin typeface="Garamond" pitchFamily="18" charset="0"/>
              </a:rPr>
              <a:t>operare </a:t>
            </a:r>
            <a:r>
              <a:rPr lang="it-IT" sz="1800" dirty="0">
                <a:solidFill>
                  <a:srgbClr val="0000FF"/>
                </a:solidFill>
                <a:latin typeface="Garamond" pitchFamily="18" charset="0"/>
              </a:rPr>
              <a:t>con spirito di servizio, correttezza, cortesia e </a:t>
            </a:r>
            <a:r>
              <a:rPr lang="it-IT" sz="1800" dirty="0" smtClean="0">
                <a:solidFill>
                  <a:srgbClr val="0000FF"/>
                </a:solidFill>
                <a:latin typeface="Garamond" pitchFamily="18" charset="0"/>
              </a:rPr>
              <a:t>disponibilità </a:t>
            </a:r>
            <a:r>
              <a:rPr lang="it-IT" sz="1800" dirty="0" smtClean="0">
                <a:latin typeface="Garamond" pitchFamily="18" charset="0"/>
              </a:rPr>
              <a:t>(nel </a:t>
            </a:r>
            <a:r>
              <a:rPr lang="it-IT" sz="1800" dirty="0">
                <a:latin typeface="Garamond" pitchFamily="18" charset="0"/>
              </a:rPr>
              <a:t>rispondere alla corrispondenza, alle chiamate telefoniche ed ai messaggi di posta </a:t>
            </a:r>
            <a:r>
              <a:rPr lang="it-IT" sz="1800" dirty="0" smtClean="0">
                <a:latin typeface="Garamond" pitchFamily="18" charset="0"/>
              </a:rPr>
              <a:t>elettronica). In altri termini il dipendente deve porsi nei confronti del cittadino in modo cortese, aperto e disponibile a comprendere le sue ragioni allo scopo di offrire un’immagine positiva ed efficiente dell’amministrazione.</a:t>
            </a:r>
          </a:p>
          <a:p>
            <a:pPr>
              <a:buFont typeface="Wingdings" pitchFamily="2" charset="2"/>
              <a:buChar char="§"/>
            </a:pPr>
            <a:r>
              <a:rPr lang="it-IT" sz="1800" dirty="0" smtClean="0">
                <a:latin typeface="Garamond" pitchFamily="18" charset="0"/>
              </a:rPr>
              <a:t>Il dovere di </a:t>
            </a:r>
            <a:r>
              <a:rPr lang="it-IT" sz="1800" dirty="0" smtClean="0">
                <a:solidFill>
                  <a:srgbClr val="0000FF"/>
                </a:solidFill>
                <a:latin typeface="Garamond" pitchFamily="18" charset="0"/>
              </a:rPr>
              <a:t>dare </a:t>
            </a:r>
            <a:r>
              <a:rPr lang="it-IT" sz="1800" dirty="0">
                <a:solidFill>
                  <a:srgbClr val="0000FF"/>
                </a:solidFill>
                <a:latin typeface="Garamond" pitchFamily="18" charset="0"/>
              </a:rPr>
              <a:t>riscontro alle richieste dell’utenza </a:t>
            </a:r>
            <a:r>
              <a:rPr lang="it-IT" sz="1800" dirty="0">
                <a:latin typeface="Garamond" pitchFamily="18" charset="0"/>
              </a:rPr>
              <a:t>nel rispetto dei termini di legge e di regolamento. Essi, se non sono competenti per posizione rivestita o per materia, </a:t>
            </a:r>
            <a:r>
              <a:rPr lang="it-IT" sz="1800" dirty="0" smtClean="0">
                <a:solidFill>
                  <a:srgbClr val="0000FF"/>
                </a:solidFill>
                <a:latin typeface="Garamond" pitchFamily="18" charset="0"/>
              </a:rPr>
              <a:t>indirizzano </a:t>
            </a:r>
            <a:r>
              <a:rPr lang="it-IT" sz="1800" dirty="0">
                <a:solidFill>
                  <a:srgbClr val="0000FF"/>
                </a:solidFill>
                <a:latin typeface="Garamond" pitchFamily="18" charset="0"/>
              </a:rPr>
              <a:t>l’interessato al funzionario e </a:t>
            </a:r>
            <a:r>
              <a:rPr lang="it-IT" sz="1800" dirty="0" smtClean="0">
                <a:solidFill>
                  <a:srgbClr val="0000FF"/>
                </a:solidFill>
                <a:latin typeface="Garamond" pitchFamily="18" charset="0"/>
              </a:rPr>
              <a:t>all’ufficio </a:t>
            </a:r>
            <a:r>
              <a:rPr lang="it-IT" sz="1800" dirty="0">
                <a:solidFill>
                  <a:srgbClr val="0000FF"/>
                </a:solidFill>
                <a:latin typeface="Garamond" pitchFamily="18" charset="0"/>
              </a:rPr>
              <a:t>competente</a:t>
            </a:r>
            <a:r>
              <a:rPr lang="it-IT" sz="1800" dirty="0" smtClean="0">
                <a:latin typeface="Garamond" pitchFamily="18" charset="0"/>
              </a:rPr>
              <a:t>.</a:t>
            </a:r>
          </a:p>
          <a:p>
            <a:pPr>
              <a:buFont typeface="Wingdings" pitchFamily="2" charset="2"/>
              <a:buChar char="§"/>
            </a:pPr>
            <a:r>
              <a:rPr lang="it-IT" sz="1800" dirty="0" smtClean="0">
                <a:latin typeface="Garamond" pitchFamily="18" charset="0"/>
              </a:rPr>
              <a:t>Il dovere di </a:t>
            </a:r>
            <a:r>
              <a:rPr lang="it-IT" sz="1800" dirty="0" smtClean="0">
                <a:solidFill>
                  <a:srgbClr val="0000FF"/>
                </a:solidFill>
                <a:latin typeface="Garamond" pitchFamily="18" charset="0"/>
              </a:rPr>
              <a:t>rispettare </a:t>
            </a:r>
            <a:r>
              <a:rPr lang="it-IT" sz="1800" dirty="0">
                <a:solidFill>
                  <a:srgbClr val="0000FF"/>
                </a:solidFill>
                <a:latin typeface="Garamond" pitchFamily="18" charset="0"/>
              </a:rPr>
              <a:t>l’ordine cronologico nella trattazione delle pratiche</a:t>
            </a:r>
            <a:r>
              <a:rPr lang="it-IT" sz="1800" dirty="0">
                <a:latin typeface="Garamond" pitchFamily="18" charset="0"/>
              </a:rPr>
              <a:t>, fermo restando il diverso ordine di priorità, debitamente motivato, stabilito dal dirigente o dal direttore</a:t>
            </a:r>
            <a:r>
              <a:rPr lang="it-IT" sz="1800" dirty="0" smtClean="0">
                <a:latin typeface="Garamond" pitchFamily="18" charset="0"/>
              </a:rPr>
              <a:t>.</a:t>
            </a:r>
          </a:p>
          <a:p>
            <a:pPr>
              <a:buFont typeface="Wingdings" pitchFamily="2" charset="2"/>
              <a:buChar char="§"/>
            </a:pPr>
            <a:r>
              <a:rPr lang="it-IT" sz="1800" dirty="0" smtClean="0">
                <a:latin typeface="Garamond" pitchFamily="18" charset="0"/>
              </a:rPr>
              <a:t>Il dovere di </a:t>
            </a:r>
            <a:r>
              <a:rPr lang="it-IT" sz="1800" dirty="0" smtClean="0">
                <a:solidFill>
                  <a:srgbClr val="0000FF"/>
                </a:solidFill>
                <a:latin typeface="Garamond" pitchFamily="18" charset="0"/>
              </a:rPr>
              <a:t>rispettare </a:t>
            </a:r>
            <a:r>
              <a:rPr lang="it-IT" sz="1800" dirty="0">
                <a:solidFill>
                  <a:srgbClr val="0000FF"/>
                </a:solidFill>
                <a:latin typeface="Garamond" pitchFamily="18" charset="0"/>
              </a:rPr>
              <a:t>gli appuntamenti </a:t>
            </a:r>
            <a:r>
              <a:rPr lang="it-IT" sz="1800" dirty="0">
                <a:latin typeface="Garamond" pitchFamily="18" charset="0"/>
              </a:rPr>
              <a:t>con i cittadini e a rispondere senza ritardo ai loro </a:t>
            </a:r>
            <a:r>
              <a:rPr lang="it-IT" sz="1800" dirty="0" smtClean="0">
                <a:latin typeface="Garamond" pitchFamily="18" charset="0"/>
              </a:rPr>
              <a:t>reclami. Essi </a:t>
            </a:r>
            <a:r>
              <a:rPr lang="it-IT" sz="1800" dirty="0">
                <a:latin typeface="Garamond" pitchFamily="18" charset="0"/>
              </a:rPr>
              <a:t>devono </a:t>
            </a:r>
            <a:r>
              <a:rPr lang="it-IT" sz="1800" dirty="0">
                <a:solidFill>
                  <a:srgbClr val="0000FF"/>
                </a:solidFill>
                <a:latin typeface="Garamond" pitchFamily="18" charset="0"/>
              </a:rPr>
              <a:t>limitare gli adempimenti a carico degli utenti </a:t>
            </a:r>
            <a:r>
              <a:rPr lang="it-IT" sz="1800" dirty="0">
                <a:latin typeface="Garamond" pitchFamily="18" charset="0"/>
              </a:rPr>
              <a:t>a quelli assolutamente indispensabili ed applicano ogni possibile misura per la semplificazione dell’attività amministrativa</a:t>
            </a:r>
            <a:r>
              <a:rPr lang="it-IT" sz="1800" dirty="0" smtClean="0">
                <a:latin typeface="Garamond" pitchFamily="18" charset="0"/>
              </a:rPr>
              <a:t>.</a:t>
            </a:r>
          </a:p>
          <a:p>
            <a:pPr>
              <a:buFont typeface="Wingdings" pitchFamily="2" charset="2"/>
              <a:buChar char="§"/>
            </a:pPr>
            <a:r>
              <a:rPr lang="it-IT" sz="1800" dirty="0" smtClean="0">
                <a:latin typeface="Garamond" pitchFamily="18" charset="0"/>
              </a:rPr>
              <a:t>Il dovere di </a:t>
            </a:r>
            <a:r>
              <a:rPr lang="it-IT" sz="1800" dirty="0" smtClean="0">
                <a:solidFill>
                  <a:srgbClr val="0000FF"/>
                </a:solidFill>
                <a:latin typeface="Garamond" pitchFamily="18" charset="0"/>
              </a:rPr>
              <a:t>rispettare</a:t>
            </a:r>
            <a:r>
              <a:rPr lang="it-IT" sz="1800" dirty="0" smtClean="0">
                <a:latin typeface="Garamond" pitchFamily="18" charset="0"/>
              </a:rPr>
              <a:t> </a:t>
            </a:r>
            <a:r>
              <a:rPr lang="it-IT" sz="1800" dirty="0" smtClean="0">
                <a:solidFill>
                  <a:srgbClr val="0000FF"/>
                </a:solidFill>
                <a:latin typeface="Garamond" pitchFamily="18" charset="0"/>
              </a:rPr>
              <a:t>le disposizioni </a:t>
            </a:r>
            <a:r>
              <a:rPr lang="it-IT" sz="1800" dirty="0" smtClean="0">
                <a:latin typeface="Garamond" pitchFamily="18" charset="0"/>
              </a:rPr>
              <a:t>contenute </a:t>
            </a:r>
            <a:r>
              <a:rPr lang="it-IT" sz="1800" dirty="0">
                <a:latin typeface="Garamond" pitchFamily="18" charset="0"/>
              </a:rPr>
              <a:t>nelle carte dei servizi e </a:t>
            </a:r>
            <a:r>
              <a:rPr lang="it-IT" sz="1800" dirty="0" smtClean="0">
                <a:latin typeface="Garamond" pitchFamily="18" charset="0"/>
              </a:rPr>
              <a:t>nei </a:t>
            </a:r>
            <a:r>
              <a:rPr lang="it-IT" sz="1800" dirty="0">
                <a:latin typeface="Garamond" pitchFamily="18" charset="0"/>
              </a:rPr>
              <a:t>documenti analoghi sugli standard di qualità e quantità dei servizi medesimi</a:t>
            </a:r>
            <a:r>
              <a:rPr lang="it-IT" sz="1800" dirty="0" smtClean="0">
                <a:latin typeface="Garamond" pitchFamily="18" charset="0"/>
              </a:rPr>
              <a:t>.</a:t>
            </a:r>
          </a:p>
          <a:p>
            <a:pPr>
              <a:buFont typeface="Wingdings" pitchFamily="2" charset="2"/>
              <a:buChar char="§"/>
            </a:pPr>
            <a:r>
              <a:rPr lang="it-IT" sz="1800" dirty="0">
                <a:latin typeface="Garamond" pitchFamily="18" charset="0"/>
              </a:rPr>
              <a:t>Infine, i dipendenti </a:t>
            </a:r>
            <a:r>
              <a:rPr lang="it-IT" sz="1800" dirty="0" smtClean="0">
                <a:latin typeface="Garamond" pitchFamily="18" charset="0"/>
              </a:rPr>
              <a:t>sono tenuti ad </a:t>
            </a:r>
            <a:r>
              <a:rPr lang="it-IT" sz="1800" dirty="0" smtClean="0">
                <a:solidFill>
                  <a:srgbClr val="0000FF"/>
                </a:solidFill>
                <a:latin typeface="Garamond" pitchFamily="18" charset="0"/>
              </a:rPr>
              <a:t>informare</a:t>
            </a:r>
            <a:r>
              <a:rPr lang="it-IT" sz="1800" dirty="0" smtClean="0">
                <a:latin typeface="Garamond" pitchFamily="18" charset="0"/>
              </a:rPr>
              <a:t> </a:t>
            </a:r>
            <a:r>
              <a:rPr lang="it-IT" sz="1800" dirty="0">
                <a:latin typeface="Garamond" pitchFamily="18" charset="0"/>
              </a:rPr>
              <a:t>sempre gli utenti dei </a:t>
            </a:r>
            <a:r>
              <a:rPr lang="it-IT" sz="1800" dirty="0">
                <a:solidFill>
                  <a:srgbClr val="0000FF"/>
                </a:solidFill>
                <a:latin typeface="Garamond" pitchFamily="18" charset="0"/>
              </a:rPr>
              <a:t>motivi che ostano all’accoglimento delle richieste presentate</a:t>
            </a:r>
            <a:r>
              <a:rPr lang="it-IT" sz="1800" dirty="0">
                <a:latin typeface="Garamond" pitchFamily="18" charset="0"/>
              </a:rPr>
              <a:t>. Nel caso in cui non siano competenti in merito alle richieste pervenute, </a:t>
            </a:r>
            <a:r>
              <a:rPr lang="it-IT" sz="1800" dirty="0">
                <a:solidFill>
                  <a:srgbClr val="0000FF"/>
                </a:solidFill>
                <a:latin typeface="Garamond" pitchFamily="18" charset="0"/>
              </a:rPr>
              <a:t>trasmettono tempestivamente le stesse </a:t>
            </a:r>
            <a:r>
              <a:rPr lang="it-IT" sz="1800" dirty="0" smtClean="0">
                <a:solidFill>
                  <a:srgbClr val="0000FF"/>
                </a:solidFill>
                <a:latin typeface="Garamond" pitchFamily="18" charset="0"/>
              </a:rPr>
              <a:t>agli uffici competenti.</a:t>
            </a:r>
            <a:endParaRPr lang="it-IT" sz="1800" dirty="0">
              <a:solidFill>
                <a:srgbClr val="0000FF"/>
              </a:solidFill>
              <a:latin typeface="Garamond" pitchFamily="18" charset="0"/>
            </a:endParaRPr>
          </a:p>
        </p:txBody>
      </p:sp>
      <p:sp>
        <p:nvSpPr>
          <p:cNvPr id="6" name="Segnaposto numero diapositiva 5"/>
          <p:cNvSpPr>
            <a:spLocks noGrp="1"/>
          </p:cNvSpPr>
          <p:nvPr>
            <p:ph type="sldNum" sz="quarter" idx="15"/>
          </p:nvPr>
        </p:nvSpPr>
        <p:spPr>
          <a:xfrm>
            <a:off x="10838688" y="5989688"/>
            <a:ext cx="812800" cy="521208"/>
          </a:xfrm>
        </p:spPr>
        <p:txBody>
          <a:bodyPr/>
          <a:lstStyle/>
          <a:p>
            <a:pPr>
              <a:defRPr/>
            </a:pPr>
            <a:fld id="{B2D3D1F1-375F-4D34-BD2F-2D3F7ECFE057}" type="slidenum">
              <a:rPr lang="en-US" smtClean="0">
                <a:solidFill>
                  <a:schemeClr val="tx1"/>
                </a:solidFill>
              </a:rPr>
              <a:pPr>
                <a:defRPr/>
              </a:pPr>
              <a:t>28</a:t>
            </a:fld>
            <a:endParaRPr lang="en-US" dirty="0">
              <a:solidFill>
                <a:schemeClr val="tx1"/>
              </a:solidFill>
            </a:endParaRPr>
          </a:p>
        </p:txBody>
      </p:sp>
    </p:spTree>
    <p:extLst>
      <p:ext uri="{BB962C8B-B14F-4D97-AF65-F5344CB8AC3E}">
        <p14:creationId xmlns:p14="http://schemas.microsoft.com/office/powerpoint/2010/main" val="401736420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750"/>
                                        <p:tgtEl>
                                          <p:spTgt spid="3">
                                            <p:bg/>
                                          </p:spTgt>
                                        </p:tgtEl>
                                      </p:cBhvr>
                                    </p:animEffect>
                                    <p:anim calcmode="lin" valueType="num">
                                      <p:cBhvr>
                                        <p:cTn id="8" dur="750" fill="hold"/>
                                        <p:tgtEl>
                                          <p:spTgt spid="3">
                                            <p:bg/>
                                          </p:spTgt>
                                        </p:tgtEl>
                                        <p:attrNameLst>
                                          <p:attrName>ppt_w</p:attrName>
                                        </p:attrNameLst>
                                      </p:cBhvr>
                                      <p:tavLst>
                                        <p:tav tm="0" fmla="#ppt_w*sin(2.5*pi*$)">
                                          <p:val>
                                            <p:fltVal val="0"/>
                                          </p:val>
                                        </p:tav>
                                        <p:tav tm="100000">
                                          <p:val>
                                            <p:fltVal val="1"/>
                                          </p:val>
                                        </p:tav>
                                      </p:tavLst>
                                    </p:anim>
                                    <p:anim calcmode="lin" valueType="num">
                                      <p:cBhvr>
                                        <p:cTn id="9" dur="750" fill="hold"/>
                                        <p:tgtEl>
                                          <p:spTgt spid="3">
                                            <p:bg/>
                                          </p:spTgt>
                                        </p:tgtEl>
                                        <p:attrNameLst>
                                          <p:attrName>ppt_h</p:attrName>
                                        </p:attrNameLst>
                                      </p:cBhvr>
                                      <p:tavLst>
                                        <p:tav tm="0">
                                          <p:val>
                                            <p:strVal val="#ppt_h"/>
                                          </p:val>
                                        </p:tav>
                                        <p:tav tm="100000">
                                          <p:val>
                                            <p:strVal val="#ppt_h"/>
                                          </p:val>
                                        </p:tav>
                                      </p:tavLst>
                                    </p:anim>
                                  </p:childTnLst>
                                </p:cTn>
                              </p:par>
                            </p:childTnLst>
                          </p:cTn>
                        </p:par>
                        <p:par>
                          <p:cTn id="10" fill="hold">
                            <p:stCondLst>
                              <p:cond delay="750"/>
                            </p:stCondLst>
                            <p:childTnLst>
                              <p:par>
                                <p:cTn id="11" presetID="45"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750"/>
                                        <p:tgtEl>
                                          <p:spTgt spid="3">
                                            <p:txEl>
                                              <p:pRg st="0" end="0"/>
                                            </p:txEl>
                                          </p:spTgt>
                                        </p:tgtEl>
                                      </p:cBhvr>
                                    </p:animEffect>
                                    <p:anim calcmode="lin" valueType="num">
                                      <p:cBhvr>
                                        <p:cTn id="14" dur="75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5" dur="75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par>
                          <p:cTn id="16" fill="hold">
                            <p:stCondLst>
                              <p:cond delay="1500"/>
                            </p:stCondLst>
                            <p:childTnLst>
                              <p:par>
                                <p:cTn id="17" presetID="45"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750"/>
                                        <p:tgtEl>
                                          <p:spTgt spid="3">
                                            <p:txEl>
                                              <p:pRg st="2" end="2"/>
                                            </p:txEl>
                                          </p:spTgt>
                                        </p:tgtEl>
                                      </p:cBhvr>
                                    </p:animEffect>
                                    <p:anim calcmode="lin" valueType="num">
                                      <p:cBhvr>
                                        <p:cTn id="20" dur="75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1" dur="75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45"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750"/>
                                        <p:tgtEl>
                                          <p:spTgt spid="3">
                                            <p:txEl>
                                              <p:pRg st="3" end="3"/>
                                            </p:txEl>
                                          </p:spTgt>
                                        </p:tgtEl>
                                      </p:cBhvr>
                                    </p:animEffect>
                                    <p:anim calcmode="lin" valueType="num">
                                      <p:cBhvr>
                                        <p:cTn id="27" dur="75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28" dur="75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par>
                          <p:cTn id="29" fill="hold">
                            <p:stCondLst>
                              <p:cond delay="750"/>
                            </p:stCondLst>
                            <p:childTnLst>
                              <p:par>
                                <p:cTn id="30" presetID="45" presetClass="entr" presetSubtype="0" fill="hold" grpId="0" nodeType="after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750"/>
                                        <p:tgtEl>
                                          <p:spTgt spid="3">
                                            <p:txEl>
                                              <p:pRg st="4" end="4"/>
                                            </p:txEl>
                                          </p:spTgt>
                                        </p:tgtEl>
                                      </p:cBhvr>
                                    </p:animEffect>
                                    <p:anim calcmode="lin" valueType="num">
                                      <p:cBhvr>
                                        <p:cTn id="33" dur="75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34" dur="75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par>
                          <p:cTn id="35" fill="hold">
                            <p:stCondLst>
                              <p:cond delay="1500"/>
                            </p:stCondLst>
                            <p:childTnLst>
                              <p:par>
                                <p:cTn id="36" presetID="45" presetClass="entr" presetSubtype="0" fill="hold" grpId="0" nodeType="after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750"/>
                                        <p:tgtEl>
                                          <p:spTgt spid="3">
                                            <p:txEl>
                                              <p:pRg st="5" end="5"/>
                                            </p:txEl>
                                          </p:spTgt>
                                        </p:tgtEl>
                                      </p:cBhvr>
                                    </p:animEffect>
                                    <p:anim calcmode="lin" valueType="num">
                                      <p:cBhvr>
                                        <p:cTn id="39" dur="75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40" dur="75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par>
                          <p:cTn id="41" fill="hold">
                            <p:stCondLst>
                              <p:cond delay="2250"/>
                            </p:stCondLst>
                            <p:childTnLst>
                              <p:par>
                                <p:cTn id="42" presetID="45" presetClass="entr" presetSubtype="0" fill="hold" grpId="0" nodeType="after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fade">
                                      <p:cBhvr>
                                        <p:cTn id="44" dur="750"/>
                                        <p:tgtEl>
                                          <p:spTgt spid="3">
                                            <p:txEl>
                                              <p:pRg st="6" end="6"/>
                                            </p:txEl>
                                          </p:spTgt>
                                        </p:tgtEl>
                                      </p:cBhvr>
                                    </p:animEffect>
                                    <p:anim calcmode="lin" valueType="num">
                                      <p:cBhvr>
                                        <p:cTn id="45" dur="750" fill="hold"/>
                                        <p:tgtEl>
                                          <p:spTgt spid="3">
                                            <p:txEl>
                                              <p:pRg st="6" end="6"/>
                                            </p:txEl>
                                          </p:spTgt>
                                        </p:tgtEl>
                                        <p:attrNameLst>
                                          <p:attrName>ppt_w</p:attrName>
                                        </p:attrNameLst>
                                      </p:cBhvr>
                                      <p:tavLst>
                                        <p:tav tm="0" fmla="#ppt_w*sin(2.5*pi*$)">
                                          <p:val>
                                            <p:fltVal val="0"/>
                                          </p:val>
                                        </p:tav>
                                        <p:tav tm="100000">
                                          <p:val>
                                            <p:fltVal val="1"/>
                                          </p:val>
                                        </p:tav>
                                      </p:tavLst>
                                    </p:anim>
                                    <p:anim calcmode="lin" valueType="num">
                                      <p:cBhvr>
                                        <p:cTn id="46" dur="75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par>
                          <p:cTn id="47" fill="hold">
                            <p:stCondLst>
                              <p:cond delay="3000"/>
                            </p:stCondLst>
                            <p:childTnLst>
                              <p:par>
                                <p:cTn id="48" presetID="45" presetClass="entr" presetSubtype="0" fill="hold" grpId="0" nodeType="after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fade">
                                      <p:cBhvr>
                                        <p:cTn id="50" dur="750"/>
                                        <p:tgtEl>
                                          <p:spTgt spid="3">
                                            <p:txEl>
                                              <p:pRg st="7" end="7"/>
                                            </p:txEl>
                                          </p:spTgt>
                                        </p:tgtEl>
                                      </p:cBhvr>
                                    </p:animEffect>
                                    <p:anim calcmode="lin" valueType="num">
                                      <p:cBhvr>
                                        <p:cTn id="51" dur="750" fill="hold"/>
                                        <p:tgtEl>
                                          <p:spTgt spid="3">
                                            <p:txEl>
                                              <p:pRg st="7" end="7"/>
                                            </p:txEl>
                                          </p:spTgt>
                                        </p:tgtEl>
                                        <p:attrNameLst>
                                          <p:attrName>ppt_w</p:attrName>
                                        </p:attrNameLst>
                                      </p:cBhvr>
                                      <p:tavLst>
                                        <p:tav tm="0" fmla="#ppt_w*sin(2.5*pi*$)">
                                          <p:val>
                                            <p:fltVal val="0"/>
                                          </p:val>
                                        </p:tav>
                                        <p:tav tm="100000">
                                          <p:val>
                                            <p:fltVal val="1"/>
                                          </p:val>
                                        </p:tav>
                                      </p:tavLst>
                                    </p:anim>
                                    <p:anim calcmode="lin" valueType="num">
                                      <p:cBhvr>
                                        <p:cTn id="52" dur="750" fill="hold"/>
                                        <p:tgtEl>
                                          <p:spTgt spid="3">
                                            <p:txEl>
                                              <p:pRg st="7" end="7"/>
                                            </p:txEl>
                                          </p:spTgt>
                                        </p:tgtEl>
                                        <p:attrNameLst>
                                          <p:attrName>ppt_h</p:attrName>
                                        </p:attrNameLst>
                                      </p:cBhvr>
                                      <p:tavLst>
                                        <p:tav tm="0">
                                          <p:val>
                                            <p:strVal val="#ppt_h"/>
                                          </p:val>
                                        </p:tav>
                                        <p:tav tm="100000">
                                          <p:val>
                                            <p:strVal val="#ppt_h"/>
                                          </p:val>
                                        </p:tav>
                                      </p:tavLst>
                                    </p:anim>
                                  </p:childTnLst>
                                </p:cTn>
                              </p:par>
                            </p:childTnLst>
                          </p:cTn>
                        </p:par>
                        <p:par>
                          <p:cTn id="53" fill="hold">
                            <p:stCondLst>
                              <p:cond delay="3750"/>
                            </p:stCondLst>
                            <p:childTnLst>
                              <p:par>
                                <p:cTn id="54" presetID="45" presetClass="entr" presetSubtype="0" fill="hold" grpId="0" nodeType="after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750"/>
                                        <p:tgtEl>
                                          <p:spTgt spid="3">
                                            <p:txEl>
                                              <p:pRg st="8" end="8"/>
                                            </p:txEl>
                                          </p:spTgt>
                                        </p:tgtEl>
                                      </p:cBhvr>
                                    </p:animEffect>
                                    <p:anim calcmode="lin" valueType="num">
                                      <p:cBhvr>
                                        <p:cTn id="57" dur="750" fill="hold"/>
                                        <p:tgtEl>
                                          <p:spTgt spid="3">
                                            <p:txEl>
                                              <p:pRg st="8" end="8"/>
                                            </p:txEl>
                                          </p:spTgt>
                                        </p:tgtEl>
                                        <p:attrNameLst>
                                          <p:attrName>ppt_w</p:attrName>
                                        </p:attrNameLst>
                                      </p:cBhvr>
                                      <p:tavLst>
                                        <p:tav tm="0" fmla="#ppt_w*sin(2.5*pi*$)">
                                          <p:val>
                                            <p:fltVal val="0"/>
                                          </p:val>
                                        </p:tav>
                                        <p:tav tm="100000">
                                          <p:val>
                                            <p:fltVal val="1"/>
                                          </p:val>
                                        </p:tav>
                                      </p:tavLst>
                                    </p:anim>
                                    <p:anim calcmode="lin" valueType="num">
                                      <p:cBhvr>
                                        <p:cTn id="58" dur="750" fill="hold"/>
                                        <p:tgtEl>
                                          <p:spTgt spid="3">
                                            <p:txEl>
                                              <p:pRg st="8" end="8"/>
                                            </p:txEl>
                                          </p:spTgt>
                                        </p:tgtEl>
                                        <p:attrNameLst>
                                          <p:attrName>ppt_h</p:attrName>
                                        </p:attrNameLst>
                                      </p:cBhvr>
                                      <p:tavLst>
                                        <p:tav tm="0">
                                          <p:val>
                                            <p:strVal val="#ppt_h"/>
                                          </p:val>
                                        </p:tav>
                                        <p:tav tm="100000">
                                          <p:val>
                                            <p:strVal val="#ppt_h"/>
                                          </p:val>
                                        </p:tav>
                                      </p:tavLst>
                                    </p:anim>
                                  </p:childTnLst>
                                </p:cTn>
                              </p:par>
                            </p:childTnLst>
                          </p:cTn>
                        </p:par>
                        <p:par>
                          <p:cTn id="59" fill="hold">
                            <p:stCondLst>
                              <p:cond delay="4500"/>
                            </p:stCondLst>
                            <p:childTnLst>
                              <p:par>
                                <p:cTn id="60" presetID="45" presetClass="entr" presetSubtype="0" fill="hold" grpId="0" nodeType="afterEffect">
                                  <p:stCondLst>
                                    <p:cond delay="0"/>
                                  </p:stCondLst>
                                  <p:childTnLst>
                                    <p:set>
                                      <p:cBhvr>
                                        <p:cTn id="61" dur="1" fill="hold">
                                          <p:stCondLst>
                                            <p:cond delay="0"/>
                                          </p:stCondLst>
                                        </p:cTn>
                                        <p:tgtEl>
                                          <p:spTgt spid="3">
                                            <p:txEl>
                                              <p:pRg st="9" end="9"/>
                                            </p:txEl>
                                          </p:spTgt>
                                        </p:tgtEl>
                                        <p:attrNameLst>
                                          <p:attrName>style.visibility</p:attrName>
                                        </p:attrNameLst>
                                      </p:cBhvr>
                                      <p:to>
                                        <p:strVal val="visible"/>
                                      </p:to>
                                    </p:set>
                                    <p:animEffect transition="in" filter="fade">
                                      <p:cBhvr>
                                        <p:cTn id="62" dur="750"/>
                                        <p:tgtEl>
                                          <p:spTgt spid="3">
                                            <p:txEl>
                                              <p:pRg st="9" end="9"/>
                                            </p:txEl>
                                          </p:spTgt>
                                        </p:tgtEl>
                                      </p:cBhvr>
                                    </p:animEffect>
                                    <p:anim calcmode="lin" valueType="num">
                                      <p:cBhvr>
                                        <p:cTn id="63" dur="750" fill="hold"/>
                                        <p:tgtEl>
                                          <p:spTgt spid="3">
                                            <p:txEl>
                                              <p:pRg st="9" end="9"/>
                                            </p:txEl>
                                          </p:spTgt>
                                        </p:tgtEl>
                                        <p:attrNameLst>
                                          <p:attrName>ppt_w</p:attrName>
                                        </p:attrNameLst>
                                      </p:cBhvr>
                                      <p:tavLst>
                                        <p:tav tm="0" fmla="#ppt_w*sin(2.5*pi*$)">
                                          <p:val>
                                            <p:fltVal val="0"/>
                                          </p:val>
                                        </p:tav>
                                        <p:tav tm="100000">
                                          <p:val>
                                            <p:fltVal val="1"/>
                                          </p:val>
                                        </p:tav>
                                      </p:tavLst>
                                    </p:anim>
                                    <p:anim calcmode="lin" valueType="num">
                                      <p:cBhvr>
                                        <p:cTn id="64" dur="750" fill="hold"/>
                                        <p:tgtEl>
                                          <p:spTgt spid="3">
                                            <p:txEl>
                                              <p:pRg st="9" end="9"/>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12955" y="103238"/>
            <a:ext cx="11488994" cy="6636775"/>
          </a:xfrm>
          <a:solidFill>
            <a:srgbClr val="E4F1C5"/>
          </a:solidFill>
        </p:spPr>
        <p:txBody>
          <a:bodyPr>
            <a:normAutofit lnSpcReduction="10000"/>
          </a:bodyPr>
          <a:lstStyle/>
          <a:p>
            <a:pPr marL="0" indent="0" algn="ctr">
              <a:buNone/>
            </a:pPr>
            <a:r>
              <a:rPr lang="it-IT" sz="2000" b="1" dirty="0">
                <a:latin typeface="Garamond" pitchFamily="18" charset="0"/>
              </a:rPr>
              <a:t>L’ARTICOLO </a:t>
            </a:r>
            <a:r>
              <a:rPr lang="it-IT" sz="2000" b="1" dirty="0" smtClean="0">
                <a:latin typeface="Garamond" pitchFamily="18" charset="0"/>
              </a:rPr>
              <a:t>14 </a:t>
            </a:r>
          </a:p>
          <a:p>
            <a:pPr marL="0" indent="0" algn="ctr">
              <a:buNone/>
            </a:pPr>
            <a:r>
              <a:rPr lang="it-IT" sz="2000" b="1" dirty="0" smtClean="0">
                <a:latin typeface="Garamond" pitchFamily="18" charset="0"/>
              </a:rPr>
              <a:t>(</a:t>
            </a:r>
            <a:r>
              <a:rPr lang="it-IT" sz="2000" b="1" dirty="0">
                <a:solidFill>
                  <a:srgbClr val="FF0000"/>
                </a:solidFill>
                <a:latin typeface="Garamond" pitchFamily="18" charset="0"/>
              </a:rPr>
              <a:t>Disposizioni particolari per </a:t>
            </a:r>
            <a:r>
              <a:rPr lang="it-IT" sz="2000" b="1" dirty="0" smtClean="0">
                <a:solidFill>
                  <a:srgbClr val="FF0000"/>
                </a:solidFill>
                <a:latin typeface="Garamond" pitchFamily="18" charset="0"/>
              </a:rPr>
              <a:t>i direttori/dirigenti </a:t>
            </a:r>
            <a:r>
              <a:rPr lang="it-IT" sz="2000" b="1" dirty="0">
                <a:solidFill>
                  <a:srgbClr val="FF0000"/>
                </a:solidFill>
                <a:latin typeface="Garamond" pitchFamily="18" charset="0"/>
              </a:rPr>
              <a:t>e </a:t>
            </a:r>
            <a:r>
              <a:rPr lang="it-IT" sz="2000" b="1" dirty="0" smtClean="0">
                <a:solidFill>
                  <a:srgbClr val="FF0000"/>
                </a:solidFill>
                <a:latin typeface="Garamond" pitchFamily="18" charset="0"/>
              </a:rPr>
              <a:t>i soggetti </a:t>
            </a:r>
            <a:r>
              <a:rPr lang="it-IT" sz="2000" b="1" dirty="0">
                <a:solidFill>
                  <a:srgbClr val="FF0000"/>
                </a:solidFill>
                <a:latin typeface="Garamond" pitchFamily="18" charset="0"/>
              </a:rPr>
              <a:t>che svolgono funzioni </a:t>
            </a:r>
            <a:r>
              <a:rPr lang="it-IT" sz="2000" b="1" dirty="0" smtClean="0">
                <a:solidFill>
                  <a:srgbClr val="FF0000"/>
                </a:solidFill>
                <a:latin typeface="Garamond" pitchFamily="18" charset="0"/>
              </a:rPr>
              <a:t>equiparate</a:t>
            </a:r>
            <a:r>
              <a:rPr lang="it-IT" sz="2000" b="1" dirty="0" smtClean="0">
                <a:latin typeface="Garamond" pitchFamily="18" charset="0"/>
              </a:rPr>
              <a:t>)</a:t>
            </a:r>
            <a:endParaRPr lang="it-IT" sz="2000" b="1" dirty="0">
              <a:latin typeface="Garamond" pitchFamily="18" charset="0"/>
            </a:endParaRPr>
          </a:p>
          <a:p>
            <a:pPr>
              <a:buClr>
                <a:schemeClr val="accent1">
                  <a:lumMod val="75000"/>
                </a:schemeClr>
              </a:buClr>
              <a:buFont typeface="Wingdings" panose="05000000000000000000" pitchFamily="2" charset="2"/>
              <a:buChar char="q"/>
            </a:pPr>
            <a:r>
              <a:rPr lang="it-IT" sz="1800" dirty="0" smtClean="0"/>
              <a:t>Al </a:t>
            </a:r>
            <a:r>
              <a:rPr lang="it-IT" sz="1800" b="1" u="sng" dirty="0" smtClean="0"/>
              <a:t>comma 1</a:t>
            </a:r>
            <a:r>
              <a:rPr lang="it-IT" sz="1800" dirty="0" smtClean="0"/>
              <a:t> dispone «</a:t>
            </a:r>
            <a:r>
              <a:rPr lang="it-IT" sz="1800" i="1" dirty="0" smtClean="0"/>
              <a:t>Ferme </a:t>
            </a:r>
            <a:r>
              <a:rPr lang="it-IT" sz="1800" i="1" dirty="0"/>
              <a:t>restando le disposizioni di cui all’articolo 13 del decreto del Presidente della Repubblica n. 62/2013 e l’applicazione delle altre disposizioni del presente Codice,  le norme del presente articolo si </a:t>
            </a:r>
            <a:r>
              <a:rPr lang="it-IT" sz="1800" i="1" dirty="0" smtClean="0"/>
              <a:t>applicano: </a:t>
            </a:r>
          </a:p>
          <a:p>
            <a:pPr marL="342900" indent="-77788">
              <a:buClr>
                <a:schemeClr val="accent1">
                  <a:lumMod val="75000"/>
                </a:schemeClr>
              </a:buClr>
              <a:buFont typeface="+mj-lt"/>
              <a:buAutoNum type="alphaLcParenR"/>
            </a:pPr>
            <a:r>
              <a:rPr lang="it-IT" sz="1800" dirty="0" smtClean="0"/>
              <a:t> ai </a:t>
            </a:r>
            <a:r>
              <a:rPr lang="it-IT" sz="1800" dirty="0" smtClean="0">
                <a:solidFill>
                  <a:srgbClr val="0000FF"/>
                </a:solidFill>
              </a:rPr>
              <a:t>direttori e ai dirigenti di </a:t>
            </a:r>
            <a:r>
              <a:rPr lang="it-IT" sz="1800" dirty="0">
                <a:solidFill>
                  <a:srgbClr val="0000FF"/>
                </a:solidFill>
              </a:rPr>
              <a:t>ruolo</a:t>
            </a:r>
            <a:r>
              <a:rPr lang="it-IT" sz="1800" dirty="0" smtClean="0"/>
              <a:t>;</a:t>
            </a:r>
          </a:p>
          <a:p>
            <a:pPr marL="342900" indent="-77788">
              <a:buClr>
                <a:schemeClr val="accent1">
                  <a:lumMod val="75000"/>
                </a:schemeClr>
              </a:buClr>
              <a:buFont typeface="+mj-lt"/>
              <a:buAutoNum type="alphaLcParenR"/>
            </a:pPr>
            <a:r>
              <a:rPr lang="it-IT" sz="1800" dirty="0" smtClean="0">
                <a:solidFill>
                  <a:srgbClr val="0000FF"/>
                </a:solidFill>
              </a:rPr>
              <a:t> ai direttori e </a:t>
            </a:r>
            <a:r>
              <a:rPr lang="it-IT" sz="1800" dirty="0">
                <a:solidFill>
                  <a:srgbClr val="0000FF"/>
                </a:solidFill>
              </a:rPr>
              <a:t>ai </a:t>
            </a:r>
            <a:r>
              <a:rPr lang="it-IT" sz="1800" dirty="0" smtClean="0">
                <a:solidFill>
                  <a:srgbClr val="0000FF"/>
                </a:solidFill>
              </a:rPr>
              <a:t>dirigenti a </a:t>
            </a:r>
            <a:r>
              <a:rPr lang="it-IT" sz="1800" dirty="0">
                <a:solidFill>
                  <a:srgbClr val="0000FF"/>
                </a:solidFill>
              </a:rPr>
              <a:t>tempo </a:t>
            </a:r>
            <a:r>
              <a:rPr lang="it-IT" sz="1800" dirty="0" smtClean="0">
                <a:solidFill>
                  <a:srgbClr val="0000FF"/>
                </a:solidFill>
              </a:rPr>
              <a:t>determinato</a:t>
            </a:r>
            <a:r>
              <a:rPr lang="it-IT" sz="1800" dirty="0" smtClean="0"/>
              <a:t>;</a:t>
            </a:r>
          </a:p>
          <a:p>
            <a:pPr marL="342900" indent="-77788">
              <a:buClr>
                <a:schemeClr val="accent1">
                  <a:lumMod val="75000"/>
                </a:schemeClr>
              </a:buClr>
              <a:buFont typeface="+mj-lt"/>
              <a:buAutoNum type="alphaLcParenR"/>
            </a:pPr>
            <a:r>
              <a:rPr lang="it-IT" sz="1800" dirty="0" smtClean="0"/>
              <a:t> ai </a:t>
            </a:r>
            <a:r>
              <a:rPr lang="it-IT" sz="1800" dirty="0"/>
              <a:t>soggetti che svolgono </a:t>
            </a:r>
            <a:r>
              <a:rPr lang="it-IT" sz="1800" dirty="0">
                <a:solidFill>
                  <a:srgbClr val="0000FF"/>
                </a:solidFill>
              </a:rPr>
              <a:t>funzioni equiparate ai dirigenti </a:t>
            </a:r>
            <a:r>
              <a:rPr lang="it-IT" sz="1800" dirty="0"/>
              <a:t>e che </a:t>
            </a:r>
            <a:r>
              <a:rPr lang="it-IT" sz="1800" dirty="0">
                <a:solidFill>
                  <a:srgbClr val="0000FF"/>
                </a:solidFill>
              </a:rPr>
              <a:t>operano negli uffici di diretta </a:t>
            </a:r>
            <a:r>
              <a:rPr lang="it-IT" sz="1800" dirty="0" smtClean="0">
                <a:solidFill>
                  <a:srgbClr val="0000FF"/>
                </a:solidFill>
              </a:rPr>
              <a:t> </a:t>
            </a:r>
          </a:p>
          <a:p>
            <a:pPr marL="265112" indent="0">
              <a:buClr>
                <a:schemeClr val="accent1">
                  <a:lumMod val="75000"/>
                </a:schemeClr>
              </a:buClr>
              <a:buNone/>
            </a:pPr>
            <a:r>
              <a:rPr lang="it-IT" sz="1800" dirty="0">
                <a:solidFill>
                  <a:srgbClr val="0000FF"/>
                </a:solidFill>
              </a:rPr>
              <a:t> </a:t>
            </a:r>
            <a:r>
              <a:rPr lang="it-IT" sz="1800" dirty="0" smtClean="0">
                <a:solidFill>
                  <a:srgbClr val="0000FF"/>
                </a:solidFill>
              </a:rPr>
              <a:t>  collaborazione </a:t>
            </a:r>
            <a:r>
              <a:rPr lang="it-IT" sz="1800" dirty="0">
                <a:solidFill>
                  <a:srgbClr val="0000FF"/>
                </a:solidFill>
              </a:rPr>
              <a:t>del Presidente della Giunta</a:t>
            </a:r>
            <a:r>
              <a:rPr lang="it-IT" sz="1800" dirty="0" smtClean="0">
                <a:solidFill>
                  <a:srgbClr val="0000FF"/>
                </a:solidFill>
              </a:rPr>
              <a:t>.</a:t>
            </a:r>
          </a:p>
          <a:p>
            <a:pPr lvl="0">
              <a:buClr>
                <a:schemeClr val="accent1">
                  <a:lumMod val="75000"/>
                </a:schemeClr>
              </a:buClr>
              <a:buFont typeface="Wingdings" panose="05000000000000000000" pitchFamily="2" charset="2"/>
              <a:buChar char="q"/>
            </a:pPr>
            <a:r>
              <a:rPr lang="it-IT" sz="1800" dirty="0" smtClean="0"/>
              <a:t>In particolare al </a:t>
            </a:r>
            <a:r>
              <a:rPr lang="it-IT" sz="1800" b="1" u="sng" dirty="0" smtClean="0"/>
              <a:t>comma 3</a:t>
            </a:r>
            <a:r>
              <a:rPr lang="it-IT" sz="1800" dirty="0" smtClean="0"/>
              <a:t> prevede </a:t>
            </a:r>
            <a:r>
              <a:rPr lang="it-IT" sz="1800" dirty="0"/>
              <a:t>che </a:t>
            </a:r>
            <a:r>
              <a:rPr lang="it-IT" sz="1800" dirty="0">
                <a:solidFill>
                  <a:srgbClr val="0000FF"/>
                </a:solidFill>
              </a:rPr>
              <a:t>i titolari di incarichi dirigenziali</a:t>
            </a:r>
            <a:r>
              <a:rPr lang="it-IT" sz="1800" dirty="0"/>
              <a:t>, al fine di assicurare una condotta effettivamente rispondente ai principi dell’integrità, della lealtà, della legalità e del rispetto delle risorse umane affidate per lo svolgimento delle attività di competenza, </a:t>
            </a:r>
            <a:r>
              <a:rPr lang="it-IT" sz="1800" dirty="0" smtClean="0"/>
              <a:t>garantiscano </a:t>
            </a:r>
            <a:r>
              <a:rPr lang="it-IT" sz="1800" dirty="0"/>
              <a:t>la necessaria presenza nelle sedi di lavoro ed assumono comportamenti adeguati nei confronti dei dipendenti della Giunta regionale, dei collaboratori e dei destinatari dell’azione amministrativa. </a:t>
            </a:r>
          </a:p>
          <a:p>
            <a:pPr lvl="0">
              <a:buFont typeface="Wingdings" panose="05000000000000000000" pitchFamily="2" charset="2"/>
              <a:buChar char="q"/>
            </a:pPr>
            <a:r>
              <a:rPr lang="it-IT" sz="1800" dirty="0" smtClean="0"/>
              <a:t>Il medesimo </a:t>
            </a:r>
            <a:r>
              <a:rPr lang="it-IT" sz="1800" b="1" u="sng" dirty="0" smtClean="0"/>
              <a:t>comma 3</a:t>
            </a:r>
            <a:r>
              <a:rPr lang="it-IT" sz="1800" dirty="0" smtClean="0"/>
              <a:t> evidenzia</a:t>
            </a:r>
            <a:r>
              <a:rPr lang="it-IT" sz="1800" dirty="0"/>
              <a:t>, </a:t>
            </a:r>
            <a:r>
              <a:rPr lang="it-IT" sz="1800" dirty="0" smtClean="0"/>
              <a:t>inoltre, </a:t>
            </a:r>
            <a:r>
              <a:rPr lang="it-IT" sz="1800" dirty="0"/>
              <a:t>che il </a:t>
            </a:r>
            <a:r>
              <a:rPr lang="it-IT" sz="1800" dirty="0">
                <a:solidFill>
                  <a:srgbClr val="0000FF"/>
                </a:solidFill>
              </a:rPr>
              <a:t>raggiungimento degli obiettivi</a:t>
            </a:r>
            <a:r>
              <a:rPr lang="it-IT" sz="1800" dirty="0"/>
              <a:t> </a:t>
            </a:r>
            <a:r>
              <a:rPr lang="it-IT" sz="1800" dirty="0">
                <a:solidFill>
                  <a:srgbClr val="0000FF"/>
                </a:solidFill>
              </a:rPr>
              <a:t>affidati </a:t>
            </a:r>
            <a:r>
              <a:rPr lang="it-IT" sz="1800" dirty="0" smtClean="0">
                <a:solidFill>
                  <a:srgbClr val="0000FF"/>
                </a:solidFill>
              </a:rPr>
              <a:t>ai dirigenti </a:t>
            </a:r>
            <a:r>
              <a:rPr lang="it-IT" sz="1800" dirty="0" smtClean="0"/>
              <a:t>dall’organo </a:t>
            </a:r>
            <a:r>
              <a:rPr lang="it-IT" sz="1800" dirty="0"/>
              <a:t>di direzione politica </a:t>
            </a:r>
            <a:r>
              <a:rPr lang="it-IT" sz="1800" dirty="0" smtClean="0"/>
              <a:t>siano </a:t>
            </a:r>
            <a:r>
              <a:rPr lang="it-IT" sz="1800" dirty="0"/>
              <a:t>spesso connessi, in modo inscindibile, più che ad una gestione gerarchica delle relazioni </a:t>
            </a:r>
            <a:r>
              <a:rPr lang="it-IT" sz="1800" dirty="0" smtClean="0"/>
              <a:t>di </a:t>
            </a:r>
            <a:r>
              <a:rPr lang="it-IT" sz="1800" dirty="0"/>
              <a:t>lavoro, al </a:t>
            </a:r>
            <a:r>
              <a:rPr lang="it-IT" sz="1800" dirty="0">
                <a:solidFill>
                  <a:srgbClr val="0000FF"/>
                </a:solidFill>
              </a:rPr>
              <a:t>ruolo di guida e di modello </a:t>
            </a:r>
            <a:r>
              <a:rPr lang="it-IT" sz="1800" dirty="0"/>
              <a:t>che il dirigente è chiamato a svolgere nei confronti</a:t>
            </a:r>
            <a:r>
              <a:rPr lang="it-IT" sz="1800" dirty="0" smtClean="0"/>
              <a:t>:</a:t>
            </a:r>
          </a:p>
          <a:p>
            <a:pPr marL="0" lvl="0" indent="265113">
              <a:buNone/>
            </a:pPr>
            <a:r>
              <a:rPr lang="it-IT" sz="1800" dirty="0" smtClean="0"/>
              <a:t> a) dei </a:t>
            </a:r>
            <a:r>
              <a:rPr lang="it-IT" sz="1800" dirty="0"/>
              <a:t>propri </a:t>
            </a:r>
            <a:r>
              <a:rPr lang="it-IT" sz="1800" i="1" dirty="0"/>
              <a:t>collaboratori</a:t>
            </a:r>
            <a:r>
              <a:rPr lang="it-IT" sz="1800" dirty="0"/>
              <a:t> allo scopo di realizzare un obiettivo che deve essere sentito come “comune</a:t>
            </a:r>
            <a:r>
              <a:rPr lang="it-IT" sz="1800" dirty="0" smtClean="0"/>
              <a:t>”;</a:t>
            </a:r>
          </a:p>
          <a:p>
            <a:pPr marL="633413" lvl="0" indent="-368300">
              <a:buNone/>
            </a:pPr>
            <a:r>
              <a:rPr lang="it-IT" sz="1800" dirty="0" smtClean="0"/>
              <a:t> b) dei </a:t>
            </a:r>
            <a:r>
              <a:rPr lang="it-IT" sz="1800" dirty="0"/>
              <a:t>propri </a:t>
            </a:r>
            <a:r>
              <a:rPr lang="it-IT" sz="1800" i="1" dirty="0" smtClean="0"/>
              <a:t>colleghi. </a:t>
            </a:r>
            <a:r>
              <a:rPr lang="it-IT" sz="1800" dirty="0" smtClean="0"/>
              <a:t>Una </a:t>
            </a:r>
            <a:r>
              <a:rPr lang="it-IT" sz="1800" dirty="0"/>
              <a:t>condotta esemplare diventa un precedente positivo da seguire in altri settori di attività</a:t>
            </a:r>
            <a:r>
              <a:rPr lang="it-IT" sz="1800" dirty="0" smtClean="0"/>
              <a:t>;</a:t>
            </a:r>
          </a:p>
          <a:p>
            <a:pPr marL="0" lvl="0" indent="265113">
              <a:spcBef>
                <a:spcPts val="0"/>
              </a:spcBef>
              <a:buNone/>
            </a:pPr>
            <a:r>
              <a:rPr lang="it-IT" sz="1800" dirty="0" smtClean="0"/>
              <a:t> c) dei </a:t>
            </a:r>
            <a:r>
              <a:rPr lang="it-IT" sz="1800" i="1" dirty="0" smtClean="0"/>
              <a:t>destinatari</a:t>
            </a:r>
            <a:r>
              <a:rPr lang="it-IT" sz="1800" dirty="0" smtClean="0"/>
              <a:t> </a:t>
            </a:r>
            <a:r>
              <a:rPr lang="it-IT" sz="1800" dirty="0"/>
              <a:t>dell’azione amministrativa, al fine di creare un clima di fiducia e di rispetto nei </a:t>
            </a:r>
            <a:endParaRPr lang="it-IT" sz="1800" dirty="0" smtClean="0"/>
          </a:p>
          <a:p>
            <a:pPr marL="0" lvl="0" indent="265113">
              <a:spcBef>
                <a:spcPts val="0"/>
              </a:spcBef>
              <a:buNone/>
            </a:pPr>
            <a:r>
              <a:rPr lang="it-IT" sz="1800" dirty="0"/>
              <a:t> </a:t>
            </a:r>
            <a:r>
              <a:rPr lang="it-IT" sz="1800" dirty="0" smtClean="0"/>
              <a:t>    confronti </a:t>
            </a:r>
            <a:r>
              <a:rPr lang="it-IT" sz="1800" dirty="0"/>
              <a:t>dell’amministrazione </a:t>
            </a:r>
            <a:r>
              <a:rPr lang="it-IT" sz="1800" dirty="0" smtClean="0"/>
              <a:t>regionale.  (SEGUE)</a:t>
            </a:r>
            <a:endParaRPr lang="it-IT" sz="1800" dirty="0"/>
          </a:p>
          <a:p>
            <a:pPr marL="0" lvl="0" indent="0">
              <a:buNone/>
            </a:pPr>
            <a:endParaRPr lang="it-IT" sz="1800" dirty="0"/>
          </a:p>
          <a:p>
            <a:pPr marL="0" lvl="0" indent="0">
              <a:buNone/>
            </a:pPr>
            <a:endParaRPr lang="it-IT" sz="1800" dirty="0"/>
          </a:p>
          <a:p>
            <a:endParaRPr lang="it-IT" sz="1800" i="1" dirty="0"/>
          </a:p>
          <a:p>
            <a:endParaRPr lang="it-IT" dirty="0"/>
          </a:p>
          <a:p>
            <a:endParaRPr lang="it-IT" dirty="0"/>
          </a:p>
        </p:txBody>
      </p:sp>
      <p:sp>
        <p:nvSpPr>
          <p:cNvPr id="6" name="Segnaposto numero diapositiva 5"/>
          <p:cNvSpPr>
            <a:spLocks noGrp="1"/>
          </p:cNvSpPr>
          <p:nvPr>
            <p:ph type="sldNum" sz="quarter" idx="15"/>
          </p:nvPr>
        </p:nvSpPr>
        <p:spPr>
          <a:xfrm>
            <a:off x="11005836" y="6137173"/>
            <a:ext cx="812800" cy="521208"/>
          </a:xfrm>
        </p:spPr>
        <p:txBody>
          <a:bodyPr/>
          <a:lstStyle/>
          <a:p>
            <a:pPr>
              <a:defRPr/>
            </a:pPr>
            <a:fld id="{B2D3D1F1-375F-4D34-BD2F-2D3F7ECFE057}" type="slidenum">
              <a:rPr lang="en-US" smtClean="0">
                <a:solidFill>
                  <a:schemeClr val="tx1"/>
                </a:solidFill>
              </a:rPr>
              <a:pPr>
                <a:defRPr/>
              </a:pPr>
              <a:t>29</a:t>
            </a:fld>
            <a:endParaRPr lang="en-US" dirty="0">
              <a:solidFill>
                <a:schemeClr val="tx1"/>
              </a:solidFill>
            </a:endParaRPr>
          </a:p>
        </p:txBody>
      </p:sp>
    </p:spTree>
    <p:extLst>
      <p:ext uri="{BB962C8B-B14F-4D97-AF65-F5344CB8AC3E}">
        <p14:creationId xmlns:p14="http://schemas.microsoft.com/office/powerpoint/2010/main" val="304157276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290">
                                          <p:stCondLst>
                                            <p:cond delay="0"/>
                                          </p:stCondLst>
                                        </p:cTn>
                                        <p:tgtEl>
                                          <p:spTgt spid="3">
                                            <p:bg/>
                                          </p:spTgt>
                                        </p:tgtEl>
                                      </p:cBhvr>
                                    </p:animEffect>
                                    <p:anim calcmode="lin" valueType="num">
                                      <p:cBhvr>
                                        <p:cTn id="8" dur="911"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3">
                                            <p:bg/>
                                          </p:spTgt>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3">
                                            <p:bg/>
                                          </p:spTgt>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3">
                                            <p:bg/>
                                          </p:spTgt>
                                        </p:tgtEl>
                                        <p:attrNameLst>
                                          <p:attrName>ppt_y</p:attrName>
                                        </p:attrNameLst>
                                      </p:cBhvr>
                                      <p:tavLst>
                                        <p:tav tm="0" fmla="#ppt_y-sin(pi*$)/81">
                                          <p:val>
                                            <p:fltVal val="0"/>
                                          </p:val>
                                        </p:tav>
                                        <p:tav tm="100000">
                                          <p:val>
                                            <p:fltVal val="1"/>
                                          </p:val>
                                        </p:tav>
                                      </p:tavLst>
                                    </p:anim>
                                    <p:animScale>
                                      <p:cBhvr>
                                        <p:cTn id="13" dur="13">
                                          <p:stCondLst>
                                            <p:cond delay="325"/>
                                          </p:stCondLst>
                                        </p:cTn>
                                        <p:tgtEl>
                                          <p:spTgt spid="3">
                                            <p:bg/>
                                          </p:spTgt>
                                        </p:tgtEl>
                                      </p:cBhvr>
                                      <p:to x="100000" y="60000"/>
                                    </p:animScale>
                                    <p:animScale>
                                      <p:cBhvr>
                                        <p:cTn id="14" dur="83" decel="50000">
                                          <p:stCondLst>
                                            <p:cond delay="338"/>
                                          </p:stCondLst>
                                        </p:cTn>
                                        <p:tgtEl>
                                          <p:spTgt spid="3">
                                            <p:bg/>
                                          </p:spTgt>
                                        </p:tgtEl>
                                      </p:cBhvr>
                                      <p:to x="100000" y="100000"/>
                                    </p:animScale>
                                    <p:animScale>
                                      <p:cBhvr>
                                        <p:cTn id="15" dur="13">
                                          <p:stCondLst>
                                            <p:cond delay="656"/>
                                          </p:stCondLst>
                                        </p:cTn>
                                        <p:tgtEl>
                                          <p:spTgt spid="3">
                                            <p:bg/>
                                          </p:spTgt>
                                        </p:tgtEl>
                                      </p:cBhvr>
                                      <p:to x="100000" y="80000"/>
                                    </p:animScale>
                                    <p:animScale>
                                      <p:cBhvr>
                                        <p:cTn id="16" dur="83" decel="50000">
                                          <p:stCondLst>
                                            <p:cond delay="669"/>
                                          </p:stCondLst>
                                        </p:cTn>
                                        <p:tgtEl>
                                          <p:spTgt spid="3">
                                            <p:bg/>
                                          </p:spTgt>
                                        </p:tgtEl>
                                      </p:cBhvr>
                                      <p:to x="100000" y="100000"/>
                                    </p:animScale>
                                    <p:animScale>
                                      <p:cBhvr>
                                        <p:cTn id="17" dur="13">
                                          <p:stCondLst>
                                            <p:cond delay="821"/>
                                          </p:stCondLst>
                                        </p:cTn>
                                        <p:tgtEl>
                                          <p:spTgt spid="3">
                                            <p:bg/>
                                          </p:spTgt>
                                        </p:tgtEl>
                                      </p:cBhvr>
                                      <p:to x="100000" y="90000"/>
                                    </p:animScale>
                                    <p:animScale>
                                      <p:cBhvr>
                                        <p:cTn id="18" dur="83" decel="50000">
                                          <p:stCondLst>
                                            <p:cond delay="834"/>
                                          </p:stCondLst>
                                        </p:cTn>
                                        <p:tgtEl>
                                          <p:spTgt spid="3">
                                            <p:bg/>
                                          </p:spTgt>
                                        </p:tgtEl>
                                      </p:cBhvr>
                                      <p:to x="100000" y="100000"/>
                                    </p:animScale>
                                    <p:animScale>
                                      <p:cBhvr>
                                        <p:cTn id="19" dur="13">
                                          <p:stCondLst>
                                            <p:cond delay="904"/>
                                          </p:stCondLst>
                                        </p:cTn>
                                        <p:tgtEl>
                                          <p:spTgt spid="3">
                                            <p:bg/>
                                          </p:spTgt>
                                        </p:tgtEl>
                                      </p:cBhvr>
                                      <p:to x="100000" y="95000"/>
                                    </p:animScale>
                                    <p:animScale>
                                      <p:cBhvr>
                                        <p:cTn id="20" dur="83" decel="50000">
                                          <p:stCondLst>
                                            <p:cond delay="917"/>
                                          </p:stCondLst>
                                        </p:cTn>
                                        <p:tgtEl>
                                          <p:spTgt spid="3">
                                            <p:bg/>
                                          </p:spTgt>
                                        </p:tgtEl>
                                      </p:cBhvr>
                                      <p:to x="100000" y="100000"/>
                                    </p:animScale>
                                  </p:childTnLst>
                                </p:cTn>
                              </p:par>
                            </p:childTnLst>
                          </p:cTn>
                        </p:par>
                        <p:par>
                          <p:cTn id="21" fill="hold">
                            <p:stCondLst>
                              <p:cond delay="1000"/>
                            </p:stCondLst>
                            <p:childTnLst>
                              <p:par>
                                <p:cTn id="22" presetID="26" presetClass="entr" presetSubtype="0" fill="hold" grpId="0" nodeType="after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wipe(down)">
                                      <p:cBhvr>
                                        <p:cTn id="24" dur="290">
                                          <p:stCondLst>
                                            <p:cond delay="0"/>
                                          </p:stCondLst>
                                        </p:cTn>
                                        <p:tgtEl>
                                          <p:spTgt spid="3">
                                            <p:txEl>
                                              <p:pRg st="0" end="0"/>
                                            </p:txEl>
                                          </p:spTgt>
                                        </p:tgtEl>
                                      </p:cBhvr>
                                    </p:animEffect>
                                    <p:anim calcmode="lin" valueType="num">
                                      <p:cBhvr>
                                        <p:cTn id="25" dur="911"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26" dur="332"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27" dur="332" tmFilter="0, 0; 0.125,0.2665; 0.25,0.4; 0.375,0.465; 0.5,0.5;  0.625,0.535; 0.75,0.6; 0.875,0.7335; 1,1">
                                          <p:stCondLst>
                                            <p:cond delay="332"/>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28" dur="166" tmFilter="0, 0; 0.125,0.2665; 0.25,0.4; 0.375,0.465; 0.5,0.5;  0.625,0.535; 0.75,0.6; 0.875,0.7335; 1,1">
                                          <p:stCondLst>
                                            <p:cond delay="662"/>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9" dur="82" tmFilter="0, 0; 0.125,0.2665; 0.25,0.4; 0.375,0.465; 0.5,0.5;  0.625,0.535; 0.75,0.6; 0.875,0.7335; 1,1">
                                          <p:stCondLst>
                                            <p:cond delay="828"/>
                                          </p:stCondLst>
                                        </p:cTn>
                                        <p:tgtEl>
                                          <p:spTgt spid="3">
                                            <p:txEl>
                                              <p:pRg st="0" end="0"/>
                                            </p:txEl>
                                          </p:spTgt>
                                        </p:tgtEl>
                                        <p:attrNameLst>
                                          <p:attrName>ppt_y</p:attrName>
                                        </p:attrNameLst>
                                      </p:cBhvr>
                                      <p:tavLst>
                                        <p:tav tm="0" fmla="#ppt_y-sin(pi*$)/81">
                                          <p:val>
                                            <p:fltVal val="0"/>
                                          </p:val>
                                        </p:tav>
                                        <p:tav tm="100000">
                                          <p:val>
                                            <p:fltVal val="1"/>
                                          </p:val>
                                        </p:tav>
                                      </p:tavLst>
                                    </p:anim>
                                    <p:animScale>
                                      <p:cBhvr>
                                        <p:cTn id="30" dur="13">
                                          <p:stCondLst>
                                            <p:cond delay="325"/>
                                          </p:stCondLst>
                                        </p:cTn>
                                        <p:tgtEl>
                                          <p:spTgt spid="3">
                                            <p:txEl>
                                              <p:pRg st="0" end="0"/>
                                            </p:txEl>
                                          </p:spTgt>
                                        </p:tgtEl>
                                      </p:cBhvr>
                                      <p:to x="100000" y="60000"/>
                                    </p:animScale>
                                    <p:animScale>
                                      <p:cBhvr>
                                        <p:cTn id="31" dur="83" decel="50000">
                                          <p:stCondLst>
                                            <p:cond delay="338"/>
                                          </p:stCondLst>
                                        </p:cTn>
                                        <p:tgtEl>
                                          <p:spTgt spid="3">
                                            <p:txEl>
                                              <p:pRg st="0" end="0"/>
                                            </p:txEl>
                                          </p:spTgt>
                                        </p:tgtEl>
                                      </p:cBhvr>
                                      <p:to x="100000" y="100000"/>
                                    </p:animScale>
                                    <p:animScale>
                                      <p:cBhvr>
                                        <p:cTn id="32" dur="13">
                                          <p:stCondLst>
                                            <p:cond delay="656"/>
                                          </p:stCondLst>
                                        </p:cTn>
                                        <p:tgtEl>
                                          <p:spTgt spid="3">
                                            <p:txEl>
                                              <p:pRg st="0" end="0"/>
                                            </p:txEl>
                                          </p:spTgt>
                                        </p:tgtEl>
                                      </p:cBhvr>
                                      <p:to x="100000" y="80000"/>
                                    </p:animScale>
                                    <p:animScale>
                                      <p:cBhvr>
                                        <p:cTn id="33" dur="83" decel="50000">
                                          <p:stCondLst>
                                            <p:cond delay="669"/>
                                          </p:stCondLst>
                                        </p:cTn>
                                        <p:tgtEl>
                                          <p:spTgt spid="3">
                                            <p:txEl>
                                              <p:pRg st="0" end="0"/>
                                            </p:txEl>
                                          </p:spTgt>
                                        </p:tgtEl>
                                      </p:cBhvr>
                                      <p:to x="100000" y="100000"/>
                                    </p:animScale>
                                    <p:animScale>
                                      <p:cBhvr>
                                        <p:cTn id="34" dur="13">
                                          <p:stCondLst>
                                            <p:cond delay="821"/>
                                          </p:stCondLst>
                                        </p:cTn>
                                        <p:tgtEl>
                                          <p:spTgt spid="3">
                                            <p:txEl>
                                              <p:pRg st="0" end="0"/>
                                            </p:txEl>
                                          </p:spTgt>
                                        </p:tgtEl>
                                      </p:cBhvr>
                                      <p:to x="100000" y="90000"/>
                                    </p:animScale>
                                    <p:animScale>
                                      <p:cBhvr>
                                        <p:cTn id="35" dur="83" decel="50000">
                                          <p:stCondLst>
                                            <p:cond delay="834"/>
                                          </p:stCondLst>
                                        </p:cTn>
                                        <p:tgtEl>
                                          <p:spTgt spid="3">
                                            <p:txEl>
                                              <p:pRg st="0" end="0"/>
                                            </p:txEl>
                                          </p:spTgt>
                                        </p:tgtEl>
                                      </p:cBhvr>
                                      <p:to x="100000" y="100000"/>
                                    </p:animScale>
                                    <p:animScale>
                                      <p:cBhvr>
                                        <p:cTn id="36" dur="13">
                                          <p:stCondLst>
                                            <p:cond delay="904"/>
                                          </p:stCondLst>
                                        </p:cTn>
                                        <p:tgtEl>
                                          <p:spTgt spid="3">
                                            <p:txEl>
                                              <p:pRg st="0" end="0"/>
                                            </p:txEl>
                                          </p:spTgt>
                                        </p:tgtEl>
                                      </p:cBhvr>
                                      <p:to x="100000" y="95000"/>
                                    </p:animScale>
                                    <p:animScale>
                                      <p:cBhvr>
                                        <p:cTn id="37" dur="83" decel="50000">
                                          <p:stCondLst>
                                            <p:cond delay="917"/>
                                          </p:stCondLst>
                                        </p:cTn>
                                        <p:tgtEl>
                                          <p:spTgt spid="3">
                                            <p:txEl>
                                              <p:pRg st="0" end="0"/>
                                            </p:txEl>
                                          </p:spTgt>
                                        </p:tgtEl>
                                      </p:cBhvr>
                                      <p:to x="100000" y="100000"/>
                                    </p:animScale>
                                  </p:childTnLst>
                                </p:cTn>
                              </p:par>
                            </p:childTnLst>
                          </p:cTn>
                        </p:par>
                        <p:par>
                          <p:cTn id="38" fill="hold">
                            <p:stCondLst>
                              <p:cond delay="2000"/>
                            </p:stCondLst>
                            <p:childTnLst>
                              <p:par>
                                <p:cTn id="39" presetID="26" presetClass="entr" presetSubtype="0" fill="hold" grpId="0" nodeType="afterEffect">
                                  <p:stCondLst>
                                    <p:cond delay="0"/>
                                  </p:stCondLst>
                                  <p:childTnLst>
                                    <p:set>
                                      <p:cBhvr>
                                        <p:cTn id="40" dur="1" fill="hold">
                                          <p:stCondLst>
                                            <p:cond delay="0"/>
                                          </p:stCondLst>
                                        </p:cTn>
                                        <p:tgtEl>
                                          <p:spTgt spid="3">
                                            <p:txEl>
                                              <p:pRg st="1" end="1"/>
                                            </p:txEl>
                                          </p:spTgt>
                                        </p:tgtEl>
                                        <p:attrNameLst>
                                          <p:attrName>style.visibility</p:attrName>
                                        </p:attrNameLst>
                                      </p:cBhvr>
                                      <p:to>
                                        <p:strVal val="visible"/>
                                      </p:to>
                                    </p:set>
                                    <p:animEffect transition="in" filter="wipe(down)">
                                      <p:cBhvr>
                                        <p:cTn id="41" dur="290">
                                          <p:stCondLst>
                                            <p:cond delay="0"/>
                                          </p:stCondLst>
                                        </p:cTn>
                                        <p:tgtEl>
                                          <p:spTgt spid="3">
                                            <p:txEl>
                                              <p:pRg st="1" end="1"/>
                                            </p:txEl>
                                          </p:spTgt>
                                        </p:tgtEl>
                                      </p:cBhvr>
                                    </p:animEffect>
                                    <p:anim calcmode="lin" valueType="num">
                                      <p:cBhvr>
                                        <p:cTn id="42" dur="911"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43" dur="332"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44" dur="332" tmFilter="0, 0; 0.125,0.2665; 0.25,0.4; 0.375,0.465; 0.5,0.5;  0.625,0.535; 0.75,0.6; 0.875,0.7335; 1,1">
                                          <p:stCondLst>
                                            <p:cond delay="332"/>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45" dur="166" tmFilter="0, 0; 0.125,0.2665; 0.25,0.4; 0.375,0.465; 0.5,0.5;  0.625,0.535; 0.75,0.6; 0.875,0.7335; 1,1">
                                          <p:stCondLst>
                                            <p:cond delay="662"/>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46" dur="82" tmFilter="0, 0; 0.125,0.2665; 0.25,0.4; 0.375,0.465; 0.5,0.5;  0.625,0.535; 0.75,0.6; 0.875,0.7335; 1,1">
                                          <p:stCondLst>
                                            <p:cond delay="828"/>
                                          </p:stCondLst>
                                        </p:cTn>
                                        <p:tgtEl>
                                          <p:spTgt spid="3">
                                            <p:txEl>
                                              <p:pRg st="1" end="1"/>
                                            </p:txEl>
                                          </p:spTgt>
                                        </p:tgtEl>
                                        <p:attrNameLst>
                                          <p:attrName>ppt_y</p:attrName>
                                        </p:attrNameLst>
                                      </p:cBhvr>
                                      <p:tavLst>
                                        <p:tav tm="0" fmla="#ppt_y-sin(pi*$)/81">
                                          <p:val>
                                            <p:fltVal val="0"/>
                                          </p:val>
                                        </p:tav>
                                        <p:tav tm="100000">
                                          <p:val>
                                            <p:fltVal val="1"/>
                                          </p:val>
                                        </p:tav>
                                      </p:tavLst>
                                    </p:anim>
                                    <p:animScale>
                                      <p:cBhvr>
                                        <p:cTn id="47" dur="13">
                                          <p:stCondLst>
                                            <p:cond delay="325"/>
                                          </p:stCondLst>
                                        </p:cTn>
                                        <p:tgtEl>
                                          <p:spTgt spid="3">
                                            <p:txEl>
                                              <p:pRg st="1" end="1"/>
                                            </p:txEl>
                                          </p:spTgt>
                                        </p:tgtEl>
                                      </p:cBhvr>
                                      <p:to x="100000" y="60000"/>
                                    </p:animScale>
                                    <p:animScale>
                                      <p:cBhvr>
                                        <p:cTn id="48" dur="83" decel="50000">
                                          <p:stCondLst>
                                            <p:cond delay="338"/>
                                          </p:stCondLst>
                                        </p:cTn>
                                        <p:tgtEl>
                                          <p:spTgt spid="3">
                                            <p:txEl>
                                              <p:pRg st="1" end="1"/>
                                            </p:txEl>
                                          </p:spTgt>
                                        </p:tgtEl>
                                      </p:cBhvr>
                                      <p:to x="100000" y="100000"/>
                                    </p:animScale>
                                    <p:animScale>
                                      <p:cBhvr>
                                        <p:cTn id="49" dur="13">
                                          <p:stCondLst>
                                            <p:cond delay="656"/>
                                          </p:stCondLst>
                                        </p:cTn>
                                        <p:tgtEl>
                                          <p:spTgt spid="3">
                                            <p:txEl>
                                              <p:pRg st="1" end="1"/>
                                            </p:txEl>
                                          </p:spTgt>
                                        </p:tgtEl>
                                      </p:cBhvr>
                                      <p:to x="100000" y="80000"/>
                                    </p:animScale>
                                    <p:animScale>
                                      <p:cBhvr>
                                        <p:cTn id="50" dur="83" decel="50000">
                                          <p:stCondLst>
                                            <p:cond delay="669"/>
                                          </p:stCondLst>
                                        </p:cTn>
                                        <p:tgtEl>
                                          <p:spTgt spid="3">
                                            <p:txEl>
                                              <p:pRg st="1" end="1"/>
                                            </p:txEl>
                                          </p:spTgt>
                                        </p:tgtEl>
                                      </p:cBhvr>
                                      <p:to x="100000" y="100000"/>
                                    </p:animScale>
                                    <p:animScale>
                                      <p:cBhvr>
                                        <p:cTn id="51" dur="13">
                                          <p:stCondLst>
                                            <p:cond delay="821"/>
                                          </p:stCondLst>
                                        </p:cTn>
                                        <p:tgtEl>
                                          <p:spTgt spid="3">
                                            <p:txEl>
                                              <p:pRg st="1" end="1"/>
                                            </p:txEl>
                                          </p:spTgt>
                                        </p:tgtEl>
                                      </p:cBhvr>
                                      <p:to x="100000" y="90000"/>
                                    </p:animScale>
                                    <p:animScale>
                                      <p:cBhvr>
                                        <p:cTn id="52" dur="83" decel="50000">
                                          <p:stCondLst>
                                            <p:cond delay="834"/>
                                          </p:stCondLst>
                                        </p:cTn>
                                        <p:tgtEl>
                                          <p:spTgt spid="3">
                                            <p:txEl>
                                              <p:pRg st="1" end="1"/>
                                            </p:txEl>
                                          </p:spTgt>
                                        </p:tgtEl>
                                      </p:cBhvr>
                                      <p:to x="100000" y="100000"/>
                                    </p:animScale>
                                    <p:animScale>
                                      <p:cBhvr>
                                        <p:cTn id="53" dur="13">
                                          <p:stCondLst>
                                            <p:cond delay="904"/>
                                          </p:stCondLst>
                                        </p:cTn>
                                        <p:tgtEl>
                                          <p:spTgt spid="3">
                                            <p:txEl>
                                              <p:pRg st="1" end="1"/>
                                            </p:txEl>
                                          </p:spTgt>
                                        </p:tgtEl>
                                      </p:cBhvr>
                                      <p:to x="100000" y="95000"/>
                                    </p:animScale>
                                    <p:animScale>
                                      <p:cBhvr>
                                        <p:cTn id="54" dur="83" decel="50000">
                                          <p:stCondLst>
                                            <p:cond delay="917"/>
                                          </p:stCondLst>
                                        </p:cTn>
                                        <p:tgtEl>
                                          <p:spTgt spid="3">
                                            <p:txEl>
                                              <p:pRg st="1" end="1"/>
                                            </p:txEl>
                                          </p:spTgt>
                                        </p:tgtEl>
                                      </p:cBhvr>
                                      <p:to x="100000" y="100000"/>
                                    </p:animScale>
                                  </p:childTnLst>
                                </p:cTn>
                              </p:par>
                            </p:childTnLst>
                          </p:cTn>
                        </p:par>
                        <p:par>
                          <p:cTn id="55" fill="hold">
                            <p:stCondLst>
                              <p:cond delay="3000"/>
                            </p:stCondLst>
                            <p:childTnLst>
                              <p:par>
                                <p:cTn id="56" presetID="26" presetClass="entr" presetSubtype="0" fill="hold" grpId="0" nodeType="afterEffect">
                                  <p:stCondLst>
                                    <p:cond delay="0"/>
                                  </p:stCondLst>
                                  <p:childTnLst>
                                    <p:set>
                                      <p:cBhvr>
                                        <p:cTn id="57" dur="1" fill="hold">
                                          <p:stCondLst>
                                            <p:cond delay="0"/>
                                          </p:stCondLst>
                                        </p:cTn>
                                        <p:tgtEl>
                                          <p:spTgt spid="3">
                                            <p:txEl>
                                              <p:pRg st="2" end="2"/>
                                            </p:txEl>
                                          </p:spTgt>
                                        </p:tgtEl>
                                        <p:attrNameLst>
                                          <p:attrName>style.visibility</p:attrName>
                                        </p:attrNameLst>
                                      </p:cBhvr>
                                      <p:to>
                                        <p:strVal val="visible"/>
                                      </p:to>
                                    </p:set>
                                    <p:animEffect transition="in" filter="wipe(down)">
                                      <p:cBhvr>
                                        <p:cTn id="58" dur="290">
                                          <p:stCondLst>
                                            <p:cond delay="0"/>
                                          </p:stCondLst>
                                        </p:cTn>
                                        <p:tgtEl>
                                          <p:spTgt spid="3">
                                            <p:txEl>
                                              <p:pRg st="2" end="2"/>
                                            </p:txEl>
                                          </p:spTgt>
                                        </p:tgtEl>
                                      </p:cBhvr>
                                    </p:animEffect>
                                    <p:anim calcmode="lin" valueType="num">
                                      <p:cBhvr>
                                        <p:cTn id="59" dur="911"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60" dur="332"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61" dur="332" tmFilter="0, 0; 0.125,0.2665; 0.25,0.4; 0.375,0.465; 0.5,0.5;  0.625,0.535; 0.75,0.6; 0.875,0.7335; 1,1">
                                          <p:stCondLst>
                                            <p:cond delay="332"/>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62" dur="166" tmFilter="0, 0; 0.125,0.2665; 0.25,0.4; 0.375,0.465; 0.5,0.5;  0.625,0.535; 0.75,0.6; 0.875,0.7335; 1,1">
                                          <p:stCondLst>
                                            <p:cond delay="662"/>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63" dur="82" tmFilter="0, 0; 0.125,0.2665; 0.25,0.4; 0.375,0.465; 0.5,0.5;  0.625,0.535; 0.75,0.6; 0.875,0.7335; 1,1">
                                          <p:stCondLst>
                                            <p:cond delay="828"/>
                                          </p:stCondLst>
                                        </p:cTn>
                                        <p:tgtEl>
                                          <p:spTgt spid="3">
                                            <p:txEl>
                                              <p:pRg st="2" end="2"/>
                                            </p:txEl>
                                          </p:spTgt>
                                        </p:tgtEl>
                                        <p:attrNameLst>
                                          <p:attrName>ppt_y</p:attrName>
                                        </p:attrNameLst>
                                      </p:cBhvr>
                                      <p:tavLst>
                                        <p:tav tm="0" fmla="#ppt_y-sin(pi*$)/81">
                                          <p:val>
                                            <p:fltVal val="0"/>
                                          </p:val>
                                        </p:tav>
                                        <p:tav tm="100000">
                                          <p:val>
                                            <p:fltVal val="1"/>
                                          </p:val>
                                        </p:tav>
                                      </p:tavLst>
                                    </p:anim>
                                    <p:animScale>
                                      <p:cBhvr>
                                        <p:cTn id="64" dur="13">
                                          <p:stCondLst>
                                            <p:cond delay="325"/>
                                          </p:stCondLst>
                                        </p:cTn>
                                        <p:tgtEl>
                                          <p:spTgt spid="3">
                                            <p:txEl>
                                              <p:pRg st="2" end="2"/>
                                            </p:txEl>
                                          </p:spTgt>
                                        </p:tgtEl>
                                      </p:cBhvr>
                                      <p:to x="100000" y="60000"/>
                                    </p:animScale>
                                    <p:animScale>
                                      <p:cBhvr>
                                        <p:cTn id="65" dur="83" decel="50000">
                                          <p:stCondLst>
                                            <p:cond delay="338"/>
                                          </p:stCondLst>
                                        </p:cTn>
                                        <p:tgtEl>
                                          <p:spTgt spid="3">
                                            <p:txEl>
                                              <p:pRg st="2" end="2"/>
                                            </p:txEl>
                                          </p:spTgt>
                                        </p:tgtEl>
                                      </p:cBhvr>
                                      <p:to x="100000" y="100000"/>
                                    </p:animScale>
                                    <p:animScale>
                                      <p:cBhvr>
                                        <p:cTn id="66" dur="13">
                                          <p:stCondLst>
                                            <p:cond delay="656"/>
                                          </p:stCondLst>
                                        </p:cTn>
                                        <p:tgtEl>
                                          <p:spTgt spid="3">
                                            <p:txEl>
                                              <p:pRg st="2" end="2"/>
                                            </p:txEl>
                                          </p:spTgt>
                                        </p:tgtEl>
                                      </p:cBhvr>
                                      <p:to x="100000" y="80000"/>
                                    </p:animScale>
                                    <p:animScale>
                                      <p:cBhvr>
                                        <p:cTn id="67" dur="83" decel="50000">
                                          <p:stCondLst>
                                            <p:cond delay="669"/>
                                          </p:stCondLst>
                                        </p:cTn>
                                        <p:tgtEl>
                                          <p:spTgt spid="3">
                                            <p:txEl>
                                              <p:pRg st="2" end="2"/>
                                            </p:txEl>
                                          </p:spTgt>
                                        </p:tgtEl>
                                      </p:cBhvr>
                                      <p:to x="100000" y="100000"/>
                                    </p:animScale>
                                    <p:animScale>
                                      <p:cBhvr>
                                        <p:cTn id="68" dur="13">
                                          <p:stCondLst>
                                            <p:cond delay="821"/>
                                          </p:stCondLst>
                                        </p:cTn>
                                        <p:tgtEl>
                                          <p:spTgt spid="3">
                                            <p:txEl>
                                              <p:pRg st="2" end="2"/>
                                            </p:txEl>
                                          </p:spTgt>
                                        </p:tgtEl>
                                      </p:cBhvr>
                                      <p:to x="100000" y="90000"/>
                                    </p:animScale>
                                    <p:animScale>
                                      <p:cBhvr>
                                        <p:cTn id="69" dur="83" decel="50000">
                                          <p:stCondLst>
                                            <p:cond delay="834"/>
                                          </p:stCondLst>
                                        </p:cTn>
                                        <p:tgtEl>
                                          <p:spTgt spid="3">
                                            <p:txEl>
                                              <p:pRg st="2" end="2"/>
                                            </p:txEl>
                                          </p:spTgt>
                                        </p:tgtEl>
                                      </p:cBhvr>
                                      <p:to x="100000" y="100000"/>
                                    </p:animScale>
                                    <p:animScale>
                                      <p:cBhvr>
                                        <p:cTn id="70" dur="13">
                                          <p:stCondLst>
                                            <p:cond delay="904"/>
                                          </p:stCondLst>
                                        </p:cTn>
                                        <p:tgtEl>
                                          <p:spTgt spid="3">
                                            <p:txEl>
                                              <p:pRg st="2" end="2"/>
                                            </p:txEl>
                                          </p:spTgt>
                                        </p:tgtEl>
                                      </p:cBhvr>
                                      <p:to x="100000" y="95000"/>
                                    </p:animScale>
                                    <p:animScale>
                                      <p:cBhvr>
                                        <p:cTn id="71" dur="83" decel="50000">
                                          <p:stCondLst>
                                            <p:cond delay="917"/>
                                          </p:stCondLst>
                                        </p:cTn>
                                        <p:tgtEl>
                                          <p:spTgt spid="3">
                                            <p:txEl>
                                              <p:pRg st="2" end="2"/>
                                            </p:txEl>
                                          </p:spTgt>
                                        </p:tgtEl>
                                      </p:cBhvr>
                                      <p:to x="100000" y="100000"/>
                                    </p:animScale>
                                  </p:childTnLst>
                                </p:cTn>
                              </p:par>
                            </p:childTnLst>
                          </p:cTn>
                        </p:par>
                        <p:par>
                          <p:cTn id="72" fill="hold">
                            <p:stCondLst>
                              <p:cond delay="4000"/>
                            </p:stCondLst>
                            <p:childTnLst>
                              <p:par>
                                <p:cTn id="73" presetID="26" presetClass="entr" presetSubtype="0" fill="hold" grpId="0" nodeType="afterEffect">
                                  <p:stCondLst>
                                    <p:cond delay="0"/>
                                  </p:stCondLst>
                                  <p:childTnLst>
                                    <p:set>
                                      <p:cBhvr>
                                        <p:cTn id="74" dur="1" fill="hold">
                                          <p:stCondLst>
                                            <p:cond delay="0"/>
                                          </p:stCondLst>
                                        </p:cTn>
                                        <p:tgtEl>
                                          <p:spTgt spid="3">
                                            <p:txEl>
                                              <p:pRg st="3" end="3"/>
                                            </p:txEl>
                                          </p:spTgt>
                                        </p:tgtEl>
                                        <p:attrNameLst>
                                          <p:attrName>style.visibility</p:attrName>
                                        </p:attrNameLst>
                                      </p:cBhvr>
                                      <p:to>
                                        <p:strVal val="visible"/>
                                      </p:to>
                                    </p:set>
                                    <p:animEffect transition="in" filter="wipe(down)">
                                      <p:cBhvr>
                                        <p:cTn id="75" dur="290">
                                          <p:stCondLst>
                                            <p:cond delay="0"/>
                                          </p:stCondLst>
                                        </p:cTn>
                                        <p:tgtEl>
                                          <p:spTgt spid="3">
                                            <p:txEl>
                                              <p:pRg st="3" end="3"/>
                                            </p:txEl>
                                          </p:spTgt>
                                        </p:tgtEl>
                                      </p:cBhvr>
                                    </p:animEffect>
                                    <p:anim calcmode="lin" valueType="num">
                                      <p:cBhvr>
                                        <p:cTn id="76" dur="911"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77" dur="332"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78" dur="332" tmFilter="0, 0; 0.125,0.2665; 0.25,0.4; 0.375,0.465; 0.5,0.5;  0.625,0.535; 0.75,0.6; 0.875,0.7335; 1,1">
                                          <p:stCondLst>
                                            <p:cond delay="332"/>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79" dur="166" tmFilter="0, 0; 0.125,0.2665; 0.25,0.4; 0.375,0.465; 0.5,0.5;  0.625,0.535; 0.75,0.6; 0.875,0.7335; 1,1">
                                          <p:stCondLst>
                                            <p:cond delay="662"/>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80" dur="82" tmFilter="0, 0; 0.125,0.2665; 0.25,0.4; 0.375,0.465; 0.5,0.5;  0.625,0.535; 0.75,0.6; 0.875,0.7335; 1,1">
                                          <p:stCondLst>
                                            <p:cond delay="828"/>
                                          </p:stCondLst>
                                        </p:cTn>
                                        <p:tgtEl>
                                          <p:spTgt spid="3">
                                            <p:txEl>
                                              <p:pRg st="3" end="3"/>
                                            </p:txEl>
                                          </p:spTgt>
                                        </p:tgtEl>
                                        <p:attrNameLst>
                                          <p:attrName>ppt_y</p:attrName>
                                        </p:attrNameLst>
                                      </p:cBhvr>
                                      <p:tavLst>
                                        <p:tav tm="0" fmla="#ppt_y-sin(pi*$)/81">
                                          <p:val>
                                            <p:fltVal val="0"/>
                                          </p:val>
                                        </p:tav>
                                        <p:tav tm="100000">
                                          <p:val>
                                            <p:fltVal val="1"/>
                                          </p:val>
                                        </p:tav>
                                      </p:tavLst>
                                    </p:anim>
                                    <p:animScale>
                                      <p:cBhvr>
                                        <p:cTn id="81" dur="13">
                                          <p:stCondLst>
                                            <p:cond delay="325"/>
                                          </p:stCondLst>
                                        </p:cTn>
                                        <p:tgtEl>
                                          <p:spTgt spid="3">
                                            <p:txEl>
                                              <p:pRg st="3" end="3"/>
                                            </p:txEl>
                                          </p:spTgt>
                                        </p:tgtEl>
                                      </p:cBhvr>
                                      <p:to x="100000" y="60000"/>
                                    </p:animScale>
                                    <p:animScale>
                                      <p:cBhvr>
                                        <p:cTn id="82" dur="83" decel="50000">
                                          <p:stCondLst>
                                            <p:cond delay="338"/>
                                          </p:stCondLst>
                                        </p:cTn>
                                        <p:tgtEl>
                                          <p:spTgt spid="3">
                                            <p:txEl>
                                              <p:pRg st="3" end="3"/>
                                            </p:txEl>
                                          </p:spTgt>
                                        </p:tgtEl>
                                      </p:cBhvr>
                                      <p:to x="100000" y="100000"/>
                                    </p:animScale>
                                    <p:animScale>
                                      <p:cBhvr>
                                        <p:cTn id="83" dur="13">
                                          <p:stCondLst>
                                            <p:cond delay="656"/>
                                          </p:stCondLst>
                                        </p:cTn>
                                        <p:tgtEl>
                                          <p:spTgt spid="3">
                                            <p:txEl>
                                              <p:pRg st="3" end="3"/>
                                            </p:txEl>
                                          </p:spTgt>
                                        </p:tgtEl>
                                      </p:cBhvr>
                                      <p:to x="100000" y="80000"/>
                                    </p:animScale>
                                    <p:animScale>
                                      <p:cBhvr>
                                        <p:cTn id="84" dur="83" decel="50000">
                                          <p:stCondLst>
                                            <p:cond delay="669"/>
                                          </p:stCondLst>
                                        </p:cTn>
                                        <p:tgtEl>
                                          <p:spTgt spid="3">
                                            <p:txEl>
                                              <p:pRg st="3" end="3"/>
                                            </p:txEl>
                                          </p:spTgt>
                                        </p:tgtEl>
                                      </p:cBhvr>
                                      <p:to x="100000" y="100000"/>
                                    </p:animScale>
                                    <p:animScale>
                                      <p:cBhvr>
                                        <p:cTn id="85" dur="13">
                                          <p:stCondLst>
                                            <p:cond delay="821"/>
                                          </p:stCondLst>
                                        </p:cTn>
                                        <p:tgtEl>
                                          <p:spTgt spid="3">
                                            <p:txEl>
                                              <p:pRg st="3" end="3"/>
                                            </p:txEl>
                                          </p:spTgt>
                                        </p:tgtEl>
                                      </p:cBhvr>
                                      <p:to x="100000" y="90000"/>
                                    </p:animScale>
                                    <p:animScale>
                                      <p:cBhvr>
                                        <p:cTn id="86" dur="83" decel="50000">
                                          <p:stCondLst>
                                            <p:cond delay="834"/>
                                          </p:stCondLst>
                                        </p:cTn>
                                        <p:tgtEl>
                                          <p:spTgt spid="3">
                                            <p:txEl>
                                              <p:pRg st="3" end="3"/>
                                            </p:txEl>
                                          </p:spTgt>
                                        </p:tgtEl>
                                      </p:cBhvr>
                                      <p:to x="100000" y="100000"/>
                                    </p:animScale>
                                    <p:animScale>
                                      <p:cBhvr>
                                        <p:cTn id="87" dur="13">
                                          <p:stCondLst>
                                            <p:cond delay="904"/>
                                          </p:stCondLst>
                                        </p:cTn>
                                        <p:tgtEl>
                                          <p:spTgt spid="3">
                                            <p:txEl>
                                              <p:pRg st="3" end="3"/>
                                            </p:txEl>
                                          </p:spTgt>
                                        </p:tgtEl>
                                      </p:cBhvr>
                                      <p:to x="100000" y="95000"/>
                                    </p:animScale>
                                    <p:animScale>
                                      <p:cBhvr>
                                        <p:cTn id="88" dur="83" decel="50000">
                                          <p:stCondLst>
                                            <p:cond delay="917"/>
                                          </p:stCondLst>
                                        </p:cTn>
                                        <p:tgtEl>
                                          <p:spTgt spid="3">
                                            <p:txEl>
                                              <p:pRg st="3" end="3"/>
                                            </p:txEl>
                                          </p:spTgt>
                                        </p:tgtEl>
                                      </p:cBhvr>
                                      <p:to x="100000" y="100000"/>
                                    </p:animScale>
                                  </p:childTnLst>
                                </p:cTn>
                              </p:par>
                            </p:childTnLst>
                          </p:cTn>
                        </p:par>
                        <p:par>
                          <p:cTn id="89" fill="hold">
                            <p:stCondLst>
                              <p:cond delay="5000"/>
                            </p:stCondLst>
                            <p:childTnLst>
                              <p:par>
                                <p:cTn id="90" presetID="26" presetClass="entr" presetSubtype="0" fill="hold" grpId="0" nodeType="afterEffect">
                                  <p:stCondLst>
                                    <p:cond delay="0"/>
                                  </p:stCondLst>
                                  <p:childTnLst>
                                    <p:set>
                                      <p:cBhvr>
                                        <p:cTn id="91" dur="1" fill="hold">
                                          <p:stCondLst>
                                            <p:cond delay="0"/>
                                          </p:stCondLst>
                                        </p:cTn>
                                        <p:tgtEl>
                                          <p:spTgt spid="3">
                                            <p:txEl>
                                              <p:pRg st="4" end="4"/>
                                            </p:txEl>
                                          </p:spTgt>
                                        </p:tgtEl>
                                        <p:attrNameLst>
                                          <p:attrName>style.visibility</p:attrName>
                                        </p:attrNameLst>
                                      </p:cBhvr>
                                      <p:to>
                                        <p:strVal val="visible"/>
                                      </p:to>
                                    </p:set>
                                    <p:animEffect transition="in" filter="wipe(down)">
                                      <p:cBhvr>
                                        <p:cTn id="92" dur="290">
                                          <p:stCondLst>
                                            <p:cond delay="0"/>
                                          </p:stCondLst>
                                        </p:cTn>
                                        <p:tgtEl>
                                          <p:spTgt spid="3">
                                            <p:txEl>
                                              <p:pRg st="4" end="4"/>
                                            </p:txEl>
                                          </p:spTgt>
                                        </p:tgtEl>
                                      </p:cBhvr>
                                    </p:animEffect>
                                    <p:anim calcmode="lin" valueType="num">
                                      <p:cBhvr>
                                        <p:cTn id="93" dur="911"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94" dur="332"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95" dur="332" tmFilter="0, 0; 0.125,0.2665; 0.25,0.4; 0.375,0.465; 0.5,0.5;  0.625,0.535; 0.75,0.6; 0.875,0.7335; 1,1">
                                          <p:stCondLst>
                                            <p:cond delay="332"/>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96" dur="166" tmFilter="0, 0; 0.125,0.2665; 0.25,0.4; 0.375,0.465; 0.5,0.5;  0.625,0.535; 0.75,0.6; 0.875,0.7335; 1,1">
                                          <p:stCondLst>
                                            <p:cond delay="662"/>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97" dur="82" tmFilter="0, 0; 0.125,0.2665; 0.25,0.4; 0.375,0.465; 0.5,0.5;  0.625,0.535; 0.75,0.6; 0.875,0.7335; 1,1">
                                          <p:stCondLst>
                                            <p:cond delay="828"/>
                                          </p:stCondLst>
                                        </p:cTn>
                                        <p:tgtEl>
                                          <p:spTgt spid="3">
                                            <p:txEl>
                                              <p:pRg st="4" end="4"/>
                                            </p:txEl>
                                          </p:spTgt>
                                        </p:tgtEl>
                                        <p:attrNameLst>
                                          <p:attrName>ppt_y</p:attrName>
                                        </p:attrNameLst>
                                      </p:cBhvr>
                                      <p:tavLst>
                                        <p:tav tm="0" fmla="#ppt_y-sin(pi*$)/81">
                                          <p:val>
                                            <p:fltVal val="0"/>
                                          </p:val>
                                        </p:tav>
                                        <p:tav tm="100000">
                                          <p:val>
                                            <p:fltVal val="1"/>
                                          </p:val>
                                        </p:tav>
                                      </p:tavLst>
                                    </p:anim>
                                    <p:animScale>
                                      <p:cBhvr>
                                        <p:cTn id="98" dur="13">
                                          <p:stCondLst>
                                            <p:cond delay="325"/>
                                          </p:stCondLst>
                                        </p:cTn>
                                        <p:tgtEl>
                                          <p:spTgt spid="3">
                                            <p:txEl>
                                              <p:pRg st="4" end="4"/>
                                            </p:txEl>
                                          </p:spTgt>
                                        </p:tgtEl>
                                      </p:cBhvr>
                                      <p:to x="100000" y="60000"/>
                                    </p:animScale>
                                    <p:animScale>
                                      <p:cBhvr>
                                        <p:cTn id="99" dur="83" decel="50000">
                                          <p:stCondLst>
                                            <p:cond delay="338"/>
                                          </p:stCondLst>
                                        </p:cTn>
                                        <p:tgtEl>
                                          <p:spTgt spid="3">
                                            <p:txEl>
                                              <p:pRg st="4" end="4"/>
                                            </p:txEl>
                                          </p:spTgt>
                                        </p:tgtEl>
                                      </p:cBhvr>
                                      <p:to x="100000" y="100000"/>
                                    </p:animScale>
                                    <p:animScale>
                                      <p:cBhvr>
                                        <p:cTn id="100" dur="13">
                                          <p:stCondLst>
                                            <p:cond delay="656"/>
                                          </p:stCondLst>
                                        </p:cTn>
                                        <p:tgtEl>
                                          <p:spTgt spid="3">
                                            <p:txEl>
                                              <p:pRg st="4" end="4"/>
                                            </p:txEl>
                                          </p:spTgt>
                                        </p:tgtEl>
                                      </p:cBhvr>
                                      <p:to x="100000" y="80000"/>
                                    </p:animScale>
                                    <p:animScale>
                                      <p:cBhvr>
                                        <p:cTn id="101" dur="83" decel="50000">
                                          <p:stCondLst>
                                            <p:cond delay="669"/>
                                          </p:stCondLst>
                                        </p:cTn>
                                        <p:tgtEl>
                                          <p:spTgt spid="3">
                                            <p:txEl>
                                              <p:pRg st="4" end="4"/>
                                            </p:txEl>
                                          </p:spTgt>
                                        </p:tgtEl>
                                      </p:cBhvr>
                                      <p:to x="100000" y="100000"/>
                                    </p:animScale>
                                    <p:animScale>
                                      <p:cBhvr>
                                        <p:cTn id="102" dur="13">
                                          <p:stCondLst>
                                            <p:cond delay="821"/>
                                          </p:stCondLst>
                                        </p:cTn>
                                        <p:tgtEl>
                                          <p:spTgt spid="3">
                                            <p:txEl>
                                              <p:pRg st="4" end="4"/>
                                            </p:txEl>
                                          </p:spTgt>
                                        </p:tgtEl>
                                      </p:cBhvr>
                                      <p:to x="100000" y="90000"/>
                                    </p:animScale>
                                    <p:animScale>
                                      <p:cBhvr>
                                        <p:cTn id="103" dur="83" decel="50000">
                                          <p:stCondLst>
                                            <p:cond delay="834"/>
                                          </p:stCondLst>
                                        </p:cTn>
                                        <p:tgtEl>
                                          <p:spTgt spid="3">
                                            <p:txEl>
                                              <p:pRg st="4" end="4"/>
                                            </p:txEl>
                                          </p:spTgt>
                                        </p:tgtEl>
                                      </p:cBhvr>
                                      <p:to x="100000" y="100000"/>
                                    </p:animScale>
                                    <p:animScale>
                                      <p:cBhvr>
                                        <p:cTn id="104" dur="13">
                                          <p:stCondLst>
                                            <p:cond delay="904"/>
                                          </p:stCondLst>
                                        </p:cTn>
                                        <p:tgtEl>
                                          <p:spTgt spid="3">
                                            <p:txEl>
                                              <p:pRg st="4" end="4"/>
                                            </p:txEl>
                                          </p:spTgt>
                                        </p:tgtEl>
                                      </p:cBhvr>
                                      <p:to x="100000" y="95000"/>
                                    </p:animScale>
                                    <p:animScale>
                                      <p:cBhvr>
                                        <p:cTn id="105" dur="83" decel="50000">
                                          <p:stCondLst>
                                            <p:cond delay="917"/>
                                          </p:stCondLst>
                                        </p:cTn>
                                        <p:tgtEl>
                                          <p:spTgt spid="3">
                                            <p:txEl>
                                              <p:pRg st="4" end="4"/>
                                            </p:txEl>
                                          </p:spTgt>
                                        </p:tgtEl>
                                      </p:cBhvr>
                                      <p:to x="100000" y="100000"/>
                                    </p:animScale>
                                  </p:childTnLst>
                                </p:cTn>
                              </p:par>
                            </p:childTnLst>
                          </p:cTn>
                        </p:par>
                        <p:par>
                          <p:cTn id="106" fill="hold">
                            <p:stCondLst>
                              <p:cond delay="6000"/>
                            </p:stCondLst>
                            <p:childTnLst>
                              <p:par>
                                <p:cTn id="107" presetID="26" presetClass="entr" presetSubtype="0" fill="hold" grpId="0" nodeType="afterEffect">
                                  <p:stCondLst>
                                    <p:cond delay="0"/>
                                  </p:stCondLst>
                                  <p:childTnLst>
                                    <p:set>
                                      <p:cBhvr>
                                        <p:cTn id="108" dur="1" fill="hold">
                                          <p:stCondLst>
                                            <p:cond delay="0"/>
                                          </p:stCondLst>
                                        </p:cTn>
                                        <p:tgtEl>
                                          <p:spTgt spid="3">
                                            <p:txEl>
                                              <p:pRg st="5" end="5"/>
                                            </p:txEl>
                                          </p:spTgt>
                                        </p:tgtEl>
                                        <p:attrNameLst>
                                          <p:attrName>style.visibility</p:attrName>
                                        </p:attrNameLst>
                                      </p:cBhvr>
                                      <p:to>
                                        <p:strVal val="visible"/>
                                      </p:to>
                                    </p:set>
                                    <p:animEffect transition="in" filter="wipe(down)">
                                      <p:cBhvr>
                                        <p:cTn id="109" dur="290">
                                          <p:stCondLst>
                                            <p:cond delay="0"/>
                                          </p:stCondLst>
                                        </p:cTn>
                                        <p:tgtEl>
                                          <p:spTgt spid="3">
                                            <p:txEl>
                                              <p:pRg st="5" end="5"/>
                                            </p:txEl>
                                          </p:spTgt>
                                        </p:tgtEl>
                                      </p:cBhvr>
                                    </p:animEffect>
                                    <p:anim calcmode="lin" valueType="num">
                                      <p:cBhvr>
                                        <p:cTn id="110" dur="911"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111" dur="332"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12" dur="332" tmFilter="0, 0; 0.125,0.2665; 0.25,0.4; 0.375,0.465; 0.5,0.5;  0.625,0.535; 0.75,0.6; 0.875,0.7335; 1,1">
                                          <p:stCondLst>
                                            <p:cond delay="332"/>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13" dur="166" tmFilter="0, 0; 0.125,0.2665; 0.25,0.4; 0.375,0.465; 0.5,0.5;  0.625,0.535; 0.75,0.6; 0.875,0.7335; 1,1">
                                          <p:stCondLst>
                                            <p:cond delay="662"/>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14" dur="82" tmFilter="0, 0; 0.125,0.2665; 0.25,0.4; 0.375,0.465; 0.5,0.5;  0.625,0.535; 0.75,0.6; 0.875,0.7335; 1,1">
                                          <p:stCondLst>
                                            <p:cond delay="828"/>
                                          </p:stCondLst>
                                        </p:cTn>
                                        <p:tgtEl>
                                          <p:spTgt spid="3">
                                            <p:txEl>
                                              <p:pRg st="5" end="5"/>
                                            </p:txEl>
                                          </p:spTgt>
                                        </p:tgtEl>
                                        <p:attrNameLst>
                                          <p:attrName>ppt_y</p:attrName>
                                        </p:attrNameLst>
                                      </p:cBhvr>
                                      <p:tavLst>
                                        <p:tav tm="0" fmla="#ppt_y-sin(pi*$)/81">
                                          <p:val>
                                            <p:fltVal val="0"/>
                                          </p:val>
                                        </p:tav>
                                        <p:tav tm="100000">
                                          <p:val>
                                            <p:fltVal val="1"/>
                                          </p:val>
                                        </p:tav>
                                      </p:tavLst>
                                    </p:anim>
                                    <p:animScale>
                                      <p:cBhvr>
                                        <p:cTn id="115" dur="13">
                                          <p:stCondLst>
                                            <p:cond delay="325"/>
                                          </p:stCondLst>
                                        </p:cTn>
                                        <p:tgtEl>
                                          <p:spTgt spid="3">
                                            <p:txEl>
                                              <p:pRg st="5" end="5"/>
                                            </p:txEl>
                                          </p:spTgt>
                                        </p:tgtEl>
                                      </p:cBhvr>
                                      <p:to x="100000" y="60000"/>
                                    </p:animScale>
                                    <p:animScale>
                                      <p:cBhvr>
                                        <p:cTn id="116" dur="83" decel="50000">
                                          <p:stCondLst>
                                            <p:cond delay="338"/>
                                          </p:stCondLst>
                                        </p:cTn>
                                        <p:tgtEl>
                                          <p:spTgt spid="3">
                                            <p:txEl>
                                              <p:pRg st="5" end="5"/>
                                            </p:txEl>
                                          </p:spTgt>
                                        </p:tgtEl>
                                      </p:cBhvr>
                                      <p:to x="100000" y="100000"/>
                                    </p:animScale>
                                    <p:animScale>
                                      <p:cBhvr>
                                        <p:cTn id="117" dur="13">
                                          <p:stCondLst>
                                            <p:cond delay="656"/>
                                          </p:stCondLst>
                                        </p:cTn>
                                        <p:tgtEl>
                                          <p:spTgt spid="3">
                                            <p:txEl>
                                              <p:pRg st="5" end="5"/>
                                            </p:txEl>
                                          </p:spTgt>
                                        </p:tgtEl>
                                      </p:cBhvr>
                                      <p:to x="100000" y="80000"/>
                                    </p:animScale>
                                    <p:animScale>
                                      <p:cBhvr>
                                        <p:cTn id="118" dur="83" decel="50000">
                                          <p:stCondLst>
                                            <p:cond delay="669"/>
                                          </p:stCondLst>
                                        </p:cTn>
                                        <p:tgtEl>
                                          <p:spTgt spid="3">
                                            <p:txEl>
                                              <p:pRg st="5" end="5"/>
                                            </p:txEl>
                                          </p:spTgt>
                                        </p:tgtEl>
                                      </p:cBhvr>
                                      <p:to x="100000" y="100000"/>
                                    </p:animScale>
                                    <p:animScale>
                                      <p:cBhvr>
                                        <p:cTn id="119" dur="13">
                                          <p:stCondLst>
                                            <p:cond delay="821"/>
                                          </p:stCondLst>
                                        </p:cTn>
                                        <p:tgtEl>
                                          <p:spTgt spid="3">
                                            <p:txEl>
                                              <p:pRg st="5" end="5"/>
                                            </p:txEl>
                                          </p:spTgt>
                                        </p:tgtEl>
                                      </p:cBhvr>
                                      <p:to x="100000" y="90000"/>
                                    </p:animScale>
                                    <p:animScale>
                                      <p:cBhvr>
                                        <p:cTn id="120" dur="83" decel="50000">
                                          <p:stCondLst>
                                            <p:cond delay="834"/>
                                          </p:stCondLst>
                                        </p:cTn>
                                        <p:tgtEl>
                                          <p:spTgt spid="3">
                                            <p:txEl>
                                              <p:pRg st="5" end="5"/>
                                            </p:txEl>
                                          </p:spTgt>
                                        </p:tgtEl>
                                      </p:cBhvr>
                                      <p:to x="100000" y="100000"/>
                                    </p:animScale>
                                    <p:animScale>
                                      <p:cBhvr>
                                        <p:cTn id="121" dur="13">
                                          <p:stCondLst>
                                            <p:cond delay="904"/>
                                          </p:stCondLst>
                                        </p:cTn>
                                        <p:tgtEl>
                                          <p:spTgt spid="3">
                                            <p:txEl>
                                              <p:pRg st="5" end="5"/>
                                            </p:txEl>
                                          </p:spTgt>
                                        </p:tgtEl>
                                      </p:cBhvr>
                                      <p:to x="100000" y="95000"/>
                                    </p:animScale>
                                    <p:animScale>
                                      <p:cBhvr>
                                        <p:cTn id="122" dur="83" decel="50000">
                                          <p:stCondLst>
                                            <p:cond delay="917"/>
                                          </p:stCondLst>
                                        </p:cTn>
                                        <p:tgtEl>
                                          <p:spTgt spid="3">
                                            <p:txEl>
                                              <p:pRg st="5" end="5"/>
                                            </p:txEl>
                                          </p:spTgt>
                                        </p:tgtEl>
                                      </p:cBhvr>
                                      <p:to x="100000" y="100000"/>
                                    </p:animScale>
                                  </p:childTnLst>
                                </p:cTn>
                              </p:par>
                            </p:childTnLst>
                          </p:cTn>
                        </p:par>
                        <p:par>
                          <p:cTn id="123" fill="hold">
                            <p:stCondLst>
                              <p:cond delay="7000"/>
                            </p:stCondLst>
                            <p:childTnLst>
                              <p:par>
                                <p:cTn id="124" presetID="26" presetClass="entr" presetSubtype="0" fill="hold" grpId="0" nodeType="afterEffect">
                                  <p:stCondLst>
                                    <p:cond delay="0"/>
                                  </p:stCondLst>
                                  <p:childTnLst>
                                    <p:set>
                                      <p:cBhvr>
                                        <p:cTn id="125" dur="1" fill="hold">
                                          <p:stCondLst>
                                            <p:cond delay="0"/>
                                          </p:stCondLst>
                                        </p:cTn>
                                        <p:tgtEl>
                                          <p:spTgt spid="3">
                                            <p:txEl>
                                              <p:pRg st="6" end="6"/>
                                            </p:txEl>
                                          </p:spTgt>
                                        </p:tgtEl>
                                        <p:attrNameLst>
                                          <p:attrName>style.visibility</p:attrName>
                                        </p:attrNameLst>
                                      </p:cBhvr>
                                      <p:to>
                                        <p:strVal val="visible"/>
                                      </p:to>
                                    </p:set>
                                    <p:animEffect transition="in" filter="wipe(down)">
                                      <p:cBhvr>
                                        <p:cTn id="126" dur="290">
                                          <p:stCondLst>
                                            <p:cond delay="0"/>
                                          </p:stCondLst>
                                        </p:cTn>
                                        <p:tgtEl>
                                          <p:spTgt spid="3">
                                            <p:txEl>
                                              <p:pRg st="6" end="6"/>
                                            </p:txEl>
                                          </p:spTgt>
                                        </p:tgtEl>
                                      </p:cBhvr>
                                    </p:animEffect>
                                    <p:anim calcmode="lin" valueType="num">
                                      <p:cBhvr>
                                        <p:cTn id="127" dur="911"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28" dur="332"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29" dur="332" tmFilter="0, 0; 0.125,0.2665; 0.25,0.4; 0.375,0.465; 0.5,0.5;  0.625,0.535; 0.75,0.6; 0.875,0.7335; 1,1">
                                          <p:stCondLst>
                                            <p:cond delay="332"/>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30" dur="166" tmFilter="0, 0; 0.125,0.2665; 0.25,0.4; 0.375,0.465; 0.5,0.5;  0.625,0.535; 0.75,0.6; 0.875,0.7335; 1,1">
                                          <p:stCondLst>
                                            <p:cond delay="662"/>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31" dur="82" tmFilter="0, 0; 0.125,0.2665; 0.25,0.4; 0.375,0.465; 0.5,0.5;  0.625,0.535; 0.75,0.6; 0.875,0.7335; 1,1">
                                          <p:stCondLst>
                                            <p:cond delay="828"/>
                                          </p:stCondLst>
                                        </p:cTn>
                                        <p:tgtEl>
                                          <p:spTgt spid="3">
                                            <p:txEl>
                                              <p:pRg st="6" end="6"/>
                                            </p:txEl>
                                          </p:spTgt>
                                        </p:tgtEl>
                                        <p:attrNameLst>
                                          <p:attrName>ppt_y</p:attrName>
                                        </p:attrNameLst>
                                      </p:cBhvr>
                                      <p:tavLst>
                                        <p:tav tm="0" fmla="#ppt_y-sin(pi*$)/81">
                                          <p:val>
                                            <p:fltVal val="0"/>
                                          </p:val>
                                        </p:tav>
                                        <p:tav tm="100000">
                                          <p:val>
                                            <p:fltVal val="1"/>
                                          </p:val>
                                        </p:tav>
                                      </p:tavLst>
                                    </p:anim>
                                    <p:animScale>
                                      <p:cBhvr>
                                        <p:cTn id="132" dur="13">
                                          <p:stCondLst>
                                            <p:cond delay="325"/>
                                          </p:stCondLst>
                                        </p:cTn>
                                        <p:tgtEl>
                                          <p:spTgt spid="3">
                                            <p:txEl>
                                              <p:pRg st="6" end="6"/>
                                            </p:txEl>
                                          </p:spTgt>
                                        </p:tgtEl>
                                      </p:cBhvr>
                                      <p:to x="100000" y="60000"/>
                                    </p:animScale>
                                    <p:animScale>
                                      <p:cBhvr>
                                        <p:cTn id="133" dur="83" decel="50000">
                                          <p:stCondLst>
                                            <p:cond delay="338"/>
                                          </p:stCondLst>
                                        </p:cTn>
                                        <p:tgtEl>
                                          <p:spTgt spid="3">
                                            <p:txEl>
                                              <p:pRg st="6" end="6"/>
                                            </p:txEl>
                                          </p:spTgt>
                                        </p:tgtEl>
                                      </p:cBhvr>
                                      <p:to x="100000" y="100000"/>
                                    </p:animScale>
                                    <p:animScale>
                                      <p:cBhvr>
                                        <p:cTn id="134" dur="13">
                                          <p:stCondLst>
                                            <p:cond delay="656"/>
                                          </p:stCondLst>
                                        </p:cTn>
                                        <p:tgtEl>
                                          <p:spTgt spid="3">
                                            <p:txEl>
                                              <p:pRg st="6" end="6"/>
                                            </p:txEl>
                                          </p:spTgt>
                                        </p:tgtEl>
                                      </p:cBhvr>
                                      <p:to x="100000" y="80000"/>
                                    </p:animScale>
                                    <p:animScale>
                                      <p:cBhvr>
                                        <p:cTn id="135" dur="83" decel="50000">
                                          <p:stCondLst>
                                            <p:cond delay="669"/>
                                          </p:stCondLst>
                                        </p:cTn>
                                        <p:tgtEl>
                                          <p:spTgt spid="3">
                                            <p:txEl>
                                              <p:pRg st="6" end="6"/>
                                            </p:txEl>
                                          </p:spTgt>
                                        </p:tgtEl>
                                      </p:cBhvr>
                                      <p:to x="100000" y="100000"/>
                                    </p:animScale>
                                    <p:animScale>
                                      <p:cBhvr>
                                        <p:cTn id="136" dur="13">
                                          <p:stCondLst>
                                            <p:cond delay="821"/>
                                          </p:stCondLst>
                                        </p:cTn>
                                        <p:tgtEl>
                                          <p:spTgt spid="3">
                                            <p:txEl>
                                              <p:pRg st="6" end="6"/>
                                            </p:txEl>
                                          </p:spTgt>
                                        </p:tgtEl>
                                      </p:cBhvr>
                                      <p:to x="100000" y="90000"/>
                                    </p:animScale>
                                    <p:animScale>
                                      <p:cBhvr>
                                        <p:cTn id="137" dur="83" decel="50000">
                                          <p:stCondLst>
                                            <p:cond delay="834"/>
                                          </p:stCondLst>
                                        </p:cTn>
                                        <p:tgtEl>
                                          <p:spTgt spid="3">
                                            <p:txEl>
                                              <p:pRg st="6" end="6"/>
                                            </p:txEl>
                                          </p:spTgt>
                                        </p:tgtEl>
                                      </p:cBhvr>
                                      <p:to x="100000" y="100000"/>
                                    </p:animScale>
                                    <p:animScale>
                                      <p:cBhvr>
                                        <p:cTn id="138" dur="13">
                                          <p:stCondLst>
                                            <p:cond delay="904"/>
                                          </p:stCondLst>
                                        </p:cTn>
                                        <p:tgtEl>
                                          <p:spTgt spid="3">
                                            <p:txEl>
                                              <p:pRg st="6" end="6"/>
                                            </p:txEl>
                                          </p:spTgt>
                                        </p:tgtEl>
                                      </p:cBhvr>
                                      <p:to x="100000" y="95000"/>
                                    </p:animScale>
                                    <p:animScale>
                                      <p:cBhvr>
                                        <p:cTn id="139" dur="83" decel="50000">
                                          <p:stCondLst>
                                            <p:cond delay="917"/>
                                          </p:stCondLst>
                                        </p:cTn>
                                        <p:tgtEl>
                                          <p:spTgt spid="3">
                                            <p:txEl>
                                              <p:pRg st="6" end="6"/>
                                            </p:txEl>
                                          </p:spTgt>
                                        </p:tgtEl>
                                      </p:cBhvr>
                                      <p:to x="100000" y="100000"/>
                                    </p:animScale>
                                  </p:childTnLst>
                                </p:cTn>
                              </p:par>
                            </p:childTnLst>
                          </p:cTn>
                        </p:par>
                        <p:par>
                          <p:cTn id="140" fill="hold">
                            <p:stCondLst>
                              <p:cond delay="8000"/>
                            </p:stCondLst>
                            <p:childTnLst>
                              <p:par>
                                <p:cTn id="141" presetID="26" presetClass="entr" presetSubtype="0" fill="hold" grpId="0" nodeType="afterEffect">
                                  <p:stCondLst>
                                    <p:cond delay="0"/>
                                  </p:stCondLst>
                                  <p:childTnLst>
                                    <p:set>
                                      <p:cBhvr>
                                        <p:cTn id="142" dur="1" fill="hold">
                                          <p:stCondLst>
                                            <p:cond delay="0"/>
                                          </p:stCondLst>
                                        </p:cTn>
                                        <p:tgtEl>
                                          <p:spTgt spid="3">
                                            <p:txEl>
                                              <p:pRg st="7" end="7"/>
                                            </p:txEl>
                                          </p:spTgt>
                                        </p:tgtEl>
                                        <p:attrNameLst>
                                          <p:attrName>style.visibility</p:attrName>
                                        </p:attrNameLst>
                                      </p:cBhvr>
                                      <p:to>
                                        <p:strVal val="visible"/>
                                      </p:to>
                                    </p:set>
                                    <p:animEffect transition="in" filter="wipe(down)">
                                      <p:cBhvr>
                                        <p:cTn id="143" dur="290">
                                          <p:stCondLst>
                                            <p:cond delay="0"/>
                                          </p:stCondLst>
                                        </p:cTn>
                                        <p:tgtEl>
                                          <p:spTgt spid="3">
                                            <p:txEl>
                                              <p:pRg st="7" end="7"/>
                                            </p:txEl>
                                          </p:spTgt>
                                        </p:tgtEl>
                                      </p:cBhvr>
                                    </p:animEffect>
                                    <p:anim calcmode="lin" valueType="num">
                                      <p:cBhvr>
                                        <p:cTn id="144" dur="911"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145" dur="332"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46" dur="332" tmFilter="0, 0; 0.125,0.2665; 0.25,0.4; 0.375,0.465; 0.5,0.5;  0.625,0.535; 0.75,0.6; 0.875,0.7335; 1,1">
                                          <p:stCondLst>
                                            <p:cond delay="332"/>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47" dur="166" tmFilter="0, 0; 0.125,0.2665; 0.25,0.4; 0.375,0.465; 0.5,0.5;  0.625,0.535; 0.75,0.6; 0.875,0.7335; 1,1">
                                          <p:stCondLst>
                                            <p:cond delay="662"/>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48" dur="82" tmFilter="0, 0; 0.125,0.2665; 0.25,0.4; 0.375,0.465; 0.5,0.5;  0.625,0.535; 0.75,0.6; 0.875,0.7335; 1,1">
                                          <p:stCondLst>
                                            <p:cond delay="828"/>
                                          </p:stCondLst>
                                        </p:cTn>
                                        <p:tgtEl>
                                          <p:spTgt spid="3">
                                            <p:txEl>
                                              <p:pRg st="7" end="7"/>
                                            </p:txEl>
                                          </p:spTgt>
                                        </p:tgtEl>
                                        <p:attrNameLst>
                                          <p:attrName>ppt_y</p:attrName>
                                        </p:attrNameLst>
                                      </p:cBhvr>
                                      <p:tavLst>
                                        <p:tav tm="0" fmla="#ppt_y-sin(pi*$)/81">
                                          <p:val>
                                            <p:fltVal val="0"/>
                                          </p:val>
                                        </p:tav>
                                        <p:tav tm="100000">
                                          <p:val>
                                            <p:fltVal val="1"/>
                                          </p:val>
                                        </p:tav>
                                      </p:tavLst>
                                    </p:anim>
                                    <p:animScale>
                                      <p:cBhvr>
                                        <p:cTn id="149" dur="13">
                                          <p:stCondLst>
                                            <p:cond delay="325"/>
                                          </p:stCondLst>
                                        </p:cTn>
                                        <p:tgtEl>
                                          <p:spTgt spid="3">
                                            <p:txEl>
                                              <p:pRg st="7" end="7"/>
                                            </p:txEl>
                                          </p:spTgt>
                                        </p:tgtEl>
                                      </p:cBhvr>
                                      <p:to x="100000" y="60000"/>
                                    </p:animScale>
                                    <p:animScale>
                                      <p:cBhvr>
                                        <p:cTn id="150" dur="83" decel="50000">
                                          <p:stCondLst>
                                            <p:cond delay="338"/>
                                          </p:stCondLst>
                                        </p:cTn>
                                        <p:tgtEl>
                                          <p:spTgt spid="3">
                                            <p:txEl>
                                              <p:pRg st="7" end="7"/>
                                            </p:txEl>
                                          </p:spTgt>
                                        </p:tgtEl>
                                      </p:cBhvr>
                                      <p:to x="100000" y="100000"/>
                                    </p:animScale>
                                    <p:animScale>
                                      <p:cBhvr>
                                        <p:cTn id="151" dur="13">
                                          <p:stCondLst>
                                            <p:cond delay="656"/>
                                          </p:stCondLst>
                                        </p:cTn>
                                        <p:tgtEl>
                                          <p:spTgt spid="3">
                                            <p:txEl>
                                              <p:pRg st="7" end="7"/>
                                            </p:txEl>
                                          </p:spTgt>
                                        </p:tgtEl>
                                      </p:cBhvr>
                                      <p:to x="100000" y="80000"/>
                                    </p:animScale>
                                    <p:animScale>
                                      <p:cBhvr>
                                        <p:cTn id="152" dur="83" decel="50000">
                                          <p:stCondLst>
                                            <p:cond delay="669"/>
                                          </p:stCondLst>
                                        </p:cTn>
                                        <p:tgtEl>
                                          <p:spTgt spid="3">
                                            <p:txEl>
                                              <p:pRg st="7" end="7"/>
                                            </p:txEl>
                                          </p:spTgt>
                                        </p:tgtEl>
                                      </p:cBhvr>
                                      <p:to x="100000" y="100000"/>
                                    </p:animScale>
                                    <p:animScale>
                                      <p:cBhvr>
                                        <p:cTn id="153" dur="13">
                                          <p:stCondLst>
                                            <p:cond delay="821"/>
                                          </p:stCondLst>
                                        </p:cTn>
                                        <p:tgtEl>
                                          <p:spTgt spid="3">
                                            <p:txEl>
                                              <p:pRg st="7" end="7"/>
                                            </p:txEl>
                                          </p:spTgt>
                                        </p:tgtEl>
                                      </p:cBhvr>
                                      <p:to x="100000" y="90000"/>
                                    </p:animScale>
                                    <p:animScale>
                                      <p:cBhvr>
                                        <p:cTn id="154" dur="83" decel="50000">
                                          <p:stCondLst>
                                            <p:cond delay="834"/>
                                          </p:stCondLst>
                                        </p:cTn>
                                        <p:tgtEl>
                                          <p:spTgt spid="3">
                                            <p:txEl>
                                              <p:pRg st="7" end="7"/>
                                            </p:txEl>
                                          </p:spTgt>
                                        </p:tgtEl>
                                      </p:cBhvr>
                                      <p:to x="100000" y="100000"/>
                                    </p:animScale>
                                    <p:animScale>
                                      <p:cBhvr>
                                        <p:cTn id="155" dur="13">
                                          <p:stCondLst>
                                            <p:cond delay="904"/>
                                          </p:stCondLst>
                                        </p:cTn>
                                        <p:tgtEl>
                                          <p:spTgt spid="3">
                                            <p:txEl>
                                              <p:pRg st="7" end="7"/>
                                            </p:txEl>
                                          </p:spTgt>
                                        </p:tgtEl>
                                      </p:cBhvr>
                                      <p:to x="100000" y="95000"/>
                                    </p:animScale>
                                    <p:animScale>
                                      <p:cBhvr>
                                        <p:cTn id="156" dur="83" decel="50000">
                                          <p:stCondLst>
                                            <p:cond delay="917"/>
                                          </p:stCondLst>
                                        </p:cTn>
                                        <p:tgtEl>
                                          <p:spTgt spid="3">
                                            <p:txEl>
                                              <p:pRg st="7" end="7"/>
                                            </p:txEl>
                                          </p:spTgt>
                                        </p:tgtEl>
                                      </p:cBhvr>
                                      <p:to x="100000" y="100000"/>
                                    </p:animScale>
                                  </p:childTnLst>
                                </p:cTn>
                              </p:par>
                            </p:childTnLst>
                          </p:cTn>
                        </p:par>
                        <p:par>
                          <p:cTn id="157" fill="hold">
                            <p:stCondLst>
                              <p:cond delay="9000"/>
                            </p:stCondLst>
                            <p:childTnLst>
                              <p:par>
                                <p:cTn id="158" presetID="26" presetClass="entr" presetSubtype="0" fill="hold" grpId="0" nodeType="afterEffect">
                                  <p:stCondLst>
                                    <p:cond delay="0"/>
                                  </p:stCondLst>
                                  <p:childTnLst>
                                    <p:set>
                                      <p:cBhvr>
                                        <p:cTn id="159" dur="1" fill="hold">
                                          <p:stCondLst>
                                            <p:cond delay="0"/>
                                          </p:stCondLst>
                                        </p:cTn>
                                        <p:tgtEl>
                                          <p:spTgt spid="3">
                                            <p:txEl>
                                              <p:pRg st="8" end="8"/>
                                            </p:txEl>
                                          </p:spTgt>
                                        </p:tgtEl>
                                        <p:attrNameLst>
                                          <p:attrName>style.visibility</p:attrName>
                                        </p:attrNameLst>
                                      </p:cBhvr>
                                      <p:to>
                                        <p:strVal val="visible"/>
                                      </p:to>
                                    </p:set>
                                    <p:animEffect transition="in" filter="wipe(down)">
                                      <p:cBhvr>
                                        <p:cTn id="160" dur="290">
                                          <p:stCondLst>
                                            <p:cond delay="0"/>
                                          </p:stCondLst>
                                        </p:cTn>
                                        <p:tgtEl>
                                          <p:spTgt spid="3">
                                            <p:txEl>
                                              <p:pRg st="8" end="8"/>
                                            </p:txEl>
                                          </p:spTgt>
                                        </p:tgtEl>
                                      </p:cBhvr>
                                    </p:animEffect>
                                    <p:anim calcmode="lin" valueType="num">
                                      <p:cBhvr>
                                        <p:cTn id="161" dur="911"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162" dur="332"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63" dur="332" tmFilter="0, 0; 0.125,0.2665; 0.25,0.4; 0.375,0.465; 0.5,0.5;  0.625,0.535; 0.75,0.6; 0.875,0.7335; 1,1">
                                          <p:stCondLst>
                                            <p:cond delay="332"/>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64" dur="166" tmFilter="0, 0; 0.125,0.2665; 0.25,0.4; 0.375,0.465; 0.5,0.5;  0.625,0.535; 0.75,0.6; 0.875,0.7335; 1,1">
                                          <p:stCondLst>
                                            <p:cond delay="662"/>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65" dur="82" tmFilter="0, 0; 0.125,0.2665; 0.25,0.4; 0.375,0.465; 0.5,0.5;  0.625,0.535; 0.75,0.6; 0.875,0.7335; 1,1">
                                          <p:stCondLst>
                                            <p:cond delay="828"/>
                                          </p:stCondLst>
                                        </p:cTn>
                                        <p:tgtEl>
                                          <p:spTgt spid="3">
                                            <p:txEl>
                                              <p:pRg st="8" end="8"/>
                                            </p:txEl>
                                          </p:spTgt>
                                        </p:tgtEl>
                                        <p:attrNameLst>
                                          <p:attrName>ppt_y</p:attrName>
                                        </p:attrNameLst>
                                      </p:cBhvr>
                                      <p:tavLst>
                                        <p:tav tm="0" fmla="#ppt_y-sin(pi*$)/81">
                                          <p:val>
                                            <p:fltVal val="0"/>
                                          </p:val>
                                        </p:tav>
                                        <p:tav tm="100000">
                                          <p:val>
                                            <p:fltVal val="1"/>
                                          </p:val>
                                        </p:tav>
                                      </p:tavLst>
                                    </p:anim>
                                    <p:animScale>
                                      <p:cBhvr>
                                        <p:cTn id="166" dur="13">
                                          <p:stCondLst>
                                            <p:cond delay="325"/>
                                          </p:stCondLst>
                                        </p:cTn>
                                        <p:tgtEl>
                                          <p:spTgt spid="3">
                                            <p:txEl>
                                              <p:pRg st="8" end="8"/>
                                            </p:txEl>
                                          </p:spTgt>
                                        </p:tgtEl>
                                      </p:cBhvr>
                                      <p:to x="100000" y="60000"/>
                                    </p:animScale>
                                    <p:animScale>
                                      <p:cBhvr>
                                        <p:cTn id="167" dur="83" decel="50000">
                                          <p:stCondLst>
                                            <p:cond delay="338"/>
                                          </p:stCondLst>
                                        </p:cTn>
                                        <p:tgtEl>
                                          <p:spTgt spid="3">
                                            <p:txEl>
                                              <p:pRg st="8" end="8"/>
                                            </p:txEl>
                                          </p:spTgt>
                                        </p:tgtEl>
                                      </p:cBhvr>
                                      <p:to x="100000" y="100000"/>
                                    </p:animScale>
                                    <p:animScale>
                                      <p:cBhvr>
                                        <p:cTn id="168" dur="13">
                                          <p:stCondLst>
                                            <p:cond delay="656"/>
                                          </p:stCondLst>
                                        </p:cTn>
                                        <p:tgtEl>
                                          <p:spTgt spid="3">
                                            <p:txEl>
                                              <p:pRg st="8" end="8"/>
                                            </p:txEl>
                                          </p:spTgt>
                                        </p:tgtEl>
                                      </p:cBhvr>
                                      <p:to x="100000" y="80000"/>
                                    </p:animScale>
                                    <p:animScale>
                                      <p:cBhvr>
                                        <p:cTn id="169" dur="83" decel="50000">
                                          <p:stCondLst>
                                            <p:cond delay="669"/>
                                          </p:stCondLst>
                                        </p:cTn>
                                        <p:tgtEl>
                                          <p:spTgt spid="3">
                                            <p:txEl>
                                              <p:pRg st="8" end="8"/>
                                            </p:txEl>
                                          </p:spTgt>
                                        </p:tgtEl>
                                      </p:cBhvr>
                                      <p:to x="100000" y="100000"/>
                                    </p:animScale>
                                    <p:animScale>
                                      <p:cBhvr>
                                        <p:cTn id="170" dur="13">
                                          <p:stCondLst>
                                            <p:cond delay="821"/>
                                          </p:stCondLst>
                                        </p:cTn>
                                        <p:tgtEl>
                                          <p:spTgt spid="3">
                                            <p:txEl>
                                              <p:pRg st="8" end="8"/>
                                            </p:txEl>
                                          </p:spTgt>
                                        </p:tgtEl>
                                      </p:cBhvr>
                                      <p:to x="100000" y="90000"/>
                                    </p:animScale>
                                    <p:animScale>
                                      <p:cBhvr>
                                        <p:cTn id="171" dur="83" decel="50000">
                                          <p:stCondLst>
                                            <p:cond delay="834"/>
                                          </p:stCondLst>
                                        </p:cTn>
                                        <p:tgtEl>
                                          <p:spTgt spid="3">
                                            <p:txEl>
                                              <p:pRg st="8" end="8"/>
                                            </p:txEl>
                                          </p:spTgt>
                                        </p:tgtEl>
                                      </p:cBhvr>
                                      <p:to x="100000" y="100000"/>
                                    </p:animScale>
                                    <p:animScale>
                                      <p:cBhvr>
                                        <p:cTn id="172" dur="13">
                                          <p:stCondLst>
                                            <p:cond delay="904"/>
                                          </p:stCondLst>
                                        </p:cTn>
                                        <p:tgtEl>
                                          <p:spTgt spid="3">
                                            <p:txEl>
                                              <p:pRg st="8" end="8"/>
                                            </p:txEl>
                                          </p:spTgt>
                                        </p:tgtEl>
                                      </p:cBhvr>
                                      <p:to x="100000" y="95000"/>
                                    </p:animScale>
                                    <p:animScale>
                                      <p:cBhvr>
                                        <p:cTn id="173" dur="83" decel="50000">
                                          <p:stCondLst>
                                            <p:cond delay="917"/>
                                          </p:stCondLst>
                                        </p:cTn>
                                        <p:tgtEl>
                                          <p:spTgt spid="3">
                                            <p:txEl>
                                              <p:pRg st="8" end="8"/>
                                            </p:txEl>
                                          </p:spTgt>
                                        </p:tgtEl>
                                      </p:cBhvr>
                                      <p:to x="100000" y="100000"/>
                                    </p:animScale>
                                  </p:childTnLst>
                                </p:cTn>
                              </p:par>
                            </p:childTnLst>
                          </p:cTn>
                        </p:par>
                        <p:par>
                          <p:cTn id="174" fill="hold">
                            <p:stCondLst>
                              <p:cond delay="10000"/>
                            </p:stCondLst>
                            <p:childTnLst>
                              <p:par>
                                <p:cTn id="175" presetID="26" presetClass="entr" presetSubtype="0" fill="hold" grpId="0" nodeType="afterEffect">
                                  <p:stCondLst>
                                    <p:cond delay="0"/>
                                  </p:stCondLst>
                                  <p:childTnLst>
                                    <p:set>
                                      <p:cBhvr>
                                        <p:cTn id="176" dur="1" fill="hold">
                                          <p:stCondLst>
                                            <p:cond delay="0"/>
                                          </p:stCondLst>
                                        </p:cTn>
                                        <p:tgtEl>
                                          <p:spTgt spid="3">
                                            <p:txEl>
                                              <p:pRg st="9" end="9"/>
                                            </p:txEl>
                                          </p:spTgt>
                                        </p:tgtEl>
                                        <p:attrNameLst>
                                          <p:attrName>style.visibility</p:attrName>
                                        </p:attrNameLst>
                                      </p:cBhvr>
                                      <p:to>
                                        <p:strVal val="visible"/>
                                      </p:to>
                                    </p:set>
                                    <p:animEffect transition="in" filter="wipe(down)">
                                      <p:cBhvr>
                                        <p:cTn id="177" dur="290">
                                          <p:stCondLst>
                                            <p:cond delay="0"/>
                                          </p:stCondLst>
                                        </p:cTn>
                                        <p:tgtEl>
                                          <p:spTgt spid="3">
                                            <p:txEl>
                                              <p:pRg st="9" end="9"/>
                                            </p:txEl>
                                          </p:spTgt>
                                        </p:tgtEl>
                                      </p:cBhvr>
                                    </p:animEffect>
                                    <p:anim calcmode="lin" valueType="num">
                                      <p:cBhvr>
                                        <p:cTn id="178" dur="911" tmFilter="0,0; 0.14,0.36; 0.43,0.73; 0.71,0.91; 1.0,1.0">
                                          <p:stCondLst>
                                            <p:cond delay="0"/>
                                          </p:stCondLst>
                                        </p:cTn>
                                        <p:tgtEl>
                                          <p:spTgt spid="3">
                                            <p:txEl>
                                              <p:pRg st="9" end="9"/>
                                            </p:txEl>
                                          </p:spTgt>
                                        </p:tgtEl>
                                        <p:attrNameLst>
                                          <p:attrName>ppt_x</p:attrName>
                                        </p:attrNameLst>
                                      </p:cBhvr>
                                      <p:tavLst>
                                        <p:tav tm="0">
                                          <p:val>
                                            <p:strVal val="#ppt_x-0.25"/>
                                          </p:val>
                                        </p:tav>
                                        <p:tav tm="100000">
                                          <p:val>
                                            <p:strVal val="#ppt_x"/>
                                          </p:val>
                                        </p:tav>
                                      </p:tavLst>
                                    </p:anim>
                                    <p:anim calcmode="lin" valueType="num">
                                      <p:cBhvr>
                                        <p:cTn id="179" dur="332" tmFilter="0.0,0.0; 0.25,0.07; 0.50,0.2; 0.75,0.467; 1.0,1.0">
                                          <p:stCondLst>
                                            <p:cond delay="0"/>
                                          </p:stCondLst>
                                        </p:cTn>
                                        <p:tgtEl>
                                          <p:spTgt spid="3">
                                            <p:txEl>
                                              <p:pRg st="9" end="9"/>
                                            </p:txEl>
                                          </p:spTgt>
                                        </p:tgtEl>
                                        <p:attrNameLst>
                                          <p:attrName>ppt_y</p:attrName>
                                        </p:attrNameLst>
                                      </p:cBhvr>
                                      <p:tavLst>
                                        <p:tav tm="0" fmla="#ppt_y-sin(pi*$)/3">
                                          <p:val>
                                            <p:fltVal val="0.5"/>
                                          </p:val>
                                        </p:tav>
                                        <p:tav tm="100000">
                                          <p:val>
                                            <p:fltVal val="1"/>
                                          </p:val>
                                        </p:tav>
                                      </p:tavLst>
                                    </p:anim>
                                    <p:anim calcmode="lin" valueType="num">
                                      <p:cBhvr>
                                        <p:cTn id="180" dur="332" tmFilter="0, 0; 0.125,0.2665; 0.25,0.4; 0.375,0.465; 0.5,0.5;  0.625,0.535; 0.75,0.6; 0.875,0.7335; 1,1">
                                          <p:stCondLst>
                                            <p:cond delay="332"/>
                                          </p:stCondLst>
                                        </p:cTn>
                                        <p:tgtEl>
                                          <p:spTgt spid="3">
                                            <p:txEl>
                                              <p:pRg st="9" end="9"/>
                                            </p:txEl>
                                          </p:spTgt>
                                        </p:tgtEl>
                                        <p:attrNameLst>
                                          <p:attrName>ppt_y</p:attrName>
                                        </p:attrNameLst>
                                      </p:cBhvr>
                                      <p:tavLst>
                                        <p:tav tm="0" fmla="#ppt_y-sin(pi*$)/9">
                                          <p:val>
                                            <p:fltVal val="0"/>
                                          </p:val>
                                        </p:tav>
                                        <p:tav tm="100000">
                                          <p:val>
                                            <p:fltVal val="1"/>
                                          </p:val>
                                        </p:tav>
                                      </p:tavLst>
                                    </p:anim>
                                    <p:anim calcmode="lin" valueType="num">
                                      <p:cBhvr>
                                        <p:cTn id="181" dur="166" tmFilter="0, 0; 0.125,0.2665; 0.25,0.4; 0.375,0.465; 0.5,0.5;  0.625,0.535; 0.75,0.6; 0.875,0.7335; 1,1">
                                          <p:stCondLst>
                                            <p:cond delay="662"/>
                                          </p:stCondLst>
                                        </p:cTn>
                                        <p:tgtEl>
                                          <p:spTgt spid="3">
                                            <p:txEl>
                                              <p:pRg st="9" end="9"/>
                                            </p:txEl>
                                          </p:spTgt>
                                        </p:tgtEl>
                                        <p:attrNameLst>
                                          <p:attrName>ppt_y</p:attrName>
                                        </p:attrNameLst>
                                      </p:cBhvr>
                                      <p:tavLst>
                                        <p:tav tm="0" fmla="#ppt_y-sin(pi*$)/27">
                                          <p:val>
                                            <p:fltVal val="0"/>
                                          </p:val>
                                        </p:tav>
                                        <p:tav tm="100000">
                                          <p:val>
                                            <p:fltVal val="1"/>
                                          </p:val>
                                        </p:tav>
                                      </p:tavLst>
                                    </p:anim>
                                    <p:anim calcmode="lin" valueType="num">
                                      <p:cBhvr>
                                        <p:cTn id="182" dur="82" tmFilter="0, 0; 0.125,0.2665; 0.25,0.4; 0.375,0.465; 0.5,0.5;  0.625,0.535; 0.75,0.6; 0.875,0.7335; 1,1">
                                          <p:stCondLst>
                                            <p:cond delay="828"/>
                                          </p:stCondLst>
                                        </p:cTn>
                                        <p:tgtEl>
                                          <p:spTgt spid="3">
                                            <p:txEl>
                                              <p:pRg st="9" end="9"/>
                                            </p:txEl>
                                          </p:spTgt>
                                        </p:tgtEl>
                                        <p:attrNameLst>
                                          <p:attrName>ppt_y</p:attrName>
                                        </p:attrNameLst>
                                      </p:cBhvr>
                                      <p:tavLst>
                                        <p:tav tm="0" fmla="#ppt_y-sin(pi*$)/81">
                                          <p:val>
                                            <p:fltVal val="0"/>
                                          </p:val>
                                        </p:tav>
                                        <p:tav tm="100000">
                                          <p:val>
                                            <p:fltVal val="1"/>
                                          </p:val>
                                        </p:tav>
                                      </p:tavLst>
                                    </p:anim>
                                    <p:animScale>
                                      <p:cBhvr>
                                        <p:cTn id="183" dur="13">
                                          <p:stCondLst>
                                            <p:cond delay="325"/>
                                          </p:stCondLst>
                                        </p:cTn>
                                        <p:tgtEl>
                                          <p:spTgt spid="3">
                                            <p:txEl>
                                              <p:pRg st="9" end="9"/>
                                            </p:txEl>
                                          </p:spTgt>
                                        </p:tgtEl>
                                      </p:cBhvr>
                                      <p:to x="100000" y="60000"/>
                                    </p:animScale>
                                    <p:animScale>
                                      <p:cBhvr>
                                        <p:cTn id="184" dur="83" decel="50000">
                                          <p:stCondLst>
                                            <p:cond delay="338"/>
                                          </p:stCondLst>
                                        </p:cTn>
                                        <p:tgtEl>
                                          <p:spTgt spid="3">
                                            <p:txEl>
                                              <p:pRg st="9" end="9"/>
                                            </p:txEl>
                                          </p:spTgt>
                                        </p:tgtEl>
                                      </p:cBhvr>
                                      <p:to x="100000" y="100000"/>
                                    </p:animScale>
                                    <p:animScale>
                                      <p:cBhvr>
                                        <p:cTn id="185" dur="13">
                                          <p:stCondLst>
                                            <p:cond delay="656"/>
                                          </p:stCondLst>
                                        </p:cTn>
                                        <p:tgtEl>
                                          <p:spTgt spid="3">
                                            <p:txEl>
                                              <p:pRg st="9" end="9"/>
                                            </p:txEl>
                                          </p:spTgt>
                                        </p:tgtEl>
                                      </p:cBhvr>
                                      <p:to x="100000" y="80000"/>
                                    </p:animScale>
                                    <p:animScale>
                                      <p:cBhvr>
                                        <p:cTn id="186" dur="83" decel="50000">
                                          <p:stCondLst>
                                            <p:cond delay="669"/>
                                          </p:stCondLst>
                                        </p:cTn>
                                        <p:tgtEl>
                                          <p:spTgt spid="3">
                                            <p:txEl>
                                              <p:pRg st="9" end="9"/>
                                            </p:txEl>
                                          </p:spTgt>
                                        </p:tgtEl>
                                      </p:cBhvr>
                                      <p:to x="100000" y="100000"/>
                                    </p:animScale>
                                    <p:animScale>
                                      <p:cBhvr>
                                        <p:cTn id="187" dur="13">
                                          <p:stCondLst>
                                            <p:cond delay="821"/>
                                          </p:stCondLst>
                                        </p:cTn>
                                        <p:tgtEl>
                                          <p:spTgt spid="3">
                                            <p:txEl>
                                              <p:pRg st="9" end="9"/>
                                            </p:txEl>
                                          </p:spTgt>
                                        </p:tgtEl>
                                      </p:cBhvr>
                                      <p:to x="100000" y="90000"/>
                                    </p:animScale>
                                    <p:animScale>
                                      <p:cBhvr>
                                        <p:cTn id="188" dur="83" decel="50000">
                                          <p:stCondLst>
                                            <p:cond delay="834"/>
                                          </p:stCondLst>
                                        </p:cTn>
                                        <p:tgtEl>
                                          <p:spTgt spid="3">
                                            <p:txEl>
                                              <p:pRg st="9" end="9"/>
                                            </p:txEl>
                                          </p:spTgt>
                                        </p:tgtEl>
                                      </p:cBhvr>
                                      <p:to x="100000" y="100000"/>
                                    </p:animScale>
                                    <p:animScale>
                                      <p:cBhvr>
                                        <p:cTn id="189" dur="13">
                                          <p:stCondLst>
                                            <p:cond delay="904"/>
                                          </p:stCondLst>
                                        </p:cTn>
                                        <p:tgtEl>
                                          <p:spTgt spid="3">
                                            <p:txEl>
                                              <p:pRg st="9" end="9"/>
                                            </p:txEl>
                                          </p:spTgt>
                                        </p:tgtEl>
                                      </p:cBhvr>
                                      <p:to x="100000" y="95000"/>
                                    </p:animScale>
                                    <p:animScale>
                                      <p:cBhvr>
                                        <p:cTn id="190" dur="83" decel="50000">
                                          <p:stCondLst>
                                            <p:cond delay="917"/>
                                          </p:stCondLst>
                                        </p:cTn>
                                        <p:tgtEl>
                                          <p:spTgt spid="3">
                                            <p:txEl>
                                              <p:pRg st="9" end="9"/>
                                            </p:txEl>
                                          </p:spTgt>
                                        </p:tgtEl>
                                      </p:cBhvr>
                                      <p:to x="100000" y="100000"/>
                                    </p:animScale>
                                  </p:childTnLst>
                                </p:cTn>
                              </p:par>
                            </p:childTnLst>
                          </p:cTn>
                        </p:par>
                        <p:par>
                          <p:cTn id="191" fill="hold">
                            <p:stCondLst>
                              <p:cond delay="11000"/>
                            </p:stCondLst>
                            <p:childTnLst>
                              <p:par>
                                <p:cTn id="192" presetID="26" presetClass="entr" presetSubtype="0" fill="hold" grpId="0" nodeType="afterEffect">
                                  <p:stCondLst>
                                    <p:cond delay="0"/>
                                  </p:stCondLst>
                                  <p:childTnLst>
                                    <p:set>
                                      <p:cBhvr>
                                        <p:cTn id="193" dur="1" fill="hold">
                                          <p:stCondLst>
                                            <p:cond delay="0"/>
                                          </p:stCondLst>
                                        </p:cTn>
                                        <p:tgtEl>
                                          <p:spTgt spid="3">
                                            <p:txEl>
                                              <p:pRg st="10" end="10"/>
                                            </p:txEl>
                                          </p:spTgt>
                                        </p:tgtEl>
                                        <p:attrNameLst>
                                          <p:attrName>style.visibility</p:attrName>
                                        </p:attrNameLst>
                                      </p:cBhvr>
                                      <p:to>
                                        <p:strVal val="visible"/>
                                      </p:to>
                                    </p:set>
                                    <p:animEffect transition="in" filter="wipe(down)">
                                      <p:cBhvr>
                                        <p:cTn id="194" dur="290">
                                          <p:stCondLst>
                                            <p:cond delay="0"/>
                                          </p:stCondLst>
                                        </p:cTn>
                                        <p:tgtEl>
                                          <p:spTgt spid="3">
                                            <p:txEl>
                                              <p:pRg st="10" end="10"/>
                                            </p:txEl>
                                          </p:spTgt>
                                        </p:tgtEl>
                                      </p:cBhvr>
                                    </p:animEffect>
                                    <p:anim calcmode="lin" valueType="num">
                                      <p:cBhvr>
                                        <p:cTn id="195" dur="911" tmFilter="0,0; 0.14,0.36; 0.43,0.73; 0.71,0.91; 1.0,1.0">
                                          <p:stCondLst>
                                            <p:cond delay="0"/>
                                          </p:stCondLst>
                                        </p:cTn>
                                        <p:tgtEl>
                                          <p:spTgt spid="3">
                                            <p:txEl>
                                              <p:pRg st="10" end="10"/>
                                            </p:txEl>
                                          </p:spTgt>
                                        </p:tgtEl>
                                        <p:attrNameLst>
                                          <p:attrName>ppt_x</p:attrName>
                                        </p:attrNameLst>
                                      </p:cBhvr>
                                      <p:tavLst>
                                        <p:tav tm="0">
                                          <p:val>
                                            <p:strVal val="#ppt_x-0.25"/>
                                          </p:val>
                                        </p:tav>
                                        <p:tav tm="100000">
                                          <p:val>
                                            <p:strVal val="#ppt_x"/>
                                          </p:val>
                                        </p:tav>
                                      </p:tavLst>
                                    </p:anim>
                                    <p:anim calcmode="lin" valueType="num">
                                      <p:cBhvr>
                                        <p:cTn id="196" dur="332" tmFilter="0.0,0.0; 0.25,0.07; 0.50,0.2; 0.75,0.467; 1.0,1.0">
                                          <p:stCondLst>
                                            <p:cond delay="0"/>
                                          </p:stCondLst>
                                        </p:cTn>
                                        <p:tgtEl>
                                          <p:spTgt spid="3">
                                            <p:txEl>
                                              <p:pRg st="10" end="10"/>
                                            </p:txEl>
                                          </p:spTgt>
                                        </p:tgtEl>
                                        <p:attrNameLst>
                                          <p:attrName>ppt_y</p:attrName>
                                        </p:attrNameLst>
                                      </p:cBhvr>
                                      <p:tavLst>
                                        <p:tav tm="0" fmla="#ppt_y-sin(pi*$)/3">
                                          <p:val>
                                            <p:fltVal val="0.5"/>
                                          </p:val>
                                        </p:tav>
                                        <p:tav tm="100000">
                                          <p:val>
                                            <p:fltVal val="1"/>
                                          </p:val>
                                        </p:tav>
                                      </p:tavLst>
                                    </p:anim>
                                    <p:anim calcmode="lin" valueType="num">
                                      <p:cBhvr>
                                        <p:cTn id="197" dur="332" tmFilter="0, 0; 0.125,0.2665; 0.25,0.4; 0.375,0.465; 0.5,0.5;  0.625,0.535; 0.75,0.6; 0.875,0.7335; 1,1">
                                          <p:stCondLst>
                                            <p:cond delay="332"/>
                                          </p:stCondLst>
                                        </p:cTn>
                                        <p:tgtEl>
                                          <p:spTgt spid="3">
                                            <p:txEl>
                                              <p:pRg st="10" end="10"/>
                                            </p:txEl>
                                          </p:spTgt>
                                        </p:tgtEl>
                                        <p:attrNameLst>
                                          <p:attrName>ppt_y</p:attrName>
                                        </p:attrNameLst>
                                      </p:cBhvr>
                                      <p:tavLst>
                                        <p:tav tm="0" fmla="#ppt_y-sin(pi*$)/9">
                                          <p:val>
                                            <p:fltVal val="0"/>
                                          </p:val>
                                        </p:tav>
                                        <p:tav tm="100000">
                                          <p:val>
                                            <p:fltVal val="1"/>
                                          </p:val>
                                        </p:tav>
                                      </p:tavLst>
                                    </p:anim>
                                    <p:anim calcmode="lin" valueType="num">
                                      <p:cBhvr>
                                        <p:cTn id="198" dur="166" tmFilter="0, 0; 0.125,0.2665; 0.25,0.4; 0.375,0.465; 0.5,0.5;  0.625,0.535; 0.75,0.6; 0.875,0.7335; 1,1">
                                          <p:stCondLst>
                                            <p:cond delay="662"/>
                                          </p:stCondLst>
                                        </p:cTn>
                                        <p:tgtEl>
                                          <p:spTgt spid="3">
                                            <p:txEl>
                                              <p:pRg st="10" end="10"/>
                                            </p:txEl>
                                          </p:spTgt>
                                        </p:tgtEl>
                                        <p:attrNameLst>
                                          <p:attrName>ppt_y</p:attrName>
                                        </p:attrNameLst>
                                      </p:cBhvr>
                                      <p:tavLst>
                                        <p:tav tm="0" fmla="#ppt_y-sin(pi*$)/27">
                                          <p:val>
                                            <p:fltVal val="0"/>
                                          </p:val>
                                        </p:tav>
                                        <p:tav tm="100000">
                                          <p:val>
                                            <p:fltVal val="1"/>
                                          </p:val>
                                        </p:tav>
                                      </p:tavLst>
                                    </p:anim>
                                    <p:anim calcmode="lin" valueType="num">
                                      <p:cBhvr>
                                        <p:cTn id="199" dur="82" tmFilter="0, 0; 0.125,0.2665; 0.25,0.4; 0.375,0.465; 0.5,0.5;  0.625,0.535; 0.75,0.6; 0.875,0.7335; 1,1">
                                          <p:stCondLst>
                                            <p:cond delay="828"/>
                                          </p:stCondLst>
                                        </p:cTn>
                                        <p:tgtEl>
                                          <p:spTgt spid="3">
                                            <p:txEl>
                                              <p:pRg st="10" end="10"/>
                                            </p:txEl>
                                          </p:spTgt>
                                        </p:tgtEl>
                                        <p:attrNameLst>
                                          <p:attrName>ppt_y</p:attrName>
                                        </p:attrNameLst>
                                      </p:cBhvr>
                                      <p:tavLst>
                                        <p:tav tm="0" fmla="#ppt_y-sin(pi*$)/81">
                                          <p:val>
                                            <p:fltVal val="0"/>
                                          </p:val>
                                        </p:tav>
                                        <p:tav tm="100000">
                                          <p:val>
                                            <p:fltVal val="1"/>
                                          </p:val>
                                        </p:tav>
                                      </p:tavLst>
                                    </p:anim>
                                    <p:animScale>
                                      <p:cBhvr>
                                        <p:cTn id="200" dur="13">
                                          <p:stCondLst>
                                            <p:cond delay="325"/>
                                          </p:stCondLst>
                                        </p:cTn>
                                        <p:tgtEl>
                                          <p:spTgt spid="3">
                                            <p:txEl>
                                              <p:pRg st="10" end="10"/>
                                            </p:txEl>
                                          </p:spTgt>
                                        </p:tgtEl>
                                      </p:cBhvr>
                                      <p:to x="100000" y="60000"/>
                                    </p:animScale>
                                    <p:animScale>
                                      <p:cBhvr>
                                        <p:cTn id="201" dur="83" decel="50000">
                                          <p:stCondLst>
                                            <p:cond delay="338"/>
                                          </p:stCondLst>
                                        </p:cTn>
                                        <p:tgtEl>
                                          <p:spTgt spid="3">
                                            <p:txEl>
                                              <p:pRg st="10" end="10"/>
                                            </p:txEl>
                                          </p:spTgt>
                                        </p:tgtEl>
                                      </p:cBhvr>
                                      <p:to x="100000" y="100000"/>
                                    </p:animScale>
                                    <p:animScale>
                                      <p:cBhvr>
                                        <p:cTn id="202" dur="13">
                                          <p:stCondLst>
                                            <p:cond delay="656"/>
                                          </p:stCondLst>
                                        </p:cTn>
                                        <p:tgtEl>
                                          <p:spTgt spid="3">
                                            <p:txEl>
                                              <p:pRg st="10" end="10"/>
                                            </p:txEl>
                                          </p:spTgt>
                                        </p:tgtEl>
                                      </p:cBhvr>
                                      <p:to x="100000" y="80000"/>
                                    </p:animScale>
                                    <p:animScale>
                                      <p:cBhvr>
                                        <p:cTn id="203" dur="83" decel="50000">
                                          <p:stCondLst>
                                            <p:cond delay="669"/>
                                          </p:stCondLst>
                                        </p:cTn>
                                        <p:tgtEl>
                                          <p:spTgt spid="3">
                                            <p:txEl>
                                              <p:pRg st="10" end="10"/>
                                            </p:txEl>
                                          </p:spTgt>
                                        </p:tgtEl>
                                      </p:cBhvr>
                                      <p:to x="100000" y="100000"/>
                                    </p:animScale>
                                    <p:animScale>
                                      <p:cBhvr>
                                        <p:cTn id="204" dur="13">
                                          <p:stCondLst>
                                            <p:cond delay="821"/>
                                          </p:stCondLst>
                                        </p:cTn>
                                        <p:tgtEl>
                                          <p:spTgt spid="3">
                                            <p:txEl>
                                              <p:pRg st="10" end="10"/>
                                            </p:txEl>
                                          </p:spTgt>
                                        </p:tgtEl>
                                      </p:cBhvr>
                                      <p:to x="100000" y="90000"/>
                                    </p:animScale>
                                    <p:animScale>
                                      <p:cBhvr>
                                        <p:cTn id="205" dur="83" decel="50000">
                                          <p:stCondLst>
                                            <p:cond delay="834"/>
                                          </p:stCondLst>
                                        </p:cTn>
                                        <p:tgtEl>
                                          <p:spTgt spid="3">
                                            <p:txEl>
                                              <p:pRg st="10" end="10"/>
                                            </p:txEl>
                                          </p:spTgt>
                                        </p:tgtEl>
                                      </p:cBhvr>
                                      <p:to x="100000" y="100000"/>
                                    </p:animScale>
                                    <p:animScale>
                                      <p:cBhvr>
                                        <p:cTn id="206" dur="13">
                                          <p:stCondLst>
                                            <p:cond delay="904"/>
                                          </p:stCondLst>
                                        </p:cTn>
                                        <p:tgtEl>
                                          <p:spTgt spid="3">
                                            <p:txEl>
                                              <p:pRg st="10" end="10"/>
                                            </p:txEl>
                                          </p:spTgt>
                                        </p:tgtEl>
                                      </p:cBhvr>
                                      <p:to x="100000" y="95000"/>
                                    </p:animScale>
                                    <p:animScale>
                                      <p:cBhvr>
                                        <p:cTn id="207" dur="83" decel="50000">
                                          <p:stCondLst>
                                            <p:cond delay="917"/>
                                          </p:stCondLst>
                                        </p:cTn>
                                        <p:tgtEl>
                                          <p:spTgt spid="3">
                                            <p:txEl>
                                              <p:pRg st="10" end="10"/>
                                            </p:txEl>
                                          </p:spTgt>
                                        </p:tgtEl>
                                      </p:cBhvr>
                                      <p:to x="100000" y="100000"/>
                                    </p:animScale>
                                  </p:childTnLst>
                                </p:cTn>
                              </p:par>
                            </p:childTnLst>
                          </p:cTn>
                        </p:par>
                        <p:par>
                          <p:cTn id="208" fill="hold">
                            <p:stCondLst>
                              <p:cond delay="12000"/>
                            </p:stCondLst>
                            <p:childTnLst>
                              <p:par>
                                <p:cTn id="209" presetID="26" presetClass="entr" presetSubtype="0" fill="hold" grpId="0" nodeType="afterEffect">
                                  <p:stCondLst>
                                    <p:cond delay="0"/>
                                  </p:stCondLst>
                                  <p:childTnLst>
                                    <p:set>
                                      <p:cBhvr>
                                        <p:cTn id="210" dur="1" fill="hold">
                                          <p:stCondLst>
                                            <p:cond delay="0"/>
                                          </p:stCondLst>
                                        </p:cTn>
                                        <p:tgtEl>
                                          <p:spTgt spid="3">
                                            <p:txEl>
                                              <p:pRg st="11" end="11"/>
                                            </p:txEl>
                                          </p:spTgt>
                                        </p:tgtEl>
                                        <p:attrNameLst>
                                          <p:attrName>style.visibility</p:attrName>
                                        </p:attrNameLst>
                                      </p:cBhvr>
                                      <p:to>
                                        <p:strVal val="visible"/>
                                      </p:to>
                                    </p:set>
                                    <p:animEffect transition="in" filter="wipe(down)">
                                      <p:cBhvr>
                                        <p:cTn id="211" dur="290">
                                          <p:stCondLst>
                                            <p:cond delay="0"/>
                                          </p:stCondLst>
                                        </p:cTn>
                                        <p:tgtEl>
                                          <p:spTgt spid="3">
                                            <p:txEl>
                                              <p:pRg st="11" end="11"/>
                                            </p:txEl>
                                          </p:spTgt>
                                        </p:tgtEl>
                                      </p:cBhvr>
                                    </p:animEffect>
                                    <p:anim calcmode="lin" valueType="num">
                                      <p:cBhvr>
                                        <p:cTn id="212" dur="911" tmFilter="0,0; 0.14,0.36; 0.43,0.73; 0.71,0.91; 1.0,1.0">
                                          <p:stCondLst>
                                            <p:cond delay="0"/>
                                          </p:stCondLst>
                                        </p:cTn>
                                        <p:tgtEl>
                                          <p:spTgt spid="3">
                                            <p:txEl>
                                              <p:pRg st="11" end="11"/>
                                            </p:txEl>
                                          </p:spTgt>
                                        </p:tgtEl>
                                        <p:attrNameLst>
                                          <p:attrName>ppt_x</p:attrName>
                                        </p:attrNameLst>
                                      </p:cBhvr>
                                      <p:tavLst>
                                        <p:tav tm="0">
                                          <p:val>
                                            <p:strVal val="#ppt_x-0.25"/>
                                          </p:val>
                                        </p:tav>
                                        <p:tav tm="100000">
                                          <p:val>
                                            <p:strVal val="#ppt_x"/>
                                          </p:val>
                                        </p:tav>
                                      </p:tavLst>
                                    </p:anim>
                                    <p:anim calcmode="lin" valueType="num">
                                      <p:cBhvr>
                                        <p:cTn id="213" dur="332" tmFilter="0.0,0.0; 0.25,0.07; 0.50,0.2; 0.75,0.467; 1.0,1.0">
                                          <p:stCondLst>
                                            <p:cond delay="0"/>
                                          </p:stCondLst>
                                        </p:cTn>
                                        <p:tgtEl>
                                          <p:spTgt spid="3">
                                            <p:txEl>
                                              <p:pRg st="11" end="11"/>
                                            </p:txEl>
                                          </p:spTgt>
                                        </p:tgtEl>
                                        <p:attrNameLst>
                                          <p:attrName>ppt_y</p:attrName>
                                        </p:attrNameLst>
                                      </p:cBhvr>
                                      <p:tavLst>
                                        <p:tav tm="0" fmla="#ppt_y-sin(pi*$)/3">
                                          <p:val>
                                            <p:fltVal val="0.5"/>
                                          </p:val>
                                        </p:tav>
                                        <p:tav tm="100000">
                                          <p:val>
                                            <p:fltVal val="1"/>
                                          </p:val>
                                        </p:tav>
                                      </p:tavLst>
                                    </p:anim>
                                    <p:anim calcmode="lin" valueType="num">
                                      <p:cBhvr>
                                        <p:cTn id="214" dur="332" tmFilter="0, 0; 0.125,0.2665; 0.25,0.4; 0.375,0.465; 0.5,0.5;  0.625,0.535; 0.75,0.6; 0.875,0.7335; 1,1">
                                          <p:stCondLst>
                                            <p:cond delay="332"/>
                                          </p:stCondLst>
                                        </p:cTn>
                                        <p:tgtEl>
                                          <p:spTgt spid="3">
                                            <p:txEl>
                                              <p:pRg st="11" end="11"/>
                                            </p:txEl>
                                          </p:spTgt>
                                        </p:tgtEl>
                                        <p:attrNameLst>
                                          <p:attrName>ppt_y</p:attrName>
                                        </p:attrNameLst>
                                      </p:cBhvr>
                                      <p:tavLst>
                                        <p:tav tm="0" fmla="#ppt_y-sin(pi*$)/9">
                                          <p:val>
                                            <p:fltVal val="0"/>
                                          </p:val>
                                        </p:tav>
                                        <p:tav tm="100000">
                                          <p:val>
                                            <p:fltVal val="1"/>
                                          </p:val>
                                        </p:tav>
                                      </p:tavLst>
                                    </p:anim>
                                    <p:anim calcmode="lin" valueType="num">
                                      <p:cBhvr>
                                        <p:cTn id="215" dur="166" tmFilter="0, 0; 0.125,0.2665; 0.25,0.4; 0.375,0.465; 0.5,0.5;  0.625,0.535; 0.75,0.6; 0.875,0.7335; 1,1">
                                          <p:stCondLst>
                                            <p:cond delay="662"/>
                                          </p:stCondLst>
                                        </p:cTn>
                                        <p:tgtEl>
                                          <p:spTgt spid="3">
                                            <p:txEl>
                                              <p:pRg st="11" end="11"/>
                                            </p:txEl>
                                          </p:spTgt>
                                        </p:tgtEl>
                                        <p:attrNameLst>
                                          <p:attrName>ppt_y</p:attrName>
                                        </p:attrNameLst>
                                      </p:cBhvr>
                                      <p:tavLst>
                                        <p:tav tm="0" fmla="#ppt_y-sin(pi*$)/27">
                                          <p:val>
                                            <p:fltVal val="0"/>
                                          </p:val>
                                        </p:tav>
                                        <p:tav tm="100000">
                                          <p:val>
                                            <p:fltVal val="1"/>
                                          </p:val>
                                        </p:tav>
                                      </p:tavLst>
                                    </p:anim>
                                    <p:anim calcmode="lin" valueType="num">
                                      <p:cBhvr>
                                        <p:cTn id="216" dur="82" tmFilter="0, 0; 0.125,0.2665; 0.25,0.4; 0.375,0.465; 0.5,0.5;  0.625,0.535; 0.75,0.6; 0.875,0.7335; 1,1">
                                          <p:stCondLst>
                                            <p:cond delay="828"/>
                                          </p:stCondLst>
                                        </p:cTn>
                                        <p:tgtEl>
                                          <p:spTgt spid="3">
                                            <p:txEl>
                                              <p:pRg st="11" end="11"/>
                                            </p:txEl>
                                          </p:spTgt>
                                        </p:tgtEl>
                                        <p:attrNameLst>
                                          <p:attrName>ppt_y</p:attrName>
                                        </p:attrNameLst>
                                      </p:cBhvr>
                                      <p:tavLst>
                                        <p:tav tm="0" fmla="#ppt_y-sin(pi*$)/81">
                                          <p:val>
                                            <p:fltVal val="0"/>
                                          </p:val>
                                        </p:tav>
                                        <p:tav tm="100000">
                                          <p:val>
                                            <p:fltVal val="1"/>
                                          </p:val>
                                        </p:tav>
                                      </p:tavLst>
                                    </p:anim>
                                    <p:animScale>
                                      <p:cBhvr>
                                        <p:cTn id="217" dur="13">
                                          <p:stCondLst>
                                            <p:cond delay="325"/>
                                          </p:stCondLst>
                                        </p:cTn>
                                        <p:tgtEl>
                                          <p:spTgt spid="3">
                                            <p:txEl>
                                              <p:pRg st="11" end="11"/>
                                            </p:txEl>
                                          </p:spTgt>
                                        </p:tgtEl>
                                      </p:cBhvr>
                                      <p:to x="100000" y="60000"/>
                                    </p:animScale>
                                    <p:animScale>
                                      <p:cBhvr>
                                        <p:cTn id="218" dur="83" decel="50000">
                                          <p:stCondLst>
                                            <p:cond delay="338"/>
                                          </p:stCondLst>
                                        </p:cTn>
                                        <p:tgtEl>
                                          <p:spTgt spid="3">
                                            <p:txEl>
                                              <p:pRg st="11" end="11"/>
                                            </p:txEl>
                                          </p:spTgt>
                                        </p:tgtEl>
                                      </p:cBhvr>
                                      <p:to x="100000" y="100000"/>
                                    </p:animScale>
                                    <p:animScale>
                                      <p:cBhvr>
                                        <p:cTn id="219" dur="13">
                                          <p:stCondLst>
                                            <p:cond delay="656"/>
                                          </p:stCondLst>
                                        </p:cTn>
                                        <p:tgtEl>
                                          <p:spTgt spid="3">
                                            <p:txEl>
                                              <p:pRg st="11" end="11"/>
                                            </p:txEl>
                                          </p:spTgt>
                                        </p:tgtEl>
                                      </p:cBhvr>
                                      <p:to x="100000" y="80000"/>
                                    </p:animScale>
                                    <p:animScale>
                                      <p:cBhvr>
                                        <p:cTn id="220" dur="83" decel="50000">
                                          <p:stCondLst>
                                            <p:cond delay="669"/>
                                          </p:stCondLst>
                                        </p:cTn>
                                        <p:tgtEl>
                                          <p:spTgt spid="3">
                                            <p:txEl>
                                              <p:pRg st="11" end="11"/>
                                            </p:txEl>
                                          </p:spTgt>
                                        </p:tgtEl>
                                      </p:cBhvr>
                                      <p:to x="100000" y="100000"/>
                                    </p:animScale>
                                    <p:animScale>
                                      <p:cBhvr>
                                        <p:cTn id="221" dur="13">
                                          <p:stCondLst>
                                            <p:cond delay="821"/>
                                          </p:stCondLst>
                                        </p:cTn>
                                        <p:tgtEl>
                                          <p:spTgt spid="3">
                                            <p:txEl>
                                              <p:pRg st="11" end="11"/>
                                            </p:txEl>
                                          </p:spTgt>
                                        </p:tgtEl>
                                      </p:cBhvr>
                                      <p:to x="100000" y="90000"/>
                                    </p:animScale>
                                    <p:animScale>
                                      <p:cBhvr>
                                        <p:cTn id="222" dur="83" decel="50000">
                                          <p:stCondLst>
                                            <p:cond delay="834"/>
                                          </p:stCondLst>
                                        </p:cTn>
                                        <p:tgtEl>
                                          <p:spTgt spid="3">
                                            <p:txEl>
                                              <p:pRg st="11" end="11"/>
                                            </p:txEl>
                                          </p:spTgt>
                                        </p:tgtEl>
                                      </p:cBhvr>
                                      <p:to x="100000" y="100000"/>
                                    </p:animScale>
                                    <p:animScale>
                                      <p:cBhvr>
                                        <p:cTn id="223" dur="13">
                                          <p:stCondLst>
                                            <p:cond delay="904"/>
                                          </p:stCondLst>
                                        </p:cTn>
                                        <p:tgtEl>
                                          <p:spTgt spid="3">
                                            <p:txEl>
                                              <p:pRg st="11" end="11"/>
                                            </p:txEl>
                                          </p:spTgt>
                                        </p:tgtEl>
                                      </p:cBhvr>
                                      <p:to x="100000" y="95000"/>
                                    </p:animScale>
                                    <p:animScale>
                                      <p:cBhvr>
                                        <p:cTn id="224" dur="83" decel="50000">
                                          <p:stCondLst>
                                            <p:cond delay="917"/>
                                          </p:stCondLst>
                                        </p:cTn>
                                        <p:tgtEl>
                                          <p:spTgt spid="3">
                                            <p:txEl>
                                              <p:pRg st="11" end="11"/>
                                            </p:txEl>
                                          </p:spTgt>
                                        </p:tgtEl>
                                      </p:cBhvr>
                                      <p:to x="100000" y="100000"/>
                                    </p:animScale>
                                  </p:childTnLst>
                                </p:cTn>
                              </p:par>
                            </p:childTnLst>
                          </p:cTn>
                        </p:par>
                        <p:par>
                          <p:cTn id="225" fill="hold">
                            <p:stCondLst>
                              <p:cond delay="13000"/>
                            </p:stCondLst>
                            <p:childTnLst>
                              <p:par>
                                <p:cTn id="226" presetID="26" presetClass="entr" presetSubtype="0" fill="hold" grpId="0" nodeType="afterEffect">
                                  <p:stCondLst>
                                    <p:cond delay="0"/>
                                  </p:stCondLst>
                                  <p:childTnLst>
                                    <p:set>
                                      <p:cBhvr>
                                        <p:cTn id="227" dur="1" fill="hold">
                                          <p:stCondLst>
                                            <p:cond delay="0"/>
                                          </p:stCondLst>
                                        </p:cTn>
                                        <p:tgtEl>
                                          <p:spTgt spid="3">
                                            <p:txEl>
                                              <p:pRg st="12" end="12"/>
                                            </p:txEl>
                                          </p:spTgt>
                                        </p:tgtEl>
                                        <p:attrNameLst>
                                          <p:attrName>style.visibility</p:attrName>
                                        </p:attrNameLst>
                                      </p:cBhvr>
                                      <p:to>
                                        <p:strVal val="visible"/>
                                      </p:to>
                                    </p:set>
                                    <p:animEffect transition="in" filter="wipe(down)">
                                      <p:cBhvr>
                                        <p:cTn id="228" dur="290">
                                          <p:stCondLst>
                                            <p:cond delay="0"/>
                                          </p:stCondLst>
                                        </p:cTn>
                                        <p:tgtEl>
                                          <p:spTgt spid="3">
                                            <p:txEl>
                                              <p:pRg st="12" end="12"/>
                                            </p:txEl>
                                          </p:spTgt>
                                        </p:tgtEl>
                                      </p:cBhvr>
                                    </p:animEffect>
                                    <p:anim calcmode="lin" valueType="num">
                                      <p:cBhvr>
                                        <p:cTn id="229" dur="911" tmFilter="0,0; 0.14,0.36; 0.43,0.73; 0.71,0.91; 1.0,1.0">
                                          <p:stCondLst>
                                            <p:cond delay="0"/>
                                          </p:stCondLst>
                                        </p:cTn>
                                        <p:tgtEl>
                                          <p:spTgt spid="3">
                                            <p:txEl>
                                              <p:pRg st="12" end="12"/>
                                            </p:txEl>
                                          </p:spTgt>
                                        </p:tgtEl>
                                        <p:attrNameLst>
                                          <p:attrName>ppt_x</p:attrName>
                                        </p:attrNameLst>
                                      </p:cBhvr>
                                      <p:tavLst>
                                        <p:tav tm="0">
                                          <p:val>
                                            <p:strVal val="#ppt_x-0.25"/>
                                          </p:val>
                                        </p:tav>
                                        <p:tav tm="100000">
                                          <p:val>
                                            <p:strVal val="#ppt_x"/>
                                          </p:val>
                                        </p:tav>
                                      </p:tavLst>
                                    </p:anim>
                                    <p:anim calcmode="lin" valueType="num">
                                      <p:cBhvr>
                                        <p:cTn id="230" dur="332" tmFilter="0.0,0.0; 0.25,0.07; 0.50,0.2; 0.75,0.467; 1.0,1.0">
                                          <p:stCondLst>
                                            <p:cond delay="0"/>
                                          </p:stCondLst>
                                        </p:cTn>
                                        <p:tgtEl>
                                          <p:spTgt spid="3">
                                            <p:txEl>
                                              <p:pRg st="12" end="12"/>
                                            </p:txEl>
                                          </p:spTgt>
                                        </p:tgtEl>
                                        <p:attrNameLst>
                                          <p:attrName>ppt_y</p:attrName>
                                        </p:attrNameLst>
                                      </p:cBhvr>
                                      <p:tavLst>
                                        <p:tav tm="0" fmla="#ppt_y-sin(pi*$)/3">
                                          <p:val>
                                            <p:fltVal val="0.5"/>
                                          </p:val>
                                        </p:tav>
                                        <p:tav tm="100000">
                                          <p:val>
                                            <p:fltVal val="1"/>
                                          </p:val>
                                        </p:tav>
                                      </p:tavLst>
                                    </p:anim>
                                    <p:anim calcmode="lin" valueType="num">
                                      <p:cBhvr>
                                        <p:cTn id="231" dur="332" tmFilter="0, 0; 0.125,0.2665; 0.25,0.4; 0.375,0.465; 0.5,0.5;  0.625,0.535; 0.75,0.6; 0.875,0.7335; 1,1">
                                          <p:stCondLst>
                                            <p:cond delay="332"/>
                                          </p:stCondLst>
                                        </p:cTn>
                                        <p:tgtEl>
                                          <p:spTgt spid="3">
                                            <p:txEl>
                                              <p:pRg st="12" end="12"/>
                                            </p:txEl>
                                          </p:spTgt>
                                        </p:tgtEl>
                                        <p:attrNameLst>
                                          <p:attrName>ppt_y</p:attrName>
                                        </p:attrNameLst>
                                      </p:cBhvr>
                                      <p:tavLst>
                                        <p:tav tm="0" fmla="#ppt_y-sin(pi*$)/9">
                                          <p:val>
                                            <p:fltVal val="0"/>
                                          </p:val>
                                        </p:tav>
                                        <p:tav tm="100000">
                                          <p:val>
                                            <p:fltVal val="1"/>
                                          </p:val>
                                        </p:tav>
                                      </p:tavLst>
                                    </p:anim>
                                    <p:anim calcmode="lin" valueType="num">
                                      <p:cBhvr>
                                        <p:cTn id="232" dur="166" tmFilter="0, 0; 0.125,0.2665; 0.25,0.4; 0.375,0.465; 0.5,0.5;  0.625,0.535; 0.75,0.6; 0.875,0.7335; 1,1">
                                          <p:stCondLst>
                                            <p:cond delay="662"/>
                                          </p:stCondLst>
                                        </p:cTn>
                                        <p:tgtEl>
                                          <p:spTgt spid="3">
                                            <p:txEl>
                                              <p:pRg st="12" end="12"/>
                                            </p:txEl>
                                          </p:spTgt>
                                        </p:tgtEl>
                                        <p:attrNameLst>
                                          <p:attrName>ppt_y</p:attrName>
                                        </p:attrNameLst>
                                      </p:cBhvr>
                                      <p:tavLst>
                                        <p:tav tm="0" fmla="#ppt_y-sin(pi*$)/27">
                                          <p:val>
                                            <p:fltVal val="0"/>
                                          </p:val>
                                        </p:tav>
                                        <p:tav tm="100000">
                                          <p:val>
                                            <p:fltVal val="1"/>
                                          </p:val>
                                        </p:tav>
                                      </p:tavLst>
                                    </p:anim>
                                    <p:anim calcmode="lin" valueType="num">
                                      <p:cBhvr>
                                        <p:cTn id="233" dur="82" tmFilter="0, 0; 0.125,0.2665; 0.25,0.4; 0.375,0.465; 0.5,0.5;  0.625,0.535; 0.75,0.6; 0.875,0.7335; 1,1">
                                          <p:stCondLst>
                                            <p:cond delay="828"/>
                                          </p:stCondLst>
                                        </p:cTn>
                                        <p:tgtEl>
                                          <p:spTgt spid="3">
                                            <p:txEl>
                                              <p:pRg st="12" end="12"/>
                                            </p:txEl>
                                          </p:spTgt>
                                        </p:tgtEl>
                                        <p:attrNameLst>
                                          <p:attrName>ppt_y</p:attrName>
                                        </p:attrNameLst>
                                      </p:cBhvr>
                                      <p:tavLst>
                                        <p:tav tm="0" fmla="#ppt_y-sin(pi*$)/81">
                                          <p:val>
                                            <p:fltVal val="0"/>
                                          </p:val>
                                        </p:tav>
                                        <p:tav tm="100000">
                                          <p:val>
                                            <p:fltVal val="1"/>
                                          </p:val>
                                        </p:tav>
                                      </p:tavLst>
                                    </p:anim>
                                    <p:animScale>
                                      <p:cBhvr>
                                        <p:cTn id="234" dur="13">
                                          <p:stCondLst>
                                            <p:cond delay="325"/>
                                          </p:stCondLst>
                                        </p:cTn>
                                        <p:tgtEl>
                                          <p:spTgt spid="3">
                                            <p:txEl>
                                              <p:pRg st="12" end="12"/>
                                            </p:txEl>
                                          </p:spTgt>
                                        </p:tgtEl>
                                      </p:cBhvr>
                                      <p:to x="100000" y="60000"/>
                                    </p:animScale>
                                    <p:animScale>
                                      <p:cBhvr>
                                        <p:cTn id="235" dur="83" decel="50000">
                                          <p:stCondLst>
                                            <p:cond delay="338"/>
                                          </p:stCondLst>
                                        </p:cTn>
                                        <p:tgtEl>
                                          <p:spTgt spid="3">
                                            <p:txEl>
                                              <p:pRg st="12" end="12"/>
                                            </p:txEl>
                                          </p:spTgt>
                                        </p:tgtEl>
                                      </p:cBhvr>
                                      <p:to x="100000" y="100000"/>
                                    </p:animScale>
                                    <p:animScale>
                                      <p:cBhvr>
                                        <p:cTn id="236" dur="13">
                                          <p:stCondLst>
                                            <p:cond delay="656"/>
                                          </p:stCondLst>
                                        </p:cTn>
                                        <p:tgtEl>
                                          <p:spTgt spid="3">
                                            <p:txEl>
                                              <p:pRg st="12" end="12"/>
                                            </p:txEl>
                                          </p:spTgt>
                                        </p:tgtEl>
                                      </p:cBhvr>
                                      <p:to x="100000" y="80000"/>
                                    </p:animScale>
                                    <p:animScale>
                                      <p:cBhvr>
                                        <p:cTn id="237" dur="83" decel="50000">
                                          <p:stCondLst>
                                            <p:cond delay="669"/>
                                          </p:stCondLst>
                                        </p:cTn>
                                        <p:tgtEl>
                                          <p:spTgt spid="3">
                                            <p:txEl>
                                              <p:pRg st="12" end="12"/>
                                            </p:txEl>
                                          </p:spTgt>
                                        </p:tgtEl>
                                      </p:cBhvr>
                                      <p:to x="100000" y="100000"/>
                                    </p:animScale>
                                    <p:animScale>
                                      <p:cBhvr>
                                        <p:cTn id="238" dur="13">
                                          <p:stCondLst>
                                            <p:cond delay="821"/>
                                          </p:stCondLst>
                                        </p:cTn>
                                        <p:tgtEl>
                                          <p:spTgt spid="3">
                                            <p:txEl>
                                              <p:pRg st="12" end="12"/>
                                            </p:txEl>
                                          </p:spTgt>
                                        </p:tgtEl>
                                      </p:cBhvr>
                                      <p:to x="100000" y="90000"/>
                                    </p:animScale>
                                    <p:animScale>
                                      <p:cBhvr>
                                        <p:cTn id="239" dur="83" decel="50000">
                                          <p:stCondLst>
                                            <p:cond delay="834"/>
                                          </p:stCondLst>
                                        </p:cTn>
                                        <p:tgtEl>
                                          <p:spTgt spid="3">
                                            <p:txEl>
                                              <p:pRg st="12" end="12"/>
                                            </p:txEl>
                                          </p:spTgt>
                                        </p:tgtEl>
                                      </p:cBhvr>
                                      <p:to x="100000" y="100000"/>
                                    </p:animScale>
                                    <p:animScale>
                                      <p:cBhvr>
                                        <p:cTn id="240" dur="13">
                                          <p:stCondLst>
                                            <p:cond delay="904"/>
                                          </p:stCondLst>
                                        </p:cTn>
                                        <p:tgtEl>
                                          <p:spTgt spid="3">
                                            <p:txEl>
                                              <p:pRg st="12" end="12"/>
                                            </p:txEl>
                                          </p:spTgt>
                                        </p:tgtEl>
                                      </p:cBhvr>
                                      <p:to x="100000" y="95000"/>
                                    </p:animScale>
                                    <p:animScale>
                                      <p:cBhvr>
                                        <p:cTn id="241" dur="83" decel="50000">
                                          <p:stCondLst>
                                            <p:cond delay="917"/>
                                          </p:stCondLst>
                                        </p:cTn>
                                        <p:tgtEl>
                                          <p:spTgt spid="3">
                                            <p:txEl>
                                              <p:pRg st="12" end="1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1533305" y="98323"/>
            <a:ext cx="9521507" cy="6531077"/>
          </a:xfrm>
        </p:spPr>
        <p:txBody>
          <a:bodyPr>
            <a:normAutofit fontScale="25000" lnSpcReduction="20000"/>
          </a:bodyPr>
          <a:lstStyle/>
          <a:p>
            <a:pPr algn="just">
              <a:lnSpc>
                <a:spcPct val="150000"/>
              </a:lnSpc>
              <a:spcAft>
                <a:spcPts val="0"/>
              </a:spcAft>
            </a:pPr>
            <a:r>
              <a:rPr lang="it-IT" sz="7200" dirty="0">
                <a:latin typeface="Garamond" panose="02020404030301010803" pitchFamily="18" charset="0"/>
                <a:ea typeface="Times New Roman" panose="02020603050405020304" pitchFamily="18" charset="0"/>
              </a:rPr>
              <a:t>Il regolamento recante il codice di comportamento per i dipendenti pubblici è stato emanato con il </a:t>
            </a:r>
            <a:r>
              <a:rPr lang="it-IT" sz="7200" b="1" dirty="0" smtClean="0">
                <a:latin typeface="Garamond" panose="02020404030301010803" pitchFamily="18" charset="0"/>
                <a:ea typeface="Times New Roman" panose="02020603050405020304" pitchFamily="18" charset="0"/>
              </a:rPr>
              <a:t>DPR 16 </a:t>
            </a:r>
            <a:r>
              <a:rPr lang="it-IT" sz="7200" b="1" dirty="0">
                <a:latin typeface="Garamond" panose="02020404030301010803" pitchFamily="18" charset="0"/>
                <a:ea typeface="Times New Roman" panose="02020603050405020304" pitchFamily="18" charset="0"/>
              </a:rPr>
              <a:t>aprile 2013, n. 62</a:t>
            </a:r>
            <a:r>
              <a:rPr lang="it-IT" sz="7200" dirty="0">
                <a:latin typeface="Garamond" panose="02020404030301010803" pitchFamily="18" charset="0"/>
                <a:ea typeface="Times New Roman" panose="02020603050405020304" pitchFamily="18" charset="0"/>
              </a:rPr>
              <a:t>. </a:t>
            </a:r>
            <a:r>
              <a:rPr lang="it-IT" sz="7200" dirty="0">
                <a:solidFill>
                  <a:srgbClr val="0000FF"/>
                </a:solidFill>
                <a:latin typeface="Garamond" panose="02020404030301010803" pitchFamily="18" charset="0"/>
                <a:ea typeface="Times New Roman" panose="02020603050405020304" pitchFamily="18" charset="0"/>
              </a:rPr>
              <a:t>Le disposizioni in esso contenute devono essere integrate e specificate dai codici di comportamento che ciascuna amministrazione deve adottare ai sensi dell’articolo 54, comma 1, del d.lgs. n. 165/2001</a:t>
            </a:r>
            <a:r>
              <a:rPr lang="it-IT" sz="7200" dirty="0" smtClean="0">
                <a:solidFill>
                  <a:srgbClr val="0000FF"/>
                </a:solidFill>
                <a:latin typeface="Garamond" panose="02020404030301010803" pitchFamily="18" charset="0"/>
                <a:ea typeface="Times New Roman" panose="02020603050405020304" pitchFamily="18" charset="0"/>
              </a:rPr>
              <a:t>.</a:t>
            </a:r>
          </a:p>
          <a:p>
            <a:pPr marL="0" indent="0" algn="just">
              <a:lnSpc>
                <a:spcPct val="150000"/>
              </a:lnSpc>
              <a:spcAft>
                <a:spcPts val="0"/>
              </a:spcAft>
              <a:buNone/>
            </a:pPr>
            <a:endParaRPr lang="it-IT" sz="7200" dirty="0" smtClean="0">
              <a:solidFill>
                <a:srgbClr val="0000FF"/>
              </a:solidFill>
              <a:latin typeface="Garamond" panose="02020404030301010803" pitchFamily="18" charset="0"/>
              <a:ea typeface="Times New Roman" panose="02020603050405020304" pitchFamily="18" charset="0"/>
            </a:endParaRPr>
          </a:p>
          <a:p>
            <a:pPr algn="just">
              <a:lnSpc>
                <a:spcPct val="150000"/>
              </a:lnSpc>
              <a:spcAft>
                <a:spcPts val="0"/>
              </a:spcAft>
            </a:pPr>
            <a:r>
              <a:rPr lang="it-IT" sz="7200" dirty="0">
                <a:latin typeface="Garamond" panose="02020404030301010803" pitchFamily="18" charset="0"/>
                <a:ea typeface="Times New Roman" panose="02020603050405020304" pitchFamily="18" charset="0"/>
              </a:rPr>
              <a:t>L’Autorità Nazionale </a:t>
            </a:r>
            <a:r>
              <a:rPr lang="it-IT" sz="7200" dirty="0" smtClean="0">
                <a:latin typeface="Garamond" panose="02020404030301010803" pitchFamily="18" charset="0"/>
                <a:ea typeface="Times New Roman" panose="02020603050405020304" pitchFamily="18" charset="0"/>
              </a:rPr>
              <a:t>Anticorruzione (ANAC), </a:t>
            </a:r>
            <a:r>
              <a:rPr lang="it-IT" sz="7200" dirty="0">
                <a:latin typeface="Garamond" panose="02020404030301010803" pitchFamily="18" charset="0"/>
                <a:ea typeface="Times New Roman" panose="02020603050405020304" pitchFamily="18" charset="0"/>
              </a:rPr>
              <a:t>con la delibera n. 75/2013, ha dettato le linee guida in materia di codici di comportamento delle pubbliche amministrazioni.</a:t>
            </a:r>
            <a:endParaRPr lang="it-IT" sz="7200" dirty="0">
              <a:latin typeface="Times New Roman" panose="02020603050405020304" pitchFamily="18" charset="0"/>
              <a:ea typeface="Times New Roman" panose="02020603050405020304" pitchFamily="18" charset="0"/>
            </a:endParaRPr>
          </a:p>
          <a:p>
            <a:pPr algn="just">
              <a:lnSpc>
                <a:spcPct val="150000"/>
              </a:lnSpc>
              <a:spcAft>
                <a:spcPts val="0"/>
              </a:spcAft>
            </a:pPr>
            <a:r>
              <a:rPr lang="it-IT" sz="7200" dirty="0">
                <a:latin typeface="Garamond" panose="02020404030301010803" pitchFamily="18" charset="0"/>
                <a:ea typeface="Times New Roman" panose="02020603050405020304" pitchFamily="18" charset="0"/>
              </a:rPr>
              <a:t>In particolare, nella menzionata deliberazione è precisato che l’adozione del codice di comportamento da parte di ciascuna amministrazione </a:t>
            </a:r>
            <a:r>
              <a:rPr lang="it-IT" sz="7200" dirty="0">
                <a:solidFill>
                  <a:srgbClr val="0000FF"/>
                </a:solidFill>
                <a:latin typeface="Garamond" panose="02020404030301010803" pitchFamily="18" charset="0"/>
                <a:ea typeface="Times New Roman" panose="02020603050405020304" pitchFamily="18" charset="0"/>
              </a:rPr>
              <a:t>rappresenta una delle principali </a:t>
            </a:r>
            <a:r>
              <a:rPr lang="it-IT" sz="7200" b="1" dirty="0">
                <a:solidFill>
                  <a:srgbClr val="0000FF"/>
                </a:solidFill>
                <a:latin typeface="Garamond" panose="02020404030301010803" pitchFamily="18" charset="0"/>
                <a:ea typeface="Times New Roman" panose="02020603050405020304" pitchFamily="18" charset="0"/>
              </a:rPr>
              <a:t>“azioni e misure” </a:t>
            </a:r>
            <a:r>
              <a:rPr lang="it-IT" sz="7200" dirty="0">
                <a:solidFill>
                  <a:srgbClr val="0000FF"/>
                </a:solidFill>
                <a:latin typeface="Garamond" panose="02020404030301010803" pitchFamily="18" charset="0"/>
                <a:ea typeface="Times New Roman" panose="02020603050405020304" pitchFamily="18" charset="0"/>
              </a:rPr>
              <a:t>di attuazione delle strategie di prevenzione della corruzione a livello </a:t>
            </a:r>
            <a:r>
              <a:rPr lang="it-IT" sz="7200" dirty="0" smtClean="0">
                <a:solidFill>
                  <a:srgbClr val="0000FF"/>
                </a:solidFill>
                <a:latin typeface="Garamond" panose="02020404030301010803" pitchFamily="18" charset="0"/>
                <a:ea typeface="Times New Roman" panose="02020603050405020304" pitchFamily="18" charset="0"/>
              </a:rPr>
              <a:t>decentrato</a:t>
            </a:r>
            <a:r>
              <a:rPr lang="it-IT" sz="7200" dirty="0">
                <a:latin typeface="Garamond" panose="02020404030301010803" pitchFamily="18" charset="0"/>
                <a:ea typeface="Times New Roman" panose="02020603050405020304" pitchFamily="18" charset="0"/>
              </a:rPr>
              <a:t>.</a:t>
            </a:r>
            <a:r>
              <a:rPr lang="it-IT" sz="7200" dirty="0" smtClean="0">
                <a:latin typeface="Garamond" panose="02020404030301010803" pitchFamily="18" charset="0"/>
                <a:ea typeface="Times New Roman" panose="02020603050405020304" pitchFamily="18" charset="0"/>
              </a:rPr>
              <a:t> </a:t>
            </a:r>
            <a:r>
              <a:rPr lang="it-IT" sz="7200" dirty="0">
                <a:latin typeface="Garamond" panose="02020404030301010803" pitchFamily="18" charset="0"/>
                <a:ea typeface="Times New Roman" panose="02020603050405020304" pitchFamily="18" charset="0"/>
              </a:rPr>
              <a:t>Per questo motivo </a:t>
            </a:r>
            <a:r>
              <a:rPr lang="it-IT" sz="7200" u="sng" dirty="0">
                <a:latin typeface="Garamond" panose="02020404030301010803" pitchFamily="18" charset="0"/>
                <a:ea typeface="Times New Roman" panose="02020603050405020304" pitchFamily="18" charset="0"/>
              </a:rPr>
              <a:t>il codice costituisce elemento essenziale del Piano Triennale di Prevenzione della Corruzione e della Trasparenza</a:t>
            </a:r>
            <a:r>
              <a:rPr lang="it-IT" sz="7200" u="sng" dirty="0" smtClean="0">
                <a:latin typeface="Garamond" panose="02020404030301010803" pitchFamily="18" charset="0"/>
                <a:ea typeface="Times New Roman" panose="02020603050405020304" pitchFamily="18" charset="0"/>
              </a:rPr>
              <a:t>.</a:t>
            </a:r>
          </a:p>
          <a:p>
            <a:pPr algn="just">
              <a:lnSpc>
                <a:spcPct val="150000"/>
              </a:lnSpc>
              <a:spcAft>
                <a:spcPts val="0"/>
              </a:spcAft>
            </a:pPr>
            <a:r>
              <a:rPr lang="it-IT" sz="7200" dirty="0" smtClean="0">
                <a:latin typeface="Garamond" panose="02020404030301010803" pitchFamily="18" charset="0"/>
                <a:ea typeface="Times New Roman" panose="02020603050405020304" pitchFamily="18" charset="0"/>
                <a:cs typeface="Times New Roman" panose="02020603050405020304" pitchFamily="18" charset="0"/>
              </a:rPr>
              <a:t>L’art</a:t>
            </a:r>
            <a:r>
              <a:rPr lang="it-IT" sz="7200" dirty="0">
                <a:latin typeface="Garamond" panose="02020404030301010803" pitchFamily="18" charset="0"/>
                <a:ea typeface="Times New Roman" panose="02020603050405020304" pitchFamily="18" charset="0"/>
                <a:cs typeface="Times New Roman" panose="02020603050405020304" pitchFamily="18" charset="0"/>
              </a:rPr>
              <a:t>. 54, comma 5 del D.lgs. n. 165/2001 e la citata delibera ANAC n. 75/2013 prevedono inoltre che, prima dell’adozione del Codice di comportamento da parte dell’Organo di indirizzo politico, l’Organismo Indipendente di </a:t>
            </a:r>
            <a:r>
              <a:rPr lang="it-IT" sz="7200" dirty="0" smtClean="0">
                <a:latin typeface="Garamond" panose="02020404030301010803" pitchFamily="18" charset="0"/>
                <a:ea typeface="Times New Roman" panose="02020603050405020304" pitchFamily="18" charset="0"/>
                <a:cs typeface="Times New Roman" panose="02020603050405020304" pitchFamily="18" charset="0"/>
              </a:rPr>
              <a:t>Valutazione (OIV) </a:t>
            </a:r>
            <a:r>
              <a:rPr lang="it-IT" sz="7200" dirty="0">
                <a:solidFill>
                  <a:srgbClr val="0070C0"/>
                </a:solidFill>
                <a:latin typeface="Garamond" panose="02020404030301010803" pitchFamily="18" charset="0"/>
                <a:ea typeface="Times New Roman" panose="02020603050405020304" pitchFamily="18" charset="0"/>
                <a:cs typeface="Times New Roman" panose="02020603050405020304" pitchFamily="18" charset="0"/>
              </a:rPr>
              <a:t>esprima parere obbligatorio </a:t>
            </a:r>
            <a:r>
              <a:rPr lang="it-IT" sz="7200" dirty="0">
                <a:latin typeface="Garamond" panose="02020404030301010803" pitchFamily="18" charset="0"/>
                <a:ea typeface="Times New Roman" panose="02020603050405020304" pitchFamily="18" charset="0"/>
                <a:cs typeface="Times New Roman" panose="02020603050405020304" pitchFamily="18" charset="0"/>
              </a:rPr>
              <a:t>al fine di attestare la conformità del codice di comportamento a quanto previsto nelle linee guida di cui alla predetta delibera.</a:t>
            </a:r>
          </a:p>
          <a:p>
            <a:pPr algn="just">
              <a:lnSpc>
                <a:spcPct val="150000"/>
              </a:lnSpc>
              <a:spcAft>
                <a:spcPts val="0"/>
              </a:spcAft>
            </a:pPr>
            <a:endParaRPr lang="it-IT" sz="6600" dirty="0">
              <a:solidFill>
                <a:srgbClr val="0000FF"/>
              </a:solidFill>
              <a:latin typeface="Times New Roman" panose="02020603050405020304" pitchFamily="18" charset="0"/>
              <a:ea typeface="Times New Roman" panose="02020603050405020304" pitchFamily="18" charset="0"/>
            </a:endParaRPr>
          </a:p>
          <a:p>
            <a:pPr marL="0" indent="0" algn="just">
              <a:buNone/>
            </a:pPr>
            <a:endParaRPr lang="it-IT" b="1" dirty="0" smtClean="0">
              <a:solidFill>
                <a:srgbClr val="C00000"/>
              </a:solidFill>
            </a:endParaRPr>
          </a:p>
          <a:p>
            <a:pPr marL="0" indent="0" algn="just">
              <a:buNone/>
            </a:pPr>
            <a:endParaRPr lang="it-IT" dirty="0" smtClean="0"/>
          </a:p>
          <a:p>
            <a:pPr marL="0" indent="0" algn="just">
              <a:buNone/>
            </a:pPr>
            <a:endParaRPr lang="it-IT" b="1" dirty="0" smtClean="0">
              <a:solidFill>
                <a:srgbClr val="C00000"/>
              </a:solidFill>
            </a:endParaRPr>
          </a:p>
          <a:p>
            <a:pPr marL="0" indent="0" algn="ctr">
              <a:buNone/>
            </a:pPr>
            <a:endParaRPr lang="it-IT" dirty="0" smtClean="0">
              <a:solidFill>
                <a:srgbClr val="C00000"/>
              </a:solidFill>
            </a:endParaRPr>
          </a:p>
          <a:p>
            <a:pPr marL="0" indent="0" algn="just">
              <a:buNone/>
            </a:pPr>
            <a:endParaRPr lang="it-IT" b="1" dirty="0" smtClean="0">
              <a:solidFill>
                <a:srgbClr val="C00000"/>
              </a:solidFill>
            </a:endParaRPr>
          </a:p>
          <a:p>
            <a:pPr marL="0" indent="0" algn="just">
              <a:buNone/>
            </a:pPr>
            <a:endParaRPr lang="it-IT" b="1" dirty="0" smtClean="0">
              <a:solidFill>
                <a:srgbClr val="C00000"/>
              </a:solidFill>
            </a:endParaRPr>
          </a:p>
          <a:p>
            <a:pPr marL="0" indent="0" algn="just">
              <a:buNone/>
            </a:pPr>
            <a:endParaRPr lang="it-IT" b="1" dirty="0" smtClean="0">
              <a:solidFill>
                <a:srgbClr val="C00000"/>
              </a:solidFill>
            </a:endParaRPr>
          </a:p>
          <a:p>
            <a:pPr marL="0" indent="0" algn="just">
              <a:buNone/>
            </a:pPr>
            <a:endParaRPr lang="it-IT" sz="1400" b="1" dirty="0" smtClean="0">
              <a:solidFill>
                <a:srgbClr val="002060"/>
              </a:solidFill>
            </a:endParaRPr>
          </a:p>
          <a:p>
            <a:pPr algn="just">
              <a:buFont typeface="Wingdings" panose="05000000000000000000" pitchFamily="2" charset="2"/>
              <a:buChar char="Ø"/>
            </a:pPr>
            <a:endParaRPr lang="it-IT" sz="1400" b="1" dirty="0" smtClean="0">
              <a:solidFill>
                <a:srgbClr val="002060"/>
              </a:solidFill>
            </a:endParaRPr>
          </a:p>
          <a:p>
            <a:pPr marL="0" indent="0" algn="just">
              <a:buNone/>
            </a:pPr>
            <a:endParaRPr lang="it-IT" b="1" dirty="0" smtClean="0">
              <a:solidFill>
                <a:srgbClr val="C00000"/>
              </a:solidFill>
            </a:endParaRPr>
          </a:p>
          <a:p>
            <a:pPr marL="0" indent="0" algn="just">
              <a:buNone/>
            </a:pPr>
            <a:endParaRPr lang="it-IT" b="1" dirty="0" smtClean="0">
              <a:solidFill>
                <a:srgbClr val="C00000"/>
              </a:solidFill>
            </a:endParaRPr>
          </a:p>
          <a:p>
            <a:pPr marL="0" indent="0" algn="just">
              <a:buNone/>
            </a:pPr>
            <a:endParaRPr lang="it-IT" b="1" dirty="0" smtClean="0">
              <a:solidFill>
                <a:srgbClr val="C00000"/>
              </a:solidFill>
            </a:endParaRPr>
          </a:p>
          <a:p>
            <a:pPr marL="0" indent="0" algn="just">
              <a:buNone/>
            </a:pPr>
            <a:endParaRPr lang="it-IT" dirty="0" smtClean="0"/>
          </a:p>
          <a:p>
            <a:pPr marL="0" indent="0">
              <a:buNone/>
            </a:pPr>
            <a:endParaRPr lang="it-IT" b="1" dirty="0" smtClean="0">
              <a:solidFill>
                <a:srgbClr val="C00000"/>
              </a:solidFill>
            </a:endParaRPr>
          </a:p>
          <a:p>
            <a:pPr>
              <a:buAutoNum type="arabicPeriod"/>
            </a:pPr>
            <a:endParaRPr lang="it-IT" b="1" dirty="0" smtClean="0">
              <a:solidFill>
                <a:srgbClr val="C00000"/>
              </a:solidFill>
            </a:endParaRPr>
          </a:p>
          <a:p>
            <a:pPr marL="0" indent="0">
              <a:buNone/>
            </a:pPr>
            <a:endParaRPr lang="it-IT" dirty="0" smtClean="0">
              <a:solidFill>
                <a:srgbClr val="C00000"/>
              </a:solidFill>
            </a:endParaRPr>
          </a:p>
          <a:p>
            <a:pPr marL="0" indent="0">
              <a:buNone/>
            </a:pPr>
            <a:endParaRPr lang="it-IT" dirty="0" smtClean="0">
              <a:solidFill>
                <a:srgbClr val="C00000"/>
              </a:solidFill>
            </a:endParaRPr>
          </a:p>
          <a:p>
            <a:pPr marL="0" indent="0">
              <a:buNone/>
            </a:pPr>
            <a:endParaRPr lang="it-IT" dirty="0" smtClean="0"/>
          </a:p>
          <a:p>
            <a:pPr marL="0" indent="0">
              <a:buNone/>
            </a:pPr>
            <a:r>
              <a:rPr lang="it-IT" dirty="0" smtClean="0"/>
              <a:t> </a:t>
            </a:r>
            <a:endParaRPr lang="it-IT" dirty="0"/>
          </a:p>
        </p:txBody>
      </p:sp>
      <p:sp>
        <p:nvSpPr>
          <p:cNvPr id="6" name="Segnaposto numero diapositiva 5"/>
          <p:cNvSpPr>
            <a:spLocks noGrp="1"/>
          </p:cNvSpPr>
          <p:nvPr>
            <p:ph type="sldNum" sz="quarter" idx="15"/>
          </p:nvPr>
        </p:nvSpPr>
        <p:spPr/>
        <p:txBody>
          <a:bodyPr/>
          <a:lstStyle/>
          <a:p>
            <a:pPr>
              <a:defRPr/>
            </a:pPr>
            <a:fld id="{B2D3D1F1-375F-4D34-BD2F-2D3F7ECFE057}" type="slidenum">
              <a:rPr lang="en-US" smtClean="0">
                <a:solidFill>
                  <a:schemeClr val="tx1"/>
                </a:solidFill>
              </a:rPr>
              <a:pPr>
                <a:defRPr/>
              </a:pPr>
              <a:t>3</a:t>
            </a:fld>
            <a:endParaRPr lang="en-US" dirty="0">
              <a:solidFill>
                <a:schemeClr val="tx1"/>
              </a:solidFill>
            </a:endParaRPr>
          </a:p>
        </p:txBody>
      </p:sp>
    </p:spTree>
    <p:extLst>
      <p:ext uri="{BB962C8B-B14F-4D97-AF65-F5344CB8AC3E}">
        <p14:creationId xmlns:p14="http://schemas.microsoft.com/office/powerpoint/2010/main" val="297327419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additive="base">
                                        <p:cTn id="2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3">
                                            <p:txEl>
                                              <p:pRg st="24" end="24"/>
                                            </p:txEl>
                                          </p:spTgt>
                                        </p:tgtEl>
                                        <p:attrNameLst>
                                          <p:attrName>style.visibility</p:attrName>
                                        </p:attrNameLst>
                                      </p:cBhvr>
                                      <p:to>
                                        <p:strVal val="visible"/>
                                      </p:to>
                                    </p:set>
                                    <p:anim calcmode="lin" valueType="num">
                                      <p:cBhvr additive="base">
                                        <p:cTn id="27" dur="500" fill="hold"/>
                                        <p:tgtEl>
                                          <p:spTgt spid="3">
                                            <p:txEl>
                                              <p:pRg st="24" end="2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24" end="2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numero diapositiva 5"/>
          <p:cNvSpPr>
            <a:spLocks noGrp="1"/>
          </p:cNvSpPr>
          <p:nvPr>
            <p:ph type="sldNum" sz="quarter" idx="15"/>
          </p:nvPr>
        </p:nvSpPr>
        <p:spPr/>
        <p:txBody>
          <a:bodyPr/>
          <a:lstStyle/>
          <a:p>
            <a:pPr>
              <a:defRPr/>
            </a:pPr>
            <a:fld id="{B2D3D1F1-375F-4D34-BD2F-2D3F7ECFE057}" type="slidenum">
              <a:rPr lang="en-US" smtClean="0"/>
              <a:pPr>
                <a:defRPr/>
              </a:pPr>
              <a:t>30</a:t>
            </a:fld>
            <a:endParaRPr lang="en-US" dirty="0"/>
          </a:p>
        </p:txBody>
      </p:sp>
      <p:sp>
        <p:nvSpPr>
          <p:cNvPr id="2" name="CasellaDiTesto 1"/>
          <p:cNvSpPr txBox="1"/>
          <p:nvPr/>
        </p:nvSpPr>
        <p:spPr>
          <a:xfrm>
            <a:off x="383458" y="147484"/>
            <a:ext cx="11223524" cy="6601807"/>
          </a:xfrm>
          <a:prstGeom prst="rect">
            <a:avLst/>
          </a:prstGeom>
          <a:solidFill>
            <a:srgbClr val="E4F1C5"/>
          </a:solidFill>
        </p:spPr>
        <p:txBody>
          <a:bodyPr wrap="square" rtlCol="0">
            <a:spAutoFit/>
          </a:bodyPr>
          <a:lstStyle/>
          <a:p>
            <a:pPr marL="285750" lvl="0" indent="-285750" algn="just">
              <a:buClr>
                <a:schemeClr val="accent1">
                  <a:lumMod val="75000"/>
                </a:schemeClr>
              </a:buClr>
              <a:buFont typeface="Wingdings" panose="05000000000000000000" pitchFamily="2" charset="2"/>
              <a:buChar char="q"/>
            </a:pPr>
            <a:r>
              <a:rPr lang="it-IT" dirty="0">
                <a:latin typeface="Century" pitchFamily="18" charset="0"/>
              </a:rPr>
              <a:t>In sintesi, si può aggiungere che </a:t>
            </a:r>
            <a:r>
              <a:rPr lang="it-IT" dirty="0">
                <a:solidFill>
                  <a:srgbClr val="0000FF"/>
                </a:solidFill>
                <a:latin typeface="Century" pitchFamily="18" charset="0"/>
              </a:rPr>
              <a:t>una condotta esemplare </a:t>
            </a:r>
            <a:r>
              <a:rPr lang="it-IT" dirty="0">
                <a:latin typeface="Century" pitchFamily="18" charset="0"/>
              </a:rPr>
              <a:t>è in grado di creare un clima di condivisione sul lavoro e dunque un contesto di leale ed effettiva collaborazione fra tutti</a:t>
            </a:r>
            <a:r>
              <a:rPr lang="it-IT" dirty="0" smtClean="0">
                <a:latin typeface="Century" pitchFamily="18" charset="0"/>
              </a:rPr>
              <a:t>.</a:t>
            </a:r>
          </a:p>
          <a:p>
            <a:pPr lvl="0" algn="just"/>
            <a:endParaRPr lang="it-IT" dirty="0">
              <a:latin typeface="Century" pitchFamily="18" charset="0"/>
            </a:endParaRPr>
          </a:p>
          <a:p>
            <a:pPr marL="285750" lvl="0" indent="-285750" algn="just">
              <a:buClr>
                <a:schemeClr val="accent1">
                  <a:lumMod val="75000"/>
                </a:schemeClr>
              </a:buClr>
              <a:buFont typeface="Wingdings" panose="05000000000000000000" pitchFamily="2" charset="2"/>
              <a:buChar char="q"/>
            </a:pPr>
            <a:r>
              <a:rPr lang="it-IT" dirty="0">
                <a:latin typeface="Century" pitchFamily="18" charset="0"/>
              </a:rPr>
              <a:t>Con riferimento alla necessità di prevenire </a:t>
            </a:r>
            <a:r>
              <a:rPr lang="it-IT" u="sng" dirty="0">
                <a:solidFill>
                  <a:srgbClr val="0000FF"/>
                </a:solidFill>
                <a:latin typeface="Century" pitchFamily="18" charset="0"/>
              </a:rPr>
              <a:t>conflitti di interesse</a:t>
            </a:r>
            <a:r>
              <a:rPr lang="it-IT" dirty="0">
                <a:latin typeface="Century" pitchFamily="18" charset="0"/>
              </a:rPr>
              <a:t>, </a:t>
            </a:r>
            <a:r>
              <a:rPr lang="it-IT" dirty="0" smtClean="0">
                <a:latin typeface="Century" pitchFamily="18" charset="0"/>
              </a:rPr>
              <a:t>il </a:t>
            </a:r>
            <a:r>
              <a:rPr lang="it-IT" b="1" u="sng" dirty="0" smtClean="0">
                <a:latin typeface="Century" pitchFamily="18" charset="0"/>
              </a:rPr>
              <a:t>comma 5</a:t>
            </a:r>
            <a:r>
              <a:rPr lang="it-IT" b="1" dirty="0" smtClean="0">
                <a:latin typeface="Century" pitchFamily="18" charset="0"/>
              </a:rPr>
              <a:t> </a:t>
            </a:r>
            <a:r>
              <a:rPr lang="it-IT" dirty="0" smtClean="0">
                <a:latin typeface="Century" pitchFamily="18" charset="0"/>
              </a:rPr>
              <a:t>dell’art. 14 prevede </a:t>
            </a:r>
            <a:r>
              <a:rPr lang="it-IT" dirty="0">
                <a:latin typeface="Century" pitchFamily="18" charset="0"/>
              </a:rPr>
              <a:t>che </a:t>
            </a:r>
            <a:r>
              <a:rPr lang="it-IT" b="1" dirty="0">
                <a:solidFill>
                  <a:srgbClr val="0000FF"/>
                </a:solidFill>
                <a:latin typeface="Century" pitchFamily="18" charset="0"/>
              </a:rPr>
              <a:t>i dirigenti, </a:t>
            </a:r>
            <a:r>
              <a:rPr lang="it-IT" b="1" dirty="0">
                <a:solidFill>
                  <a:schemeClr val="accent1">
                    <a:lumMod val="75000"/>
                  </a:schemeClr>
                </a:solidFill>
                <a:latin typeface="Century" pitchFamily="18" charset="0"/>
              </a:rPr>
              <a:t>prima di assumere le funzioni di competenza</a:t>
            </a:r>
            <a:r>
              <a:rPr lang="it-IT" dirty="0">
                <a:latin typeface="Century" pitchFamily="18" charset="0"/>
              </a:rPr>
              <a:t>, </a:t>
            </a:r>
            <a:r>
              <a:rPr lang="it-IT" dirty="0" smtClean="0">
                <a:latin typeface="Century" pitchFamily="18" charset="0"/>
              </a:rPr>
              <a:t>provvedano a comunicare </a:t>
            </a:r>
            <a:r>
              <a:rPr lang="it-IT" dirty="0">
                <a:solidFill>
                  <a:srgbClr val="0000FF"/>
                </a:solidFill>
                <a:latin typeface="Century" pitchFamily="18" charset="0"/>
              </a:rPr>
              <a:t>al direttore</a:t>
            </a:r>
            <a:r>
              <a:rPr lang="it-IT" dirty="0">
                <a:latin typeface="Century" pitchFamily="18" charset="0"/>
              </a:rPr>
              <a:t>, ovvero alla </a:t>
            </a:r>
            <a:r>
              <a:rPr lang="it-IT" dirty="0">
                <a:solidFill>
                  <a:srgbClr val="0000FF"/>
                </a:solidFill>
                <a:latin typeface="Century" pitchFamily="18" charset="0"/>
              </a:rPr>
              <a:t>struttura regionale competente in materia di risorse </a:t>
            </a:r>
            <a:r>
              <a:rPr lang="it-IT" dirty="0" smtClean="0">
                <a:solidFill>
                  <a:srgbClr val="0000FF"/>
                </a:solidFill>
                <a:latin typeface="Century" pitchFamily="18" charset="0"/>
              </a:rPr>
              <a:t>umane</a:t>
            </a:r>
            <a:r>
              <a:rPr lang="it-IT" dirty="0" smtClean="0">
                <a:latin typeface="Century" pitchFamily="18" charset="0"/>
              </a:rPr>
              <a:t> </a:t>
            </a:r>
            <a:r>
              <a:rPr lang="it-IT" dirty="0">
                <a:latin typeface="Century" pitchFamily="18" charset="0"/>
              </a:rPr>
              <a:t>nel caso dei coordinatori delle strutture dell’Ufficio di diretta collaborazione del Presidente:</a:t>
            </a:r>
          </a:p>
          <a:p>
            <a:pPr marL="608012" lvl="0" indent="-342900" algn="just">
              <a:lnSpc>
                <a:spcPct val="150000"/>
              </a:lnSpc>
              <a:spcAft>
                <a:spcPts val="0"/>
              </a:spcAft>
              <a:buFont typeface="+mj-lt"/>
              <a:buAutoNum type="alphaLcParenR"/>
              <a:tabLst>
                <a:tab pos="457200" algn="l"/>
              </a:tabLst>
            </a:pPr>
            <a:r>
              <a:rPr lang="it-IT" b="1" u="sng" dirty="0" smtClean="0">
                <a:solidFill>
                  <a:schemeClr val="accent1">
                    <a:lumMod val="75000"/>
                  </a:schemeClr>
                </a:solidFill>
                <a:latin typeface="Century" pitchFamily="18" charset="0"/>
              </a:rPr>
              <a:t>le </a:t>
            </a:r>
            <a:r>
              <a:rPr lang="it-IT" b="1" u="sng" dirty="0">
                <a:solidFill>
                  <a:schemeClr val="accent1">
                    <a:lumMod val="75000"/>
                  </a:schemeClr>
                </a:solidFill>
                <a:latin typeface="Century" pitchFamily="18" charset="0"/>
              </a:rPr>
              <a:t>partecipazioni azionarie e gli interessi finanziari</a:t>
            </a:r>
            <a:r>
              <a:rPr lang="it-IT" b="1" dirty="0">
                <a:solidFill>
                  <a:schemeClr val="accent1">
                    <a:lumMod val="75000"/>
                  </a:schemeClr>
                </a:solidFill>
                <a:latin typeface="Century" pitchFamily="18" charset="0"/>
              </a:rPr>
              <a:t> </a:t>
            </a:r>
            <a:r>
              <a:rPr lang="it-IT" dirty="0">
                <a:latin typeface="Century" pitchFamily="18" charset="0"/>
              </a:rPr>
              <a:t>che possono porli in conflitto con le funzioni pubbliche che sono chiamati a svolgere, al fine, dunque, di poter verificare se gli stessi, con i propri atti o con le proprie decisioni, potrebbero produrre un vantaggio a loro stessi o ai loro interessi;</a:t>
            </a:r>
          </a:p>
          <a:p>
            <a:pPr marL="342900" lvl="0" indent="-77788" algn="just">
              <a:lnSpc>
                <a:spcPct val="150000"/>
              </a:lnSpc>
              <a:spcAft>
                <a:spcPts val="0"/>
              </a:spcAft>
              <a:buFont typeface="+mj-lt"/>
              <a:buAutoNum type="alphaLcParenR"/>
              <a:tabLst>
                <a:tab pos="457200" algn="l"/>
              </a:tabLst>
            </a:pPr>
            <a:r>
              <a:rPr lang="it-IT" b="1" dirty="0" smtClean="0">
                <a:solidFill>
                  <a:schemeClr val="accent1">
                    <a:lumMod val="75000"/>
                  </a:schemeClr>
                </a:solidFill>
                <a:latin typeface="Century" pitchFamily="18" charset="0"/>
              </a:rPr>
              <a:t> </a:t>
            </a:r>
            <a:r>
              <a:rPr lang="it-IT" b="1" u="sng" dirty="0" smtClean="0">
                <a:solidFill>
                  <a:schemeClr val="accent1">
                    <a:lumMod val="75000"/>
                  </a:schemeClr>
                </a:solidFill>
                <a:latin typeface="Century" pitchFamily="18" charset="0"/>
              </a:rPr>
              <a:t>se </a:t>
            </a:r>
            <a:r>
              <a:rPr lang="it-IT" b="1" u="sng" dirty="0">
                <a:solidFill>
                  <a:schemeClr val="accent1">
                    <a:lumMod val="75000"/>
                  </a:schemeClr>
                </a:solidFill>
                <a:latin typeface="Century" pitchFamily="18" charset="0"/>
              </a:rPr>
              <a:t>hanno parenti ed affini entro il secondo grado, coniuge o convivente</a:t>
            </a:r>
            <a:r>
              <a:rPr lang="it-IT" u="sng" dirty="0">
                <a:solidFill>
                  <a:schemeClr val="accent1">
                    <a:lumMod val="75000"/>
                  </a:schemeClr>
                </a:solidFill>
                <a:latin typeface="Century" pitchFamily="18" charset="0"/>
              </a:rPr>
              <a:t> </a:t>
            </a:r>
            <a:r>
              <a:rPr lang="it-IT" dirty="0">
                <a:latin typeface="Century" pitchFamily="18" charset="0"/>
              </a:rPr>
              <a:t>che esercitano attività politiche, professionali o economiche che li pongono in contatti frequenti con la struttura regionale che sono chiamati a svolgere </a:t>
            </a:r>
            <a:r>
              <a:rPr lang="it-IT" dirty="0">
                <a:solidFill>
                  <a:srgbClr val="0000FF"/>
                </a:solidFill>
                <a:latin typeface="Century" pitchFamily="18" charset="0"/>
              </a:rPr>
              <a:t>o se essi sono coinvolti </a:t>
            </a:r>
            <a:r>
              <a:rPr lang="it-IT" u="sng" dirty="0">
                <a:solidFill>
                  <a:srgbClr val="0000FF"/>
                </a:solidFill>
                <a:latin typeface="Century" pitchFamily="18" charset="0"/>
              </a:rPr>
              <a:t>nelle decisioni e nelle attività inerenti la struttura medesima</a:t>
            </a:r>
            <a:r>
              <a:rPr lang="it-IT" u="sng" dirty="0" smtClean="0">
                <a:solidFill>
                  <a:srgbClr val="0000FF"/>
                </a:solidFill>
                <a:latin typeface="Century" pitchFamily="18" charset="0"/>
              </a:rPr>
              <a:t>.</a:t>
            </a:r>
          </a:p>
          <a:p>
            <a:pPr marL="285750" lvl="0" indent="-285750" algn="just">
              <a:lnSpc>
                <a:spcPct val="150000"/>
              </a:lnSpc>
              <a:spcAft>
                <a:spcPts val="0"/>
              </a:spcAft>
              <a:buClr>
                <a:schemeClr val="accent1">
                  <a:lumMod val="75000"/>
                </a:schemeClr>
              </a:buClr>
              <a:buFont typeface="Wingdings" panose="05000000000000000000" pitchFamily="2" charset="2"/>
              <a:buChar char="q"/>
              <a:tabLst>
                <a:tab pos="457200" algn="l"/>
              </a:tabLst>
            </a:pPr>
            <a:r>
              <a:rPr lang="it-IT" dirty="0" smtClean="0">
                <a:latin typeface="Century" pitchFamily="18" charset="0"/>
              </a:rPr>
              <a:t>(</a:t>
            </a:r>
            <a:r>
              <a:rPr lang="it-IT" b="1" u="sng" dirty="0" smtClean="0">
                <a:latin typeface="Century" pitchFamily="18" charset="0"/>
              </a:rPr>
              <a:t>comma 6</a:t>
            </a:r>
            <a:r>
              <a:rPr lang="it-IT" dirty="0">
                <a:latin typeface="Century" pitchFamily="18" charset="0"/>
              </a:rPr>
              <a:t>) </a:t>
            </a:r>
            <a:r>
              <a:rPr lang="it-IT" dirty="0" smtClean="0">
                <a:latin typeface="Century" pitchFamily="18" charset="0"/>
              </a:rPr>
              <a:t>Le </a:t>
            </a:r>
            <a:r>
              <a:rPr lang="it-IT" dirty="0">
                <a:latin typeface="Century" pitchFamily="18" charset="0"/>
              </a:rPr>
              <a:t>comunicazioni di cui al comma 5 sono rese </a:t>
            </a:r>
            <a:r>
              <a:rPr lang="it-IT" b="1" dirty="0">
                <a:solidFill>
                  <a:srgbClr val="0000FF"/>
                </a:solidFill>
                <a:latin typeface="Century" pitchFamily="18" charset="0"/>
              </a:rPr>
              <a:t>dal Direttore generale </a:t>
            </a:r>
            <a:r>
              <a:rPr lang="it-IT" dirty="0" smtClean="0">
                <a:latin typeface="Century" pitchFamily="18" charset="0"/>
              </a:rPr>
              <a:t>o </a:t>
            </a:r>
            <a:r>
              <a:rPr lang="it-IT" dirty="0">
                <a:latin typeface="Century" pitchFamily="18" charset="0"/>
              </a:rPr>
              <a:t>dal Segretario particolare del Presidente (ove esiste) e </a:t>
            </a:r>
            <a:r>
              <a:rPr lang="it-IT" b="1" dirty="0">
                <a:solidFill>
                  <a:srgbClr val="0000FF"/>
                </a:solidFill>
                <a:latin typeface="Century" pitchFamily="18" charset="0"/>
              </a:rPr>
              <a:t>dai </a:t>
            </a:r>
            <a:r>
              <a:rPr lang="it-IT" b="1" dirty="0" smtClean="0">
                <a:solidFill>
                  <a:srgbClr val="0000FF"/>
                </a:solidFill>
                <a:latin typeface="Century" pitchFamily="18" charset="0"/>
              </a:rPr>
              <a:t>Direttori</a:t>
            </a:r>
            <a:r>
              <a:rPr lang="it-IT" dirty="0" smtClean="0">
                <a:latin typeface="Century" pitchFamily="18" charset="0"/>
              </a:rPr>
              <a:t>, </a:t>
            </a:r>
            <a:r>
              <a:rPr lang="it-IT" dirty="0">
                <a:solidFill>
                  <a:srgbClr val="0000FF"/>
                </a:solidFill>
                <a:latin typeface="Century" pitchFamily="18" charset="0"/>
              </a:rPr>
              <a:t>al Servizio regionale competente in materia di risorse umane</a:t>
            </a:r>
            <a:r>
              <a:rPr lang="it-IT" dirty="0">
                <a:latin typeface="Century" pitchFamily="18" charset="0"/>
              </a:rPr>
              <a:t>. </a:t>
            </a:r>
            <a:r>
              <a:rPr lang="it-IT" b="1" dirty="0">
                <a:solidFill>
                  <a:srgbClr val="0000FF"/>
                </a:solidFill>
                <a:latin typeface="Century" pitchFamily="18" charset="0"/>
              </a:rPr>
              <a:t>Il Direttore della struttura competente in materia di risorse umane </a:t>
            </a:r>
            <a:r>
              <a:rPr lang="it-IT" dirty="0">
                <a:latin typeface="Century" pitchFamily="18" charset="0"/>
              </a:rPr>
              <a:t>rende tali comunicazioni </a:t>
            </a:r>
            <a:r>
              <a:rPr lang="it-IT" dirty="0">
                <a:solidFill>
                  <a:srgbClr val="0000FF"/>
                </a:solidFill>
                <a:latin typeface="Century" pitchFamily="18" charset="0"/>
              </a:rPr>
              <a:t>al Direttore </a:t>
            </a:r>
            <a:r>
              <a:rPr lang="it-IT" dirty="0" smtClean="0">
                <a:solidFill>
                  <a:srgbClr val="0000FF"/>
                </a:solidFill>
                <a:latin typeface="Century" pitchFamily="18" charset="0"/>
              </a:rPr>
              <a:t>Generale</a:t>
            </a:r>
            <a:r>
              <a:rPr lang="it-IT" dirty="0" smtClean="0">
                <a:latin typeface="Century" pitchFamily="18" charset="0"/>
              </a:rPr>
              <a:t>.  (SEGUE)                                                                                  </a:t>
            </a:r>
            <a:r>
              <a:rPr lang="it-IT" sz="1400" b="1" dirty="0" smtClean="0">
                <a:latin typeface="Century" pitchFamily="18" charset="0"/>
              </a:rPr>
              <a:t>30</a:t>
            </a:r>
            <a:endParaRPr lang="it-IT" sz="1400" b="1" dirty="0"/>
          </a:p>
        </p:txBody>
      </p:sp>
    </p:spTree>
    <p:extLst>
      <p:ext uri="{BB962C8B-B14F-4D97-AF65-F5344CB8AC3E}">
        <p14:creationId xmlns:p14="http://schemas.microsoft.com/office/powerpoint/2010/main" val="315733222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435">
                                          <p:stCondLst>
                                            <p:cond delay="0"/>
                                          </p:stCondLst>
                                        </p:cTn>
                                        <p:tgtEl>
                                          <p:spTgt spid="2"/>
                                        </p:tgtEl>
                                      </p:cBhvr>
                                    </p:animEffect>
                                    <p:anim calcmode="lin" valueType="num">
                                      <p:cBhvr>
                                        <p:cTn id="8" dur="1367"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498"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498" tmFilter="0, 0; 0.125,0.2665; 0.25,0.4; 0.375,0.465; 0.5,0.5;  0.625,0.535; 0.75,0.6; 0.875,0.7335; 1,1">
                                          <p:stCondLst>
                                            <p:cond delay="498"/>
                                          </p:stCondLst>
                                        </p:cTn>
                                        <p:tgtEl>
                                          <p:spTgt spid="2"/>
                                        </p:tgtEl>
                                        <p:attrNameLst>
                                          <p:attrName>ppt_y</p:attrName>
                                        </p:attrNameLst>
                                      </p:cBhvr>
                                      <p:tavLst>
                                        <p:tav tm="0" fmla="#ppt_y-sin(pi*$)/9">
                                          <p:val>
                                            <p:fltVal val="0"/>
                                          </p:val>
                                        </p:tav>
                                        <p:tav tm="100000">
                                          <p:val>
                                            <p:fltVal val="1"/>
                                          </p:val>
                                        </p:tav>
                                      </p:tavLst>
                                    </p:anim>
                                    <p:anim calcmode="lin" valueType="num">
                                      <p:cBhvr>
                                        <p:cTn id="11" dur="249" tmFilter="0, 0; 0.125,0.2665; 0.25,0.4; 0.375,0.465; 0.5,0.5;  0.625,0.535; 0.75,0.6; 0.875,0.7335; 1,1">
                                          <p:stCondLst>
                                            <p:cond delay="993"/>
                                          </p:stCondLst>
                                        </p:cTn>
                                        <p:tgtEl>
                                          <p:spTgt spid="2"/>
                                        </p:tgtEl>
                                        <p:attrNameLst>
                                          <p:attrName>ppt_y</p:attrName>
                                        </p:attrNameLst>
                                      </p:cBhvr>
                                      <p:tavLst>
                                        <p:tav tm="0" fmla="#ppt_y-sin(pi*$)/27">
                                          <p:val>
                                            <p:fltVal val="0"/>
                                          </p:val>
                                        </p:tav>
                                        <p:tav tm="100000">
                                          <p:val>
                                            <p:fltVal val="1"/>
                                          </p:val>
                                        </p:tav>
                                      </p:tavLst>
                                    </p:anim>
                                    <p:anim calcmode="lin" valueType="num">
                                      <p:cBhvr>
                                        <p:cTn id="12" dur="123" tmFilter="0, 0; 0.125,0.2665; 0.25,0.4; 0.375,0.465; 0.5,0.5;  0.625,0.535; 0.75,0.6; 0.875,0.7335; 1,1">
                                          <p:stCondLst>
                                            <p:cond delay="1242"/>
                                          </p:stCondLst>
                                        </p:cTn>
                                        <p:tgtEl>
                                          <p:spTgt spid="2"/>
                                        </p:tgtEl>
                                        <p:attrNameLst>
                                          <p:attrName>ppt_y</p:attrName>
                                        </p:attrNameLst>
                                      </p:cBhvr>
                                      <p:tavLst>
                                        <p:tav tm="0" fmla="#ppt_y-sin(pi*$)/81">
                                          <p:val>
                                            <p:fltVal val="0"/>
                                          </p:val>
                                        </p:tav>
                                        <p:tav tm="100000">
                                          <p:val>
                                            <p:fltVal val="1"/>
                                          </p:val>
                                        </p:tav>
                                      </p:tavLst>
                                    </p:anim>
                                    <p:animScale>
                                      <p:cBhvr>
                                        <p:cTn id="13" dur="20">
                                          <p:stCondLst>
                                            <p:cond delay="487"/>
                                          </p:stCondLst>
                                        </p:cTn>
                                        <p:tgtEl>
                                          <p:spTgt spid="2"/>
                                        </p:tgtEl>
                                      </p:cBhvr>
                                      <p:to x="100000" y="60000"/>
                                    </p:animScale>
                                    <p:animScale>
                                      <p:cBhvr>
                                        <p:cTn id="14" dur="124" decel="50000">
                                          <p:stCondLst>
                                            <p:cond delay="507"/>
                                          </p:stCondLst>
                                        </p:cTn>
                                        <p:tgtEl>
                                          <p:spTgt spid="2"/>
                                        </p:tgtEl>
                                      </p:cBhvr>
                                      <p:to x="100000" y="100000"/>
                                    </p:animScale>
                                    <p:animScale>
                                      <p:cBhvr>
                                        <p:cTn id="15" dur="20">
                                          <p:stCondLst>
                                            <p:cond delay="984"/>
                                          </p:stCondLst>
                                        </p:cTn>
                                        <p:tgtEl>
                                          <p:spTgt spid="2"/>
                                        </p:tgtEl>
                                      </p:cBhvr>
                                      <p:to x="100000" y="80000"/>
                                    </p:animScale>
                                    <p:animScale>
                                      <p:cBhvr>
                                        <p:cTn id="16" dur="124" decel="50000">
                                          <p:stCondLst>
                                            <p:cond delay="1004"/>
                                          </p:stCondLst>
                                        </p:cTn>
                                        <p:tgtEl>
                                          <p:spTgt spid="2"/>
                                        </p:tgtEl>
                                      </p:cBhvr>
                                      <p:to x="100000" y="100000"/>
                                    </p:animScale>
                                    <p:animScale>
                                      <p:cBhvr>
                                        <p:cTn id="17" dur="20">
                                          <p:stCondLst>
                                            <p:cond delay="1231"/>
                                          </p:stCondLst>
                                        </p:cTn>
                                        <p:tgtEl>
                                          <p:spTgt spid="2"/>
                                        </p:tgtEl>
                                      </p:cBhvr>
                                      <p:to x="100000" y="90000"/>
                                    </p:animScale>
                                    <p:animScale>
                                      <p:cBhvr>
                                        <p:cTn id="18" dur="124" decel="50000">
                                          <p:stCondLst>
                                            <p:cond delay="1251"/>
                                          </p:stCondLst>
                                        </p:cTn>
                                        <p:tgtEl>
                                          <p:spTgt spid="2"/>
                                        </p:tgtEl>
                                      </p:cBhvr>
                                      <p:to x="100000" y="100000"/>
                                    </p:animScale>
                                    <p:animScale>
                                      <p:cBhvr>
                                        <p:cTn id="19" dur="20">
                                          <p:stCondLst>
                                            <p:cond delay="1356"/>
                                          </p:stCondLst>
                                        </p:cTn>
                                        <p:tgtEl>
                                          <p:spTgt spid="2"/>
                                        </p:tgtEl>
                                      </p:cBhvr>
                                      <p:to x="100000" y="95000"/>
                                    </p:animScale>
                                    <p:animScale>
                                      <p:cBhvr>
                                        <p:cTn id="20" dur="124" decel="50000">
                                          <p:stCondLst>
                                            <p:cond delay="1376"/>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516194" y="203200"/>
            <a:ext cx="11149780" cy="6359832"/>
          </a:xfrm>
          <a:solidFill>
            <a:srgbClr val="E4F1C5"/>
          </a:solidFill>
        </p:spPr>
        <p:txBody>
          <a:bodyPr>
            <a:normAutofit lnSpcReduction="10000"/>
          </a:bodyPr>
          <a:lstStyle/>
          <a:p>
            <a:pPr lvl="0" algn="just">
              <a:spcBef>
                <a:spcPct val="0"/>
              </a:spcBef>
              <a:buClr>
                <a:schemeClr val="accent1">
                  <a:lumMod val="75000"/>
                </a:schemeClr>
              </a:buClr>
              <a:buFont typeface="Wingdings" panose="05000000000000000000" pitchFamily="2" charset="2"/>
              <a:buChar char="q"/>
            </a:pPr>
            <a:r>
              <a:rPr lang="it-IT" sz="1800" dirty="0" smtClean="0"/>
              <a:t>(</a:t>
            </a:r>
            <a:r>
              <a:rPr lang="it-IT" sz="1800" b="1" u="sng" dirty="0" smtClean="0"/>
              <a:t>comma 8</a:t>
            </a:r>
            <a:r>
              <a:rPr lang="it-IT" sz="1800" dirty="0" smtClean="0"/>
              <a:t>) I </a:t>
            </a:r>
            <a:r>
              <a:rPr lang="it-IT" sz="1800" dirty="0"/>
              <a:t>soggetti di cui al comma 1 </a:t>
            </a:r>
            <a:r>
              <a:rPr lang="it-IT" sz="1800" dirty="0" smtClean="0"/>
              <a:t>(</a:t>
            </a:r>
            <a:r>
              <a:rPr lang="it-IT" sz="1800" b="1" dirty="0" smtClean="0">
                <a:solidFill>
                  <a:srgbClr val="0000FF"/>
                </a:solidFill>
              </a:rPr>
              <a:t>direttori/dirigenti e i soggetti che svolgono funzioni equiparate..</a:t>
            </a:r>
            <a:r>
              <a:rPr lang="it-IT" sz="1800" dirty="0" smtClean="0"/>
              <a:t>) si </a:t>
            </a:r>
            <a:r>
              <a:rPr lang="it-IT" sz="1800" dirty="0"/>
              <a:t>impegnano a comunicare, </a:t>
            </a:r>
            <a:r>
              <a:rPr lang="it-IT" sz="1800" u="sng" dirty="0">
                <a:solidFill>
                  <a:srgbClr val="0000FF"/>
                </a:solidFill>
              </a:rPr>
              <a:t>entro trenta giorni </a:t>
            </a:r>
            <a:r>
              <a:rPr lang="it-IT" sz="1800" dirty="0"/>
              <a:t>dal verificarsi dell’evento, le variazioni dei dati e delle informazioni relative a possibili situazioni di conflitto di interesse già comunicate</a:t>
            </a:r>
            <a:r>
              <a:rPr lang="it-IT" sz="1800" dirty="0" smtClean="0"/>
              <a:t>.</a:t>
            </a:r>
          </a:p>
          <a:p>
            <a:pPr marL="0" lvl="0" indent="0" algn="just">
              <a:spcBef>
                <a:spcPct val="0"/>
              </a:spcBef>
              <a:buClrTx/>
              <a:buNone/>
            </a:pPr>
            <a:endParaRPr lang="it-IT" sz="1800" dirty="0" smtClean="0"/>
          </a:p>
          <a:p>
            <a:pPr lvl="0" algn="just">
              <a:spcBef>
                <a:spcPct val="0"/>
              </a:spcBef>
              <a:buClr>
                <a:schemeClr val="accent1">
                  <a:lumMod val="75000"/>
                </a:schemeClr>
              </a:buClr>
              <a:buFont typeface="Wingdings" panose="05000000000000000000" pitchFamily="2" charset="2"/>
              <a:buChar char="q"/>
            </a:pPr>
            <a:r>
              <a:rPr lang="it-IT" sz="1800" dirty="0" smtClean="0"/>
              <a:t>(</a:t>
            </a:r>
            <a:r>
              <a:rPr lang="it-IT" sz="1800" b="1" u="sng" dirty="0" smtClean="0"/>
              <a:t>comma 9</a:t>
            </a:r>
            <a:r>
              <a:rPr lang="it-IT" sz="1800" dirty="0" smtClean="0"/>
              <a:t>)  prevede che </a:t>
            </a:r>
            <a:r>
              <a:rPr lang="it-IT" sz="1800" dirty="0" smtClean="0">
                <a:solidFill>
                  <a:srgbClr val="0000FF"/>
                </a:solidFill>
              </a:rPr>
              <a:t>i </a:t>
            </a:r>
            <a:r>
              <a:rPr lang="it-IT" sz="1800" dirty="0">
                <a:solidFill>
                  <a:srgbClr val="0000FF"/>
                </a:solidFill>
              </a:rPr>
              <a:t>titolari di incarichi dirigenziali </a:t>
            </a:r>
            <a:r>
              <a:rPr lang="it-IT" sz="1800" dirty="0"/>
              <a:t>sono inoltre chiamati a vigilare sul rispetto, da parte dei dipendenti </a:t>
            </a:r>
            <a:r>
              <a:rPr lang="it-IT" sz="1800" dirty="0" smtClean="0"/>
              <a:t>assegnati alla propria struttura, </a:t>
            </a:r>
            <a:r>
              <a:rPr lang="it-IT" sz="1800" dirty="0"/>
              <a:t>della disciplina in materia di </a:t>
            </a:r>
            <a:r>
              <a:rPr lang="it-IT" sz="1800" dirty="0">
                <a:solidFill>
                  <a:srgbClr val="0000FF"/>
                </a:solidFill>
              </a:rPr>
              <a:t>incompatibilità, cumulo di impieghi e di incarichi di cui all’articolo 53 del d.lgs. n. 165/2001</a:t>
            </a:r>
            <a:r>
              <a:rPr lang="it-IT" sz="1800" dirty="0"/>
              <a:t>, allo scopo di prevenire </a:t>
            </a:r>
            <a:r>
              <a:rPr lang="it-IT" sz="1800" dirty="0">
                <a:solidFill>
                  <a:srgbClr val="0000FF"/>
                </a:solidFill>
              </a:rPr>
              <a:t>casi di incompatibilità o situazioni di </a:t>
            </a:r>
            <a:r>
              <a:rPr lang="it-IT" sz="1800" dirty="0" smtClean="0">
                <a:solidFill>
                  <a:srgbClr val="0000FF"/>
                </a:solidFill>
              </a:rPr>
              <a:t>conflitto di interesse, </a:t>
            </a:r>
            <a:r>
              <a:rPr lang="it-IT" sz="1800" dirty="0">
                <a:solidFill>
                  <a:srgbClr val="0000FF"/>
                </a:solidFill>
              </a:rPr>
              <a:t>anche potenziale</a:t>
            </a:r>
            <a:r>
              <a:rPr lang="it-IT" sz="1800" dirty="0"/>
              <a:t>, che possono pregiudicare l’esercizio imparziale delle funzioni </a:t>
            </a:r>
            <a:r>
              <a:rPr lang="it-IT" sz="1800" dirty="0" smtClean="0"/>
              <a:t>svolte da </a:t>
            </a:r>
            <a:r>
              <a:rPr lang="it-IT" sz="1800" dirty="0"/>
              <a:t>parte dei dipendenti. In particolare è previsto che se i titolari di incarichi dirigenziali accertano casi di incompatibilità, ovvero situazioni di conflitto di interesse, anche potenziale, che integrano la violazione dei doveri di cui al </a:t>
            </a:r>
            <a:r>
              <a:rPr lang="it-IT" sz="1800" dirty="0" err="1"/>
              <a:t>d.p.r.</a:t>
            </a:r>
            <a:r>
              <a:rPr lang="it-IT" sz="1800" dirty="0"/>
              <a:t> 16 aprile 2013, n. 62 e del Codice in commento, </a:t>
            </a:r>
            <a:r>
              <a:rPr lang="it-IT" sz="1800" dirty="0" smtClean="0"/>
              <a:t>gli stessi </a:t>
            </a:r>
            <a:r>
              <a:rPr lang="it-IT" sz="1800" b="1" dirty="0" smtClean="0">
                <a:solidFill>
                  <a:srgbClr val="0000FF"/>
                </a:solidFill>
              </a:rPr>
              <a:t>sono </a:t>
            </a:r>
            <a:r>
              <a:rPr lang="it-IT" sz="1800" b="1" dirty="0">
                <a:solidFill>
                  <a:srgbClr val="0000FF"/>
                </a:solidFill>
              </a:rPr>
              <a:t>tenuti a darne </a:t>
            </a:r>
            <a:r>
              <a:rPr lang="it-IT" sz="1800" b="1" dirty="0" smtClean="0">
                <a:solidFill>
                  <a:srgbClr val="0000FF"/>
                </a:solidFill>
              </a:rPr>
              <a:t>comunicazione </a:t>
            </a:r>
            <a:r>
              <a:rPr lang="it-IT" sz="1800" b="1" dirty="0">
                <a:solidFill>
                  <a:srgbClr val="0000FF"/>
                </a:solidFill>
              </a:rPr>
              <a:t>al Servizio in cui è incardinato l’Ufficio competente in materia di procedimenti </a:t>
            </a:r>
            <a:r>
              <a:rPr lang="it-IT" sz="1800" b="1" dirty="0" smtClean="0">
                <a:solidFill>
                  <a:srgbClr val="0000FF"/>
                </a:solidFill>
              </a:rPr>
              <a:t>disciplinari (UPD). </a:t>
            </a:r>
          </a:p>
          <a:p>
            <a:pPr marL="0" lvl="0" indent="0" algn="just">
              <a:spcBef>
                <a:spcPct val="0"/>
              </a:spcBef>
              <a:buClrTx/>
              <a:buNone/>
            </a:pPr>
            <a:endParaRPr lang="it-IT" sz="1800" b="1" dirty="0" smtClean="0">
              <a:solidFill>
                <a:srgbClr val="0000FF"/>
              </a:solidFill>
            </a:endParaRPr>
          </a:p>
          <a:p>
            <a:pPr lvl="0" algn="just">
              <a:spcBef>
                <a:spcPct val="0"/>
              </a:spcBef>
              <a:buClr>
                <a:schemeClr val="accent1">
                  <a:lumMod val="75000"/>
                </a:schemeClr>
              </a:buClr>
              <a:buFont typeface="Wingdings" panose="05000000000000000000" pitchFamily="2" charset="2"/>
              <a:buChar char="q"/>
            </a:pPr>
            <a:r>
              <a:rPr lang="it-IT" sz="1800" dirty="0" smtClean="0"/>
              <a:t>Il </a:t>
            </a:r>
            <a:r>
              <a:rPr lang="it-IT" sz="1800" b="1" dirty="0" smtClean="0"/>
              <a:t>comma 10 </a:t>
            </a:r>
            <a:r>
              <a:rPr lang="it-IT" sz="1800" dirty="0" smtClean="0"/>
              <a:t>dispone </a:t>
            </a:r>
            <a:r>
              <a:rPr lang="it-IT" sz="1800" dirty="0"/>
              <a:t>che </a:t>
            </a:r>
            <a:r>
              <a:rPr lang="it-IT" sz="1800" dirty="0" smtClean="0"/>
              <a:t>le </a:t>
            </a:r>
            <a:r>
              <a:rPr lang="it-IT" sz="1800" dirty="0"/>
              <a:t>verifiche di cui al comma 9 sono assicurate:</a:t>
            </a:r>
          </a:p>
          <a:p>
            <a:pPr marL="0" lvl="0" indent="354013" algn="just">
              <a:spcBef>
                <a:spcPct val="0"/>
              </a:spcBef>
              <a:buClrTx/>
              <a:buNone/>
            </a:pPr>
            <a:r>
              <a:rPr lang="it-IT" sz="1800" dirty="0" smtClean="0"/>
              <a:t>a) </a:t>
            </a:r>
            <a:r>
              <a:rPr lang="it-IT" sz="1800" dirty="0" smtClean="0">
                <a:solidFill>
                  <a:srgbClr val="0000FF"/>
                </a:solidFill>
              </a:rPr>
              <a:t>dalla</a:t>
            </a:r>
            <a:r>
              <a:rPr lang="it-IT" sz="1800" dirty="0" smtClean="0"/>
              <a:t> </a:t>
            </a:r>
            <a:r>
              <a:rPr lang="it-IT" sz="1800" dirty="0">
                <a:solidFill>
                  <a:srgbClr val="0000FF"/>
                </a:solidFill>
              </a:rPr>
              <a:t>struttura regionale competente in materia di risorse umane </a:t>
            </a:r>
            <a:r>
              <a:rPr lang="it-IT" sz="1800" dirty="0"/>
              <a:t>(attraverso il Servizio in cui è </a:t>
            </a:r>
            <a:r>
              <a:rPr lang="it-IT" sz="1800" dirty="0" smtClean="0"/>
              <a:t>    </a:t>
            </a:r>
          </a:p>
          <a:p>
            <a:pPr marL="0" lvl="0" indent="354013" algn="just">
              <a:spcBef>
                <a:spcPct val="0"/>
              </a:spcBef>
              <a:buClrTx/>
              <a:buNone/>
            </a:pPr>
            <a:r>
              <a:rPr lang="it-IT" sz="1800" dirty="0"/>
              <a:t> </a:t>
            </a:r>
            <a:r>
              <a:rPr lang="it-IT" sz="1800" dirty="0" smtClean="0"/>
              <a:t>   incardinato </a:t>
            </a:r>
            <a:r>
              <a:rPr lang="it-IT" sz="1800" dirty="0"/>
              <a:t>l’Ufficio Procedimenti </a:t>
            </a:r>
            <a:r>
              <a:rPr lang="it-IT" sz="1800" dirty="0" smtClean="0"/>
              <a:t>Disciplinari -UPD), </a:t>
            </a:r>
            <a:r>
              <a:rPr lang="it-IT" sz="1800" i="1" dirty="0"/>
              <a:t>per i Coordinatori dell’Ufficio di diretta </a:t>
            </a:r>
            <a:endParaRPr lang="it-IT" sz="1800" i="1" dirty="0" smtClean="0"/>
          </a:p>
          <a:p>
            <a:pPr marL="0" lvl="0" indent="354013" algn="just">
              <a:spcBef>
                <a:spcPct val="0"/>
              </a:spcBef>
              <a:buClrTx/>
              <a:buNone/>
            </a:pPr>
            <a:r>
              <a:rPr lang="it-IT" sz="1800" i="1" dirty="0"/>
              <a:t> </a:t>
            </a:r>
            <a:r>
              <a:rPr lang="it-IT" sz="1800" i="1" dirty="0" smtClean="0"/>
              <a:t>   collaborazione </a:t>
            </a:r>
            <a:r>
              <a:rPr lang="it-IT" sz="1800" i="1" dirty="0"/>
              <a:t>del Presidente e per i Direttori</a:t>
            </a:r>
            <a:r>
              <a:rPr lang="it-IT" sz="1800" i="1" dirty="0" smtClean="0"/>
              <a:t>;</a:t>
            </a:r>
            <a:endParaRPr lang="it-IT" sz="1800" i="1" dirty="0"/>
          </a:p>
          <a:p>
            <a:pPr marL="0" lvl="0" indent="354013" algn="just">
              <a:spcBef>
                <a:spcPct val="0"/>
              </a:spcBef>
              <a:buClrTx/>
              <a:buNone/>
            </a:pPr>
            <a:r>
              <a:rPr lang="it-IT" sz="1800" dirty="0" smtClean="0"/>
              <a:t>b) </a:t>
            </a:r>
            <a:r>
              <a:rPr lang="it-IT" sz="1800" dirty="0" smtClean="0">
                <a:solidFill>
                  <a:srgbClr val="0000FF"/>
                </a:solidFill>
              </a:rPr>
              <a:t>dai Direttori, </a:t>
            </a:r>
            <a:r>
              <a:rPr lang="it-IT" sz="1800" i="1" dirty="0"/>
              <a:t>per i dirigenti</a:t>
            </a:r>
            <a:r>
              <a:rPr lang="it-IT" sz="1800" dirty="0"/>
              <a:t>;</a:t>
            </a:r>
          </a:p>
          <a:p>
            <a:pPr marL="0" lvl="0" indent="354013" algn="just">
              <a:spcBef>
                <a:spcPct val="0"/>
              </a:spcBef>
              <a:buClrTx/>
              <a:buNone/>
            </a:pPr>
            <a:r>
              <a:rPr lang="it-IT" sz="1800" dirty="0" smtClean="0"/>
              <a:t>c) </a:t>
            </a:r>
            <a:r>
              <a:rPr lang="it-IT" sz="1800" dirty="0" smtClean="0">
                <a:solidFill>
                  <a:srgbClr val="0000FF"/>
                </a:solidFill>
              </a:rPr>
              <a:t>dai Direttori/Dirigenti, </a:t>
            </a:r>
            <a:r>
              <a:rPr lang="it-IT" sz="1800" i="1" dirty="0"/>
              <a:t>per il personale alle proprie dirette dipendenze</a:t>
            </a:r>
            <a:r>
              <a:rPr lang="it-IT" sz="1800" dirty="0"/>
              <a:t>;</a:t>
            </a:r>
          </a:p>
          <a:p>
            <a:pPr marL="0" lvl="0" indent="354013" algn="just">
              <a:spcBef>
                <a:spcPct val="0"/>
              </a:spcBef>
              <a:buClrTx/>
              <a:buNone/>
            </a:pPr>
            <a:r>
              <a:rPr lang="it-IT" sz="1800" dirty="0" smtClean="0"/>
              <a:t>d) </a:t>
            </a:r>
            <a:r>
              <a:rPr lang="it-IT" sz="1800" dirty="0" smtClean="0">
                <a:solidFill>
                  <a:srgbClr val="0000FF"/>
                </a:solidFill>
              </a:rPr>
              <a:t>dal </a:t>
            </a:r>
            <a:r>
              <a:rPr lang="it-IT" sz="1800" dirty="0">
                <a:solidFill>
                  <a:srgbClr val="0000FF"/>
                </a:solidFill>
              </a:rPr>
              <a:t>Direttore </a:t>
            </a:r>
            <a:r>
              <a:rPr lang="it-IT" sz="1800" dirty="0" smtClean="0">
                <a:solidFill>
                  <a:srgbClr val="0000FF"/>
                </a:solidFill>
              </a:rPr>
              <a:t>Generale, </a:t>
            </a:r>
            <a:r>
              <a:rPr lang="it-IT" sz="1800" i="1" dirty="0"/>
              <a:t>per il Direttore della struttura regionale competente in materia </a:t>
            </a:r>
            <a:r>
              <a:rPr lang="it-IT" sz="1800" i="1" dirty="0" smtClean="0"/>
              <a:t>di</a:t>
            </a:r>
          </a:p>
          <a:p>
            <a:pPr marL="0" lvl="0" indent="354013" algn="just">
              <a:spcBef>
                <a:spcPct val="0"/>
              </a:spcBef>
              <a:buClrTx/>
              <a:buNone/>
            </a:pPr>
            <a:r>
              <a:rPr lang="it-IT" sz="1800" i="1" dirty="0" smtClean="0"/>
              <a:t>    risorse umane </a:t>
            </a:r>
            <a:r>
              <a:rPr lang="it-IT" sz="1800" dirty="0" smtClean="0"/>
              <a:t>.  (SEGUE)</a:t>
            </a:r>
            <a:endParaRPr lang="it-IT" sz="1800" dirty="0"/>
          </a:p>
          <a:p>
            <a:pPr lvl="0" algn="just">
              <a:spcBef>
                <a:spcPct val="0"/>
              </a:spcBef>
              <a:buClrTx/>
              <a:buFont typeface="Wingdings" panose="05000000000000000000" pitchFamily="2" charset="2"/>
              <a:buChar char="Ø"/>
            </a:pPr>
            <a:endParaRPr lang="it-IT" sz="1800" dirty="0" smtClean="0"/>
          </a:p>
          <a:p>
            <a:pPr lvl="0" algn="just">
              <a:spcBef>
                <a:spcPct val="0"/>
              </a:spcBef>
              <a:buClrTx/>
              <a:buFont typeface="Wingdings" panose="05000000000000000000" pitchFamily="2" charset="2"/>
              <a:buChar char="Ø"/>
            </a:pPr>
            <a:endParaRPr lang="it-IT" b="1" dirty="0" smtClean="0">
              <a:solidFill>
                <a:srgbClr val="0000FF"/>
              </a:solidFill>
            </a:endParaRPr>
          </a:p>
          <a:p>
            <a:pPr marL="0" lvl="0" indent="0">
              <a:buNone/>
            </a:pPr>
            <a:endParaRPr lang="it-IT" sz="1200" b="1" dirty="0" smtClean="0">
              <a:solidFill>
                <a:srgbClr val="FF0000"/>
              </a:solidFill>
            </a:endParaRPr>
          </a:p>
          <a:p>
            <a:pPr marL="0" indent="0" algn="just">
              <a:spcBef>
                <a:spcPct val="0"/>
              </a:spcBef>
              <a:buClrTx/>
              <a:buNone/>
            </a:pPr>
            <a:endParaRPr lang="it-IT" dirty="0" smtClean="0">
              <a:solidFill>
                <a:prstClr val="black"/>
              </a:solidFill>
              <a:latin typeface="Century Gothic" panose="020B0502020202020204" pitchFamily="34" charset="0"/>
            </a:endParaRPr>
          </a:p>
          <a:p>
            <a:pPr algn="just">
              <a:spcBef>
                <a:spcPct val="0"/>
              </a:spcBef>
              <a:buClrTx/>
              <a:buFont typeface="Wingdings" panose="05000000000000000000" pitchFamily="2" charset="2"/>
              <a:buChar char="Ø"/>
            </a:pPr>
            <a:endParaRPr lang="it-IT" dirty="0">
              <a:solidFill>
                <a:prstClr val="black"/>
              </a:solidFill>
              <a:latin typeface="Century Gothic" panose="020B0502020202020204" pitchFamily="34" charset="0"/>
            </a:endParaRPr>
          </a:p>
          <a:p>
            <a:pPr marL="0" indent="0" algn="just">
              <a:spcBef>
                <a:spcPct val="0"/>
              </a:spcBef>
              <a:buClrTx/>
              <a:buNone/>
            </a:pPr>
            <a:endParaRPr lang="it-IT" dirty="0" smtClean="0">
              <a:solidFill>
                <a:prstClr val="black"/>
              </a:solidFill>
              <a:latin typeface="Century Gothic" panose="020B0502020202020204" pitchFamily="34" charset="0"/>
            </a:endParaRPr>
          </a:p>
          <a:p>
            <a:pPr algn="just">
              <a:spcBef>
                <a:spcPct val="0"/>
              </a:spcBef>
              <a:buClrTx/>
              <a:buFont typeface="Wingdings" panose="05000000000000000000" pitchFamily="2" charset="2"/>
              <a:buChar char="Ø"/>
            </a:pPr>
            <a:endParaRPr lang="it-IT" dirty="0">
              <a:solidFill>
                <a:prstClr val="black"/>
              </a:solidFill>
              <a:latin typeface="Century Gothic" panose="020B0502020202020204" pitchFamily="34" charset="0"/>
            </a:endParaRPr>
          </a:p>
          <a:p>
            <a:pPr lvl="0" algn="just">
              <a:spcBef>
                <a:spcPct val="0"/>
              </a:spcBef>
              <a:buClrTx/>
              <a:buFont typeface="Wingdings" panose="05000000000000000000" pitchFamily="2" charset="2"/>
              <a:buChar char="Ø"/>
            </a:pPr>
            <a:endParaRPr lang="it-IT" dirty="0" smtClean="0">
              <a:solidFill>
                <a:prstClr val="black"/>
              </a:solidFill>
              <a:latin typeface="Century Gothic" panose="020B0502020202020204" pitchFamily="34" charset="0"/>
            </a:endParaRPr>
          </a:p>
          <a:p>
            <a:pPr marL="0" lvl="0" indent="0" algn="just">
              <a:spcBef>
                <a:spcPct val="0"/>
              </a:spcBef>
              <a:buClrTx/>
              <a:buNone/>
            </a:pPr>
            <a:endParaRPr lang="it-IT" dirty="0" smtClean="0">
              <a:solidFill>
                <a:prstClr val="black"/>
              </a:solidFill>
              <a:latin typeface="Century Gothic" panose="020B0502020202020204" pitchFamily="34" charset="0"/>
            </a:endParaRPr>
          </a:p>
          <a:p>
            <a:pPr marL="0" indent="0">
              <a:buNone/>
            </a:pPr>
            <a:endParaRPr lang="it-IT" dirty="0"/>
          </a:p>
        </p:txBody>
      </p:sp>
      <p:sp>
        <p:nvSpPr>
          <p:cNvPr id="6" name="Segnaposto numero diapositiva 5"/>
          <p:cNvSpPr>
            <a:spLocks noGrp="1"/>
          </p:cNvSpPr>
          <p:nvPr>
            <p:ph type="sldNum" sz="quarter" idx="15"/>
          </p:nvPr>
        </p:nvSpPr>
        <p:spPr/>
        <p:txBody>
          <a:bodyPr/>
          <a:lstStyle/>
          <a:p>
            <a:pPr>
              <a:defRPr/>
            </a:pPr>
            <a:fld id="{B2D3D1F1-375F-4D34-BD2F-2D3F7ECFE057}" type="slidenum">
              <a:rPr lang="en-US" smtClean="0">
                <a:solidFill>
                  <a:schemeClr val="tx1"/>
                </a:solidFill>
              </a:rPr>
              <a:pPr>
                <a:defRPr/>
              </a:pPr>
              <a:t>31</a:t>
            </a:fld>
            <a:endParaRPr lang="en-US" dirty="0">
              <a:solidFill>
                <a:schemeClr val="tx1"/>
              </a:solidFill>
            </a:endParaRPr>
          </a:p>
        </p:txBody>
      </p:sp>
    </p:spTree>
    <p:extLst>
      <p:ext uri="{BB962C8B-B14F-4D97-AF65-F5344CB8AC3E}">
        <p14:creationId xmlns:p14="http://schemas.microsoft.com/office/powerpoint/2010/main" val="212497939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145">
                                          <p:stCondLst>
                                            <p:cond delay="0"/>
                                          </p:stCondLst>
                                        </p:cTn>
                                        <p:tgtEl>
                                          <p:spTgt spid="3">
                                            <p:bg/>
                                          </p:spTgt>
                                        </p:tgtEl>
                                      </p:cBhvr>
                                    </p:animEffect>
                                    <p:anim calcmode="lin" valueType="num">
                                      <p:cBhvr>
                                        <p:cTn id="8" dur="455"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9" dur="166"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10" dur="166" tmFilter="0, 0; 0.125,0.2665; 0.25,0.4; 0.375,0.465; 0.5,0.5;  0.625,0.535; 0.75,0.6; 0.875,0.7335; 1,1">
                                          <p:stCondLst>
                                            <p:cond delay="166"/>
                                          </p:stCondLst>
                                        </p:cTn>
                                        <p:tgtEl>
                                          <p:spTgt spid="3">
                                            <p:bg/>
                                          </p:spTgt>
                                        </p:tgtEl>
                                        <p:attrNameLst>
                                          <p:attrName>ppt_y</p:attrName>
                                        </p:attrNameLst>
                                      </p:cBhvr>
                                      <p:tavLst>
                                        <p:tav tm="0" fmla="#ppt_y-sin(pi*$)/9">
                                          <p:val>
                                            <p:fltVal val="0"/>
                                          </p:val>
                                        </p:tav>
                                        <p:tav tm="100000">
                                          <p:val>
                                            <p:fltVal val="1"/>
                                          </p:val>
                                        </p:tav>
                                      </p:tavLst>
                                    </p:anim>
                                    <p:anim calcmode="lin" valueType="num">
                                      <p:cBhvr>
                                        <p:cTn id="11" dur="83" tmFilter="0, 0; 0.125,0.2665; 0.25,0.4; 0.375,0.465; 0.5,0.5;  0.625,0.535; 0.75,0.6; 0.875,0.7335; 1,1">
                                          <p:stCondLst>
                                            <p:cond delay="331"/>
                                          </p:stCondLst>
                                        </p:cTn>
                                        <p:tgtEl>
                                          <p:spTgt spid="3">
                                            <p:bg/>
                                          </p:spTgt>
                                        </p:tgtEl>
                                        <p:attrNameLst>
                                          <p:attrName>ppt_y</p:attrName>
                                        </p:attrNameLst>
                                      </p:cBhvr>
                                      <p:tavLst>
                                        <p:tav tm="0" fmla="#ppt_y-sin(pi*$)/27">
                                          <p:val>
                                            <p:fltVal val="0"/>
                                          </p:val>
                                        </p:tav>
                                        <p:tav tm="100000">
                                          <p:val>
                                            <p:fltVal val="1"/>
                                          </p:val>
                                        </p:tav>
                                      </p:tavLst>
                                    </p:anim>
                                    <p:anim calcmode="lin" valueType="num">
                                      <p:cBhvr>
                                        <p:cTn id="12" dur="41" tmFilter="0, 0; 0.125,0.2665; 0.25,0.4; 0.375,0.465; 0.5,0.5;  0.625,0.535; 0.75,0.6; 0.875,0.7335; 1,1">
                                          <p:stCondLst>
                                            <p:cond delay="414"/>
                                          </p:stCondLst>
                                        </p:cTn>
                                        <p:tgtEl>
                                          <p:spTgt spid="3">
                                            <p:bg/>
                                          </p:spTgt>
                                        </p:tgtEl>
                                        <p:attrNameLst>
                                          <p:attrName>ppt_y</p:attrName>
                                        </p:attrNameLst>
                                      </p:cBhvr>
                                      <p:tavLst>
                                        <p:tav tm="0" fmla="#ppt_y-sin(pi*$)/81">
                                          <p:val>
                                            <p:fltVal val="0"/>
                                          </p:val>
                                        </p:tav>
                                        <p:tav tm="100000">
                                          <p:val>
                                            <p:fltVal val="1"/>
                                          </p:val>
                                        </p:tav>
                                      </p:tavLst>
                                    </p:anim>
                                    <p:animScale>
                                      <p:cBhvr>
                                        <p:cTn id="13" dur="7">
                                          <p:stCondLst>
                                            <p:cond delay="163"/>
                                          </p:stCondLst>
                                        </p:cTn>
                                        <p:tgtEl>
                                          <p:spTgt spid="3">
                                            <p:bg/>
                                          </p:spTgt>
                                        </p:tgtEl>
                                      </p:cBhvr>
                                      <p:to x="100000" y="60000"/>
                                    </p:animScale>
                                    <p:animScale>
                                      <p:cBhvr>
                                        <p:cTn id="14" dur="41" decel="50000">
                                          <p:stCondLst>
                                            <p:cond delay="169"/>
                                          </p:stCondLst>
                                        </p:cTn>
                                        <p:tgtEl>
                                          <p:spTgt spid="3">
                                            <p:bg/>
                                          </p:spTgt>
                                        </p:tgtEl>
                                      </p:cBhvr>
                                      <p:to x="100000" y="100000"/>
                                    </p:animScale>
                                    <p:animScale>
                                      <p:cBhvr>
                                        <p:cTn id="15" dur="7">
                                          <p:stCondLst>
                                            <p:cond delay="328"/>
                                          </p:stCondLst>
                                        </p:cTn>
                                        <p:tgtEl>
                                          <p:spTgt spid="3">
                                            <p:bg/>
                                          </p:spTgt>
                                        </p:tgtEl>
                                      </p:cBhvr>
                                      <p:to x="100000" y="80000"/>
                                    </p:animScale>
                                    <p:animScale>
                                      <p:cBhvr>
                                        <p:cTn id="16" dur="41" decel="50000">
                                          <p:stCondLst>
                                            <p:cond delay="335"/>
                                          </p:stCondLst>
                                        </p:cTn>
                                        <p:tgtEl>
                                          <p:spTgt spid="3">
                                            <p:bg/>
                                          </p:spTgt>
                                        </p:tgtEl>
                                      </p:cBhvr>
                                      <p:to x="100000" y="100000"/>
                                    </p:animScale>
                                    <p:animScale>
                                      <p:cBhvr>
                                        <p:cTn id="17" dur="7">
                                          <p:stCondLst>
                                            <p:cond delay="411"/>
                                          </p:stCondLst>
                                        </p:cTn>
                                        <p:tgtEl>
                                          <p:spTgt spid="3">
                                            <p:bg/>
                                          </p:spTgt>
                                        </p:tgtEl>
                                      </p:cBhvr>
                                      <p:to x="100000" y="90000"/>
                                    </p:animScale>
                                    <p:animScale>
                                      <p:cBhvr>
                                        <p:cTn id="18" dur="41" decel="50000">
                                          <p:stCondLst>
                                            <p:cond delay="417"/>
                                          </p:stCondLst>
                                        </p:cTn>
                                        <p:tgtEl>
                                          <p:spTgt spid="3">
                                            <p:bg/>
                                          </p:spTgt>
                                        </p:tgtEl>
                                      </p:cBhvr>
                                      <p:to x="100000" y="100000"/>
                                    </p:animScale>
                                    <p:animScale>
                                      <p:cBhvr>
                                        <p:cTn id="19" dur="7">
                                          <p:stCondLst>
                                            <p:cond delay="452"/>
                                          </p:stCondLst>
                                        </p:cTn>
                                        <p:tgtEl>
                                          <p:spTgt spid="3">
                                            <p:bg/>
                                          </p:spTgt>
                                        </p:tgtEl>
                                      </p:cBhvr>
                                      <p:to x="100000" y="95000"/>
                                    </p:animScale>
                                    <p:animScale>
                                      <p:cBhvr>
                                        <p:cTn id="20" dur="41" decel="50000">
                                          <p:stCondLst>
                                            <p:cond delay="459"/>
                                          </p:stCondLst>
                                        </p:cTn>
                                        <p:tgtEl>
                                          <p:spTgt spid="3">
                                            <p:bg/>
                                          </p:spTgt>
                                        </p:tgtEl>
                                      </p:cBhvr>
                                      <p:to x="100000" y="100000"/>
                                    </p:animScale>
                                  </p:childTnLst>
                                </p:cTn>
                              </p:par>
                            </p:childTnLst>
                          </p:cTn>
                        </p:par>
                        <p:par>
                          <p:cTn id="21" fill="hold">
                            <p:stCondLst>
                              <p:cond delay="500"/>
                            </p:stCondLst>
                            <p:childTnLst>
                              <p:par>
                                <p:cTn id="22" presetID="26" presetClass="entr" presetSubtype="0" fill="hold" grpId="0" nodeType="after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wipe(down)">
                                      <p:cBhvr>
                                        <p:cTn id="24" dur="145">
                                          <p:stCondLst>
                                            <p:cond delay="0"/>
                                          </p:stCondLst>
                                        </p:cTn>
                                        <p:tgtEl>
                                          <p:spTgt spid="3">
                                            <p:txEl>
                                              <p:pRg st="0" end="0"/>
                                            </p:txEl>
                                          </p:spTgt>
                                        </p:tgtEl>
                                      </p:cBhvr>
                                    </p:animEffect>
                                    <p:anim calcmode="lin" valueType="num">
                                      <p:cBhvr>
                                        <p:cTn id="25" dur="455"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26" dur="166"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27" dur="166" tmFilter="0, 0; 0.125,0.2665; 0.25,0.4; 0.375,0.465; 0.5,0.5;  0.625,0.535; 0.75,0.6; 0.875,0.7335; 1,1">
                                          <p:stCondLst>
                                            <p:cond delay="166"/>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28" dur="83" tmFilter="0, 0; 0.125,0.2665; 0.25,0.4; 0.375,0.465; 0.5,0.5;  0.625,0.535; 0.75,0.6; 0.875,0.7335; 1,1">
                                          <p:stCondLst>
                                            <p:cond delay="331"/>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9" dur="41" tmFilter="0, 0; 0.125,0.2665; 0.25,0.4; 0.375,0.465; 0.5,0.5;  0.625,0.535; 0.75,0.6; 0.875,0.7335; 1,1">
                                          <p:stCondLst>
                                            <p:cond delay="414"/>
                                          </p:stCondLst>
                                        </p:cTn>
                                        <p:tgtEl>
                                          <p:spTgt spid="3">
                                            <p:txEl>
                                              <p:pRg st="0" end="0"/>
                                            </p:txEl>
                                          </p:spTgt>
                                        </p:tgtEl>
                                        <p:attrNameLst>
                                          <p:attrName>ppt_y</p:attrName>
                                        </p:attrNameLst>
                                      </p:cBhvr>
                                      <p:tavLst>
                                        <p:tav tm="0" fmla="#ppt_y-sin(pi*$)/81">
                                          <p:val>
                                            <p:fltVal val="0"/>
                                          </p:val>
                                        </p:tav>
                                        <p:tav tm="100000">
                                          <p:val>
                                            <p:fltVal val="1"/>
                                          </p:val>
                                        </p:tav>
                                      </p:tavLst>
                                    </p:anim>
                                    <p:animScale>
                                      <p:cBhvr>
                                        <p:cTn id="30" dur="7">
                                          <p:stCondLst>
                                            <p:cond delay="163"/>
                                          </p:stCondLst>
                                        </p:cTn>
                                        <p:tgtEl>
                                          <p:spTgt spid="3">
                                            <p:txEl>
                                              <p:pRg st="0" end="0"/>
                                            </p:txEl>
                                          </p:spTgt>
                                        </p:tgtEl>
                                      </p:cBhvr>
                                      <p:to x="100000" y="60000"/>
                                    </p:animScale>
                                    <p:animScale>
                                      <p:cBhvr>
                                        <p:cTn id="31" dur="41" decel="50000">
                                          <p:stCondLst>
                                            <p:cond delay="169"/>
                                          </p:stCondLst>
                                        </p:cTn>
                                        <p:tgtEl>
                                          <p:spTgt spid="3">
                                            <p:txEl>
                                              <p:pRg st="0" end="0"/>
                                            </p:txEl>
                                          </p:spTgt>
                                        </p:tgtEl>
                                      </p:cBhvr>
                                      <p:to x="100000" y="100000"/>
                                    </p:animScale>
                                    <p:animScale>
                                      <p:cBhvr>
                                        <p:cTn id="32" dur="7">
                                          <p:stCondLst>
                                            <p:cond delay="328"/>
                                          </p:stCondLst>
                                        </p:cTn>
                                        <p:tgtEl>
                                          <p:spTgt spid="3">
                                            <p:txEl>
                                              <p:pRg st="0" end="0"/>
                                            </p:txEl>
                                          </p:spTgt>
                                        </p:tgtEl>
                                      </p:cBhvr>
                                      <p:to x="100000" y="80000"/>
                                    </p:animScale>
                                    <p:animScale>
                                      <p:cBhvr>
                                        <p:cTn id="33" dur="41" decel="50000">
                                          <p:stCondLst>
                                            <p:cond delay="335"/>
                                          </p:stCondLst>
                                        </p:cTn>
                                        <p:tgtEl>
                                          <p:spTgt spid="3">
                                            <p:txEl>
                                              <p:pRg st="0" end="0"/>
                                            </p:txEl>
                                          </p:spTgt>
                                        </p:tgtEl>
                                      </p:cBhvr>
                                      <p:to x="100000" y="100000"/>
                                    </p:animScale>
                                    <p:animScale>
                                      <p:cBhvr>
                                        <p:cTn id="34" dur="7">
                                          <p:stCondLst>
                                            <p:cond delay="411"/>
                                          </p:stCondLst>
                                        </p:cTn>
                                        <p:tgtEl>
                                          <p:spTgt spid="3">
                                            <p:txEl>
                                              <p:pRg st="0" end="0"/>
                                            </p:txEl>
                                          </p:spTgt>
                                        </p:tgtEl>
                                      </p:cBhvr>
                                      <p:to x="100000" y="90000"/>
                                    </p:animScale>
                                    <p:animScale>
                                      <p:cBhvr>
                                        <p:cTn id="35" dur="41" decel="50000">
                                          <p:stCondLst>
                                            <p:cond delay="417"/>
                                          </p:stCondLst>
                                        </p:cTn>
                                        <p:tgtEl>
                                          <p:spTgt spid="3">
                                            <p:txEl>
                                              <p:pRg st="0" end="0"/>
                                            </p:txEl>
                                          </p:spTgt>
                                        </p:tgtEl>
                                      </p:cBhvr>
                                      <p:to x="100000" y="100000"/>
                                    </p:animScale>
                                    <p:animScale>
                                      <p:cBhvr>
                                        <p:cTn id="36" dur="7">
                                          <p:stCondLst>
                                            <p:cond delay="452"/>
                                          </p:stCondLst>
                                        </p:cTn>
                                        <p:tgtEl>
                                          <p:spTgt spid="3">
                                            <p:txEl>
                                              <p:pRg st="0" end="0"/>
                                            </p:txEl>
                                          </p:spTgt>
                                        </p:tgtEl>
                                      </p:cBhvr>
                                      <p:to x="100000" y="95000"/>
                                    </p:animScale>
                                    <p:animScale>
                                      <p:cBhvr>
                                        <p:cTn id="37" dur="41" decel="50000">
                                          <p:stCondLst>
                                            <p:cond delay="459"/>
                                          </p:stCondLst>
                                        </p:cTn>
                                        <p:tgtEl>
                                          <p:spTgt spid="3">
                                            <p:txEl>
                                              <p:pRg st="0" end="0"/>
                                            </p:txEl>
                                          </p:spTgt>
                                        </p:tgtEl>
                                      </p:cBhvr>
                                      <p:to x="100000" y="100000"/>
                                    </p:animScale>
                                  </p:childTnLst>
                                </p:cTn>
                              </p:par>
                            </p:childTnLst>
                          </p:cTn>
                        </p:par>
                        <p:par>
                          <p:cTn id="38" fill="hold">
                            <p:stCondLst>
                              <p:cond delay="1000"/>
                            </p:stCondLst>
                            <p:childTnLst>
                              <p:par>
                                <p:cTn id="39" presetID="26" presetClass="entr" presetSubtype="0" fill="hold" grpId="0" nodeType="after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wipe(down)">
                                      <p:cBhvr>
                                        <p:cTn id="41" dur="145">
                                          <p:stCondLst>
                                            <p:cond delay="0"/>
                                          </p:stCondLst>
                                        </p:cTn>
                                        <p:tgtEl>
                                          <p:spTgt spid="3">
                                            <p:txEl>
                                              <p:pRg st="2" end="2"/>
                                            </p:txEl>
                                          </p:spTgt>
                                        </p:tgtEl>
                                      </p:cBhvr>
                                    </p:animEffect>
                                    <p:anim calcmode="lin" valueType="num">
                                      <p:cBhvr>
                                        <p:cTn id="42" dur="455"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3" dur="166"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4" dur="166" tmFilter="0, 0; 0.125,0.2665; 0.25,0.4; 0.375,0.465; 0.5,0.5;  0.625,0.535; 0.75,0.6; 0.875,0.7335; 1,1">
                                          <p:stCondLst>
                                            <p:cond delay="166"/>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5" dur="83" tmFilter="0, 0; 0.125,0.2665; 0.25,0.4; 0.375,0.465; 0.5,0.5;  0.625,0.535; 0.75,0.6; 0.875,0.7335; 1,1">
                                          <p:stCondLst>
                                            <p:cond delay="331"/>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6" dur="41" tmFilter="0, 0; 0.125,0.2665; 0.25,0.4; 0.375,0.465; 0.5,0.5;  0.625,0.535; 0.75,0.6; 0.875,0.7335; 1,1">
                                          <p:stCondLst>
                                            <p:cond delay="414"/>
                                          </p:stCondLst>
                                        </p:cTn>
                                        <p:tgtEl>
                                          <p:spTgt spid="3">
                                            <p:txEl>
                                              <p:pRg st="2" end="2"/>
                                            </p:txEl>
                                          </p:spTgt>
                                        </p:tgtEl>
                                        <p:attrNameLst>
                                          <p:attrName>ppt_y</p:attrName>
                                        </p:attrNameLst>
                                      </p:cBhvr>
                                      <p:tavLst>
                                        <p:tav tm="0" fmla="#ppt_y-sin(pi*$)/81">
                                          <p:val>
                                            <p:fltVal val="0"/>
                                          </p:val>
                                        </p:tav>
                                        <p:tav tm="100000">
                                          <p:val>
                                            <p:fltVal val="1"/>
                                          </p:val>
                                        </p:tav>
                                      </p:tavLst>
                                    </p:anim>
                                    <p:animScale>
                                      <p:cBhvr>
                                        <p:cTn id="47" dur="7">
                                          <p:stCondLst>
                                            <p:cond delay="163"/>
                                          </p:stCondLst>
                                        </p:cTn>
                                        <p:tgtEl>
                                          <p:spTgt spid="3">
                                            <p:txEl>
                                              <p:pRg st="2" end="2"/>
                                            </p:txEl>
                                          </p:spTgt>
                                        </p:tgtEl>
                                      </p:cBhvr>
                                      <p:to x="100000" y="60000"/>
                                    </p:animScale>
                                    <p:animScale>
                                      <p:cBhvr>
                                        <p:cTn id="48" dur="41" decel="50000">
                                          <p:stCondLst>
                                            <p:cond delay="169"/>
                                          </p:stCondLst>
                                        </p:cTn>
                                        <p:tgtEl>
                                          <p:spTgt spid="3">
                                            <p:txEl>
                                              <p:pRg st="2" end="2"/>
                                            </p:txEl>
                                          </p:spTgt>
                                        </p:tgtEl>
                                      </p:cBhvr>
                                      <p:to x="100000" y="100000"/>
                                    </p:animScale>
                                    <p:animScale>
                                      <p:cBhvr>
                                        <p:cTn id="49" dur="7">
                                          <p:stCondLst>
                                            <p:cond delay="328"/>
                                          </p:stCondLst>
                                        </p:cTn>
                                        <p:tgtEl>
                                          <p:spTgt spid="3">
                                            <p:txEl>
                                              <p:pRg st="2" end="2"/>
                                            </p:txEl>
                                          </p:spTgt>
                                        </p:tgtEl>
                                      </p:cBhvr>
                                      <p:to x="100000" y="80000"/>
                                    </p:animScale>
                                    <p:animScale>
                                      <p:cBhvr>
                                        <p:cTn id="50" dur="41" decel="50000">
                                          <p:stCondLst>
                                            <p:cond delay="335"/>
                                          </p:stCondLst>
                                        </p:cTn>
                                        <p:tgtEl>
                                          <p:spTgt spid="3">
                                            <p:txEl>
                                              <p:pRg st="2" end="2"/>
                                            </p:txEl>
                                          </p:spTgt>
                                        </p:tgtEl>
                                      </p:cBhvr>
                                      <p:to x="100000" y="100000"/>
                                    </p:animScale>
                                    <p:animScale>
                                      <p:cBhvr>
                                        <p:cTn id="51" dur="7">
                                          <p:stCondLst>
                                            <p:cond delay="411"/>
                                          </p:stCondLst>
                                        </p:cTn>
                                        <p:tgtEl>
                                          <p:spTgt spid="3">
                                            <p:txEl>
                                              <p:pRg st="2" end="2"/>
                                            </p:txEl>
                                          </p:spTgt>
                                        </p:tgtEl>
                                      </p:cBhvr>
                                      <p:to x="100000" y="90000"/>
                                    </p:animScale>
                                    <p:animScale>
                                      <p:cBhvr>
                                        <p:cTn id="52" dur="41" decel="50000">
                                          <p:stCondLst>
                                            <p:cond delay="417"/>
                                          </p:stCondLst>
                                        </p:cTn>
                                        <p:tgtEl>
                                          <p:spTgt spid="3">
                                            <p:txEl>
                                              <p:pRg st="2" end="2"/>
                                            </p:txEl>
                                          </p:spTgt>
                                        </p:tgtEl>
                                      </p:cBhvr>
                                      <p:to x="100000" y="100000"/>
                                    </p:animScale>
                                    <p:animScale>
                                      <p:cBhvr>
                                        <p:cTn id="53" dur="7">
                                          <p:stCondLst>
                                            <p:cond delay="452"/>
                                          </p:stCondLst>
                                        </p:cTn>
                                        <p:tgtEl>
                                          <p:spTgt spid="3">
                                            <p:txEl>
                                              <p:pRg st="2" end="2"/>
                                            </p:txEl>
                                          </p:spTgt>
                                        </p:tgtEl>
                                      </p:cBhvr>
                                      <p:to x="100000" y="95000"/>
                                    </p:animScale>
                                    <p:animScale>
                                      <p:cBhvr>
                                        <p:cTn id="54" dur="41" decel="50000">
                                          <p:stCondLst>
                                            <p:cond delay="459"/>
                                          </p:stCondLst>
                                        </p:cTn>
                                        <p:tgtEl>
                                          <p:spTgt spid="3">
                                            <p:txEl>
                                              <p:pRg st="2" end="2"/>
                                            </p:txEl>
                                          </p:spTgt>
                                        </p:tgtEl>
                                      </p:cBhvr>
                                      <p:to x="100000" y="100000"/>
                                    </p:animScale>
                                  </p:childTnLst>
                                </p:cTn>
                              </p:par>
                            </p:childTnLst>
                          </p:cTn>
                        </p:par>
                        <p:par>
                          <p:cTn id="55" fill="hold">
                            <p:stCondLst>
                              <p:cond delay="1500"/>
                            </p:stCondLst>
                            <p:childTnLst>
                              <p:par>
                                <p:cTn id="56" presetID="26" presetClass="entr" presetSubtype="0" fill="hold" grpId="0" nodeType="afterEffect">
                                  <p:stCondLst>
                                    <p:cond delay="0"/>
                                  </p:stCondLst>
                                  <p:childTnLst>
                                    <p:set>
                                      <p:cBhvr>
                                        <p:cTn id="57" dur="1" fill="hold">
                                          <p:stCondLst>
                                            <p:cond delay="0"/>
                                          </p:stCondLst>
                                        </p:cTn>
                                        <p:tgtEl>
                                          <p:spTgt spid="3">
                                            <p:txEl>
                                              <p:pRg st="4" end="4"/>
                                            </p:txEl>
                                          </p:spTgt>
                                        </p:tgtEl>
                                        <p:attrNameLst>
                                          <p:attrName>style.visibility</p:attrName>
                                        </p:attrNameLst>
                                      </p:cBhvr>
                                      <p:to>
                                        <p:strVal val="visible"/>
                                      </p:to>
                                    </p:set>
                                    <p:animEffect transition="in" filter="wipe(down)">
                                      <p:cBhvr>
                                        <p:cTn id="58" dur="145">
                                          <p:stCondLst>
                                            <p:cond delay="0"/>
                                          </p:stCondLst>
                                        </p:cTn>
                                        <p:tgtEl>
                                          <p:spTgt spid="3">
                                            <p:txEl>
                                              <p:pRg st="4" end="4"/>
                                            </p:txEl>
                                          </p:spTgt>
                                        </p:tgtEl>
                                      </p:cBhvr>
                                    </p:animEffect>
                                    <p:anim calcmode="lin" valueType="num">
                                      <p:cBhvr>
                                        <p:cTn id="59" dur="455"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60" dur="166"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61" dur="166" tmFilter="0, 0; 0.125,0.2665; 0.25,0.4; 0.375,0.465; 0.5,0.5;  0.625,0.535; 0.75,0.6; 0.875,0.7335; 1,1">
                                          <p:stCondLst>
                                            <p:cond delay="166"/>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62" dur="83" tmFilter="0, 0; 0.125,0.2665; 0.25,0.4; 0.375,0.465; 0.5,0.5;  0.625,0.535; 0.75,0.6; 0.875,0.7335; 1,1">
                                          <p:stCondLst>
                                            <p:cond delay="331"/>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63" dur="41" tmFilter="0, 0; 0.125,0.2665; 0.25,0.4; 0.375,0.465; 0.5,0.5;  0.625,0.535; 0.75,0.6; 0.875,0.7335; 1,1">
                                          <p:stCondLst>
                                            <p:cond delay="414"/>
                                          </p:stCondLst>
                                        </p:cTn>
                                        <p:tgtEl>
                                          <p:spTgt spid="3">
                                            <p:txEl>
                                              <p:pRg st="4" end="4"/>
                                            </p:txEl>
                                          </p:spTgt>
                                        </p:tgtEl>
                                        <p:attrNameLst>
                                          <p:attrName>ppt_y</p:attrName>
                                        </p:attrNameLst>
                                      </p:cBhvr>
                                      <p:tavLst>
                                        <p:tav tm="0" fmla="#ppt_y-sin(pi*$)/81">
                                          <p:val>
                                            <p:fltVal val="0"/>
                                          </p:val>
                                        </p:tav>
                                        <p:tav tm="100000">
                                          <p:val>
                                            <p:fltVal val="1"/>
                                          </p:val>
                                        </p:tav>
                                      </p:tavLst>
                                    </p:anim>
                                    <p:animScale>
                                      <p:cBhvr>
                                        <p:cTn id="64" dur="7">
                                          <p:stCondLst>
                                            <p:cond delay="163"/>
                                          </p:stCondLst>
                                        </p:cTn>
                                        <p:tgtEl>
                                          <p:spTgt spid="3">
                                            <p:txEl>
                                              <p:pRg st="4" end="4"/>
                                            </p:txEl>
                                          </p:spTgt>
                                        </p:tgtEl>
                                      </p:cBhvr>
                                      <p:to x="100000" y="60000"/>
                                    </p:animScale>
                                    <p:animScale>
                                      <p:cBhvr>
                                        <p:cTn id="65" dur="41" decel="50000">
                                          <p:stCondLst>
                                            <p:cond delay="169"/>
                                          </p:stCondLst>
                                        </p:cTn>
                                        <p:tgtEl>
                                          <p:spTgt spid="3">
                                            <p:txEl>
                                              <p:pRg st="4" end="4"/>
                                            </p:txEl>
                                          </p:spTgt>
                                        </p:tgtEl>
                                      </p:cBhvr>
                                      <p:to x="100000" y="100000"/>
                                    </p:animScale>
                                    <p:animScale>
                                      <p:cBhvr>
                                        <p:cTn id="66" dur="7">
                                          <p:stCondLst>
                                            <p:cond delay="328"/>
                                          </p:stCondLst>
                                        </p:cTn>
                                        <p:tgtEl>
                                          <p:spTgt spid="3">
                                            <p:txEl>
                                              <p:pRg st="4" end="4"/>
                                            </p:txEl>
                                          </p:spTgt>
                                        </p:tgtEl>
                                      </p:cBhvr>
                                      <p:to x="100000" y="80000"/>
                                    </p:animScale>
                                    <p:animScale>
                                      <p:cBhvr>
                                        <p:cTn id="67" dur="41" decel="50000">
                                          <p:stCondLst>
                                            <p:cond delay="335"/>
                                          </p:stCondLst>
                                        </p:cTn>
                                        <p:tgtEl>
                                          <p:spTgt spid="3">
                                            <p:txEl>
                                              <p:pRg st="4" end="4"/>
                                            </p:txEl>
                                          </p:spTgt>
                                        </p:tgtEl>
                                      </p:cBhvr>
                                      <p:to x="100000" y="100000"/>
                                    </p:animScale>
                                    <p:animScale>
                                      <p:cBhvr>
                                        <p:cTn id="68" dur="7">
                                          <p:stCondLst>
                                            <p:cond delay="411"/>
                                          </p:stCondLst>
                                        </p:cTn>
                                        <p:tgtEl>
                                          <p:spTgt spid="3">
                                            <p:txEl>
                                              <p:pRg st="4" end="4"/>
                                            </p:txEl>
                                          </p:spTgt>
                                        </p:tgtEl>
                                      </p:cBhvr>
                                      <p:to x="100000" y="90000"/>
                                    </p:animScale>
                                    <p:animScale>
                                      <p:cBhvr>
                                        <p:cTn id="69" dur="41" decel="50000">
                                          <p:stCondLst>
                                            <p:cond delay="417"/>
                                          </p:stCondLst>
                                        </p:cTn>
                                        <p:tgtEl>
                                          <p:spTgt spid="3">
                                            <p:txEl>
                                              <p:pRg st="4" end="4"/>
                                            </p:txEl>
                                          </p:spTgt>
                                        </p:tgtEl>
                                      </p:cBhvr>
                                      <p:to x="100000" y="100000"/>
                                    </p:animScale>
                                    <p:animScale>
                                      <p:cBhvr>
                                        <p:cTn id="70" dur="7">
                                          <p:stCondLst>
                                            <p:cond delay="452"/>
                                          </p:stCondLst>
                                        </p:cTn>
                                        <p:tgtEl>
                                          <p:spTgt spid="3">
                                            <p:txEl>
                                              <p:pRg st="4" end="4"/>
                                            </p:txEl>
                                          </p:spTgt>
                                        </p:tgtEl>
                                      </p:cBhvr>
                                      <p:to x="100000" y="95000"/>
                                    </p:animScale>
                                    <p:animScale>
                                      <p:cBhvr>
                                        <p:cTn id="71" dur="41" decel="50000">
                                          <p:stCondLst>
                                            <p:cond delay="459"/>
                                          </p:stCondLst>
                                        </p:cTn>
                                        <p:tgtEl>
                                          <p:spTgt spid="3">
                                            <p:txEl>
                                              <p:pRg st="4" end="4"/>
                                            </p:txEl>
                                          </p:spTgt>
                                        </p:tgtEl>
                                      </p:cBhvr>
                                      <p:to x="100000" y="100000"/>
                                    </p:animScale>
                                  </p:childTnLst>
                                </p:cTn>
                              </p:par>
                            </p:childTnLst>
                          </p:cTn>
                        </p:par>
                        <p:par>
                          <p:cTn id="72" fill="hold">
                            <p:stCondLst>
                              <p:cond delay="2000"/>
                            </p:stCondLst>
                            <p:childTnLst>
                              <p:par>
                                <p:cTn id="73" presetID="26" presetClass="entr" presetSubtype="0" fill="hold" grpId="0" nodeType="afterEffect">
                                  <p:stCondLst>
                                    <p:cond delay="0"/>
                                  </p:stCondLst>
                                  <p:childTnLst>
                                    <p:set>
                                      <p:cBhvr>
                                        <p:cTn id="74" dur="1" fill="hold">
                                          <p:stCondLst>
                                            <p:cond delay="0"/>
                                          </p:stCondLst>
                                        </p:cTn>
                                        <p:tgtEl>
                                          <p:spTgt spid="3">
                                            <p:txEl>
                                              <p:pRg st="5" end="5"/>
                                            </p:txEl>
                                          </p:spTgt>
                                        </p:tgtEl>
                                        <p:attrNameLst>
                                          <p:attrName>style.visibility</p:attrName>
                                        </p:attrNameLst>
                                      </p:cBhvr>
                                      <p:to>
                                        <p:strVal val="visible"/>
                                      </p:to>
                                    </p:set>
                                    <p:animEffect transition="in" filter="wipe(down)">
                                      <p:cBhvr>
                                        <p:cTn id="75" dur="145">
                                          <p:stCondLst>
                                            <p:cond delay="0"/>
                                          </p:stCondLst>
                                        </p:cTn>
                                        <p:tgtEl>
                                          <p:spTgt spid="3">
                                            <p:txEl>
                                              <p:pRg st="5" end="5"/>
                                            </p:txEl>
                                          </p:spTgt>
                                        </p:tgtEl>
                                      </p:cBhvr>
                                    </p:animEffect>
                                    <p:anim calcmode="lin" valueType="num">
                                      <p:cBhvr>
                                        <p:cTn id="76" dur="455"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77" dur="166"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78" dur="166" tmFilter="0, 0; 0.125,0.2665; 0.25,0.4; 0.375,0.465; 0.5,0.5;  0.625,0.535; 0.75,0.6; 0.875,0.7335; 1,1">
                                          <p:stCondLst>
                                            <p:cond delay="166"/>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79" dur="83" tmFilter="0, 0; 0.125,0.2665; 0.25,0.4; 0.375,0.465; 0.5,0.5;  0.625,0.535; 0.75,0.6; 0.875,0.7335; 1,1">
                                          <p:stCondLst>
                                            <p:cond delay="331"/>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80" dur="41" tmFilter="0, 0; 0.125,0.2665; 0.25,0.4; 0.375,0.465; 0.5,0.5;  0.625,0.535; 0.75,0.6; 0.875,0.7335; 1,1">
                                          <p:stCondLst>
                                            <p:cond delay="414"/>
                                          </p:stCondLst>
                                        </p:cTn>
                                        <p:tgtEl>
                                          <p:spTgt spid="3">
                                            <p:txEl>
                                              <p:pRg st="5" end="5"/>
                                            </p:txEl>
                                          </p:spTgt>
                                        </p:tgtEl>
                                        <p:attrNameLst>
                                          <p:attrName>ppt_y</p:attrName>
                                        </p:attrNameLst>
                                      </p:cBhvr>
                                      <p:tavLst>
                                        <p:tav tm="0" fmla="#ppt_y-sin(pi*$)/81">
                                          <p:val>
                                            <p:fltVal val="0"/>
                                          </p:val>
                                        </p:tav>
                                        <p:tav tm="100000">
                                          <p:val>
                                            <p:fltVal val="1"/>
                                          </p:val>
                                        </p:tav>
                                      </p:tavLst>
                                    </p:anim>
                                    <p:animScale>
                                      <p:cBhvr>
                                        <p:cTn id="81" dur="7">
                                          <p:stCondLst>
                                            <p:cond delay="163"/>
                                          </p:stCondLst>
                                        </p:cTn>
                                        <p:tgtEl>
                                          <p:spTgt spid="3">
                                            <p:txEl>
                                              <p:pRg st="5" end="5"/>
                                            </p:txEl>
                                          </p:spTgt>
                                        </p:tgtEl>
                                      </p:cBhvr>
                                      <p:to x="100000" y="60000"/>
                                    </p:animScale>
                                    <p:animScale>
                                      <p:cBhvr>
                                        <p:cTn id="82" dur="41" decel="50000">
                                          <p:stCondLst>
                                            <p:cond delay="169"/>
                                          </p:stCondLst>
                                        </p:cTn>
                                        <p:tgtEl>
                                          <p:spTgt spid="3">
                                            <p:txEl>
                                              <p:pRg st="5" end="5"/>
                                            </p:txEl>
                                          </p:spTgt>
                                        </p:tgtEl>
                                      </p:cBhvr>
                                      <p:to x="100000" y="100000"/>
                                    </p:animScale>
                                    <p:animScale>
                                      <p:cBhvr>
                                        <p:cTn id="83" dur="7">
                                          <p:stCondLst>
                                            <p:cond delay="328"/>
                                          </p:stCondLst>
                                        </p:cTn>
                                        <p:tgtEl>
                                          <p:spTgt spid="3">
                                            <p:txEl>
                                              <p:pRg st="5" end="5"/>
                                            </p:txEl>
                                          </p:spTgt>
                                        </p:tgtEl>
                                      </p:cBhvr>
                                      <p:to x="100000" y="80000"/>
                                    </p:animScale>
                                    <p:animScale>
                                      <p:cBhvr>
                                        <p:cTn id="84" dur="41" decel="50000">
                                          <p:stCondLst>
                                            <p:cond delay="335"/>
                                          </p:stCondLst>
                                        </p:cTn>
                                        <p:tgtEl>
                                          <p:spTgt spid="3">
                                            <p:txEl>
                                              <p:pRg st="5" end="5"/>
                                            </p:txEl>
                                          </p:spTgt>
                                        </p:tgtEl>
                                      </p:cBhvr>
                                      <p:to x="100000" y="100000"/>
                                    </p:animScale>
                                    <p:animScale>
                                      <p:cBhvr>
                                        <p:cTn id="85" dur="7">
                                          <p:stCondLst>
                                            <p:cond delay="411"/>
                                          </p:stCondLst>
                                        </p:cTn>
                                        <p:tgtEl>
                                          <p:spTgt spid="3">
                                            <p:txEl>
                                              <p:pRg st="5" end="5"/>
                                            </p:txEl>
                                          </p:spTgt>
                                        </p:tgtEl>
                                      </p:cBhvr>
                                      <p:to x="100000" y="90000"/>
                                    </p:animScale>
                                    <p:animScale>
                                      <p:cBhvr>
                                        <p:cTn id="86" dur="41" decel="50000">
                                          <p:stCondLst>
                                            <p:cond delay="417"/>
                                          </p:stCondLst>
                                        </p:cTn>
                                        <p:tgtEl>
                                          <p:spTgt spid="3">
                                            <p:txEl>
                                              <p:pRg st="5" end="5"/>
                                            </p:txEl>
                                          </p:spTgt>
                                        </p:tgtEl>
                                      </p:cBhvr>
                                      <p:to x="100000" y="100000"/>
                                    </p:animScale>
                                    <p:animScale>
                                      <p:cBhvr>
                                        <p:cTn id="87" dur="7">
                                          <p:stCondLst>
                                            <p:cond delay="452"/>
                                          </p:stCondLst>
                                        </p:cTn>
                                        <p:tgtEl>
                                          <p:spTgt spid="3">
                                            <p:txEl>
                                              <p:pRg st="5" end="5"/>
                                            </p:txEl>
                                          </p:spTgt>
                                        </p:tgtEl>
                                      </p:cBhvr>
                                      <p:to x="100000" y="95000"/>
                                    </p:animScale>
                                    <p:animScale>
                                      <p:cBhvr>
                                        <p:cTn id="88" dur="41" decel="50000">
                                          <p:stCondLst>
                                            <p:cond delay="459"/>
                                          </p:stCondLst>
                                        </p:cTn>
                                        <p:tgtEl>
                                          <p:spTgt spid="3">
                                            <p:txEl>
                                              <p:pRg st="5" end="5"/>
                                            </p:txEl>
                                          </p:spTgt>
                                        </p:tgtEl>
                                      </p:cBhvr>
                                      <p:to x="100000" y="100000"/>
                                    </p:animScale>
                                  </p:childTnLst>
                                </p:cTn>
                              </p:par>
                            </p:childTnLst>
                          </p:cTn>
                        </p:par>
                        <p:par>
                          <p:cTn id="89" fill="hold">
                            <p:stCondLst>
                              <p:cond delay="2500"/>
                            </p:stCondLst>
                            <p:childTnLst>
                              <p:par>
                                <p:cTn id="90" presetID="26" presetClass="entr" presetSubtype="0" fill="hold" grpId="0" nodeType="afterEffect">
                                  <p:stCondLst>
                                    <p:cond delay="0"/>
                                  </p:stCondLst>
                                  <p:childTnLst>
                                    <p:set>
                                      <p:cBhvr>
                                        <p:cTn id="91" dur="1" fill="hold">
                                          <p:stCondLst>
                                            <p:cond delay="0"/>
                                          </p:stCondLst>
                                        </p:cTn>
                                        <p:tgtEl>
                                          <p:spTgt spid="3">
                                            <p:txEl>
                                              <p:pRg st="6" end="6"/>
                                            </p:txEl>
                                          </p:spTgt>
                                        </p:tgtEl>
                                        <p:attrNameLst>
                                          <p:attrName>style.visibility</p:attrName>
                                        </p:attrNameLst>
                                      </p:cBhvr>
                                      <p:to>
                                        <p:strVal val="visible"/>
                                      </p:to>
                                    </p:set>
                                    <p:animEffect transition="in" filter="wipe(down)">
                                      <p:cBhvr>
                                        <p:cTn id="92" dur="145">
                                          <p:stCondLst>
                                            <p:cond delay="0"/>
                                          </p:stCondLst>
                                        </p:cTn>
                                        <p:tgtEl>
                                          <p:spTgt spid="3">
                                            <p:txEl>
                                              <p:pRg st="6" end="6"/>
                                            </p:txEl>
                                          </p:spTgt>
                                        </p:tgtEl>
                                      </p:cBhvr>
                                    </p:animEffect>
                                    <p:anim calcmode="lin" valueType="num">
                                      <p:cBhvr>
                                        <p:cTn id="93" dur="455"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94" dur="166"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95" dur="166" tmFilter="0, 0; 0.125,0.2665; 0.25,0.4; 0.375,0.465; 0.5,0.5;  0.625,0.535; 0.75,0.6; 0.875,0.7335; 1,1">
                                          <p:stCondLst>
                                            <p:cond delay="166"/>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96" dur="83" tmFilter="0, 0; 0.125,0.2665; 0.25,0.4; 0.375,0.465; 0.5,0.5;  0.625,0.535; 0.75,0.6; 0.875,0.7335; 1,1">
                                          <p:stCondLst>
                                            <p:cond delay="331"/>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97" dur="41" tmFilter="0, 0; 0.125,0.2665; 0.25,0.4; 0.375,0.465; 0.5,0.5;  0.625,0.535; 0.75,0.6; 0.875,0.7335; 1,1">
                                          <p:stCondLst>
                                            <p:cond delay="414"/>
                                          </p:stCondLst>
                                        </p:cTn>
                                        <p:tgtEl>
                                          <p:spTgt spid="3">
                                            <p:txEl>
                                              <p:pRg st="6" end="6"/>
                                            </p:txEl>
                                          </p:spTgt>
                                        </p:tgtEl>
                                        <p:attrNameLst>
                                          <p:attrName>ppt_y</p:attrName>
                                        </p:attrNameLst>
                                      </p:cBhvr>
                                      <p:tavLst>
                                        <p:tav tm="0" fmla="#ppt_y-sin(pi*$)/81">
                                          <p:val>
                                            <p:fltVal val="0"/>
                                          </p:val>
                                        </p:tav>
                                        <p:tav tm="100000">
                                          <p:val>
                                            <p:fltVal val="1"/>
                                          </p:val>
                                        </p:tav>
                                      </p:tavLst>
                                    </p:anim>
                                    <p:animScale>
                                      <p:cBhvr>
                                        <p:cTn id="98" dur="7">
                                          <p:stCondLst>
                                            <p:cond delay="163"/>
                                          </p:stCondLst>
                                        </p:cTn>
                                        <p:tgtEl>
                                          <p:spTgt spid="3">
                                            <p:txEl>
                                              <p:pRg st="6" end="6"/>
                                            </p:txEl>
                                          </p:spTgt>
                                        </p:tgtEl>
                                      </p:cBhvr>
                                      <p:to x="100000" y="60000"/>
                                    </p:animScale>
                                    <p:animScale>
                                      <p:cBhvr>
                                        <p:cTn id="99" dur="41" decel="50000">
                                          <p:stCondLst>
                                            <p:cond delay="169"/>
                                          </p:stCondLst>
                                        </p:cTn>
                                        <p:tgtEl>
                                          <p:spTgt spid="3">
                                            <p:txEl>
                                              <p:pRg st="6" end="6"/>
                                            </p:txEl>
                                          </p:spTgt>
                                        </p:tgtEl>
                                      </p:cBhvr>
                                      <p:to x="100000" y="100000"/>
                                    </p:animScale>
                                    <p:animScale>
                                      <p:cBhvr>
                                        <p:cTn id="100" dur="7">
                                          <p:stCondLst>
                                            <p:cond delay="328"/>
                                          </p:stCondLst>
                                        </p:cTn>
                                        <p:tgtEl>
                                          <p:spTgt spid="3">
                                            <p:txEl>
                                              <p:pRg st="6" end="6"/>
                                            </p:txEl>
                                          </p:spTgt>
                                        </p:tgtEl>
                                      </p:cBhvr>
                                      <p:to x="100000" y="80000"/>
                                    </p:animScale>
                                    <p:animScale>
                                      <p:cBhvr>
                                        <p:cTn id="101" dur="41" decel="50000">
                                          <p:stCondLst>
                                            <p:cond delay="335"/>
                                          </p:stCondLst>
                                        </p:cTn>
                                        <p:tgtEl>
                                          <p:spTgt spid="3">
                                            <p:txEl>
                                              <p:pRg st="6" end="6"/>
                                            </p:txEl>
                                          </p:spTgt>
                                        </p:tgtEl>
                                      </p:cBhvr>
                                      <p:to x="100000" y="100000"/>
                                    </p:animScale>
                                    <p:animScale>
                                      <p:cBhvr>
                                        <p:cTn id="102" dur="7">
                                          <p:stCondLst>
                                            <p:cond delay="411"/>
                                          </p:stCondLst>
                                        </p:cTn>
                                        <p:tgtEl>
                                          <p:spTgt spid="3">
                                            <p:txEl>
                                              <p:pRg st="6" end="6"/>
                                            </p:txEl>
                                          </p:spTgt>
                                        </p:tgtEl>
                                      </p:cBhvr>
                                      <p:to x="100000" y="90000"/>
                                    </p:animScale>
                                    <p:animScale>
                                      <p:cBhvr>
                                        <p:cTn id="103" dur="41" decel="50000">
                                          <p:stCondLst>
                                            <p:cond delay="417"/>
                                          </p:stCondLst>
                                        </p:cTn>
                                        <p:tgtEl>
                                          <p:spTgt spid="3">
                                            <p:txEl>
                                              <p:pRg st="6" end="6"/>
                                            </p:txEl>
                                          </p:spTgt>
                                        </p:tgtEl>
                                      </p:cBhvr>
                                      <p:to x="100000" y="100000"/>
                                    </p:animScale>
                                    <p:animScale>
                                      <p:cBhvr>
                                        <p:cTn id="104" dur="7">
                                          <p:stCondLst>
                                            <p:cond delay="452"/>
                                          </p:stCondLst>
                                        </p:cTn>
                                        <p:tgtEl>
                                          <p:spTgt spid="3">
                                            <p:txEl>
                                              <p:pRg st="6" end="6"/>
                                            </p:txEl>
                                          </p:spTgt>
                                        </p:tgtEl>
                                      </p:cBhvr>
                                      <p:to x="100000" y="95000"/>
                                    </p:animScale>
                                    <p:animScale>
                                      <p:cBhvr>
                                        <p:cTn id="105" dur="41" decel="50000">
                                          <p:stCondLst>
                                            <p:cond delay="459"/>
                                          </p:stCondLst>
                                        </p:cTn>
                                        <p:tgtEl>
                                          <p:spTgt spid="3">
                                            <p:txEl>
                                              <p:pRg st="6" end="6"/>
                                            </p:txEl>
                                          </p:spTgt>
                                        </p:tgtEl>
                                      </p:cBhvr>
                                      <p:to x="100000" y="100000"/>
                                    </p:animScale>
                                  </p:childTnLst>
                                </p:cTn>
                              </p:par>
                            </p:childTnLst>
                          </p:cTn>
                        </p:par>
                        <p:par>
                          <p:cTn id="106" fill="hold">
                            <p:stCondLst>
                              <p:cond delay="3000"/>
                            </p:stCondLst>
                            <p:childTnLst>
                              <p:par>
                                <p:cTn id="107" presetID="26" presetClass="entr" presetSubtype="0" fill="hold" grpId="0" nodeType="afterEffect">
                                  <p:stCondLst>
                                    <p:cond delay="0"/>
                                  </p:stCondLst>
                                  <p:childTnLst>
                                    <p:set>
                                      <p:cBhvr>
                                        <p:cTn id="108" dur="1" fill="hold">
                                          <p:stCondLst>
                                            <p:cond delay="0"/>
                                          </p:stCondLst>
                                        </p:cTn>
                                        <p:tgtEl>
                                          <p:spTgt spid="3">
                                            <p:txEl>
                                              <p:pRg st="7" end="7"/>
                                            </p:txEl>
                                          </p:spTgt>
                                        </p:tgtEl>
                                        <p:attrNameLst>
                                          <p:attrName>style.visibility</p:attrName>
                                        </p:attrNameLst>
                                      </p:cBhvr>
                                      <p:to>
                                        <p:strVal val="visible"/>
                                      </p:to>
                                    </p:set>
                                    <p:animEffect transition="in" filter="wipe(down)">
                                      <p:cBhvr>
                                        <p:cTn id="109" dur="145">
                                          <p:stCondLst>
                                            <p:cond delay="0"/>
                                          </p:stCondLst>
                                        </p:cTn>
                                        <p:tgtEl>
                                          <p:spTgt spid="3">
                                            <p:txEl>
                                              <p:pRg st="7" end="7"/>
                                            </p:txEl>
                                          </p:spTgt>
                                        </p:tgtEl>
                                      </p:cBhvr>
                                    </p:animEffect>
                                    <p:anim calcmode="lin" valueType="num">
                                      <p:cBhvr>
                                        <p:cTn id="110" dur="455"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111" dur="166"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12" dur="166" tmFilter="0, 0; 0.125,0.2665; 0.25,0.4; 0.375,0.465; 0.5,0.5;  0.625,0.535; 0.75,0.6; 0.875,0.7335; 1,1">
                                          <p:stCondLst>
                                            <p:cond delay="166"/>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13" dur="83" tmFilter="0, 0; 0.125,0.2665; 0.25,0.4; 0.375,0.465; 0.5,0.5;  0.625,0.535; 0.75,0.6; 0.875,0.7335; 1,1">
                                          <p:stCondLst>
                                            <p:cond delay="331"/>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14" dur="41" tmFilter="0, 0; 0.125,0.2665; 0.25,0.4; 0.375,0.465; 0.5,0.5;  0.625,0.535; 0.75,0.6; 0.875,0.7335; 1,1">
                                          <p:stCondLst>
                                            <p:cond delay="414"/>
                                          </p:stCondLst>
                                        </p:cTn>
                                        <p:tgtEl>
                                          <p:spTgt spid="3">
                                            <p:txEl>
                                              <p:pRg st="7" end="7"/>
                                            </p:txEl>
                                          </p:spTgt>
                                        </p:tgtEl>
                                        <p:attrNameLst>
                                          <p:attrName>ppt_y</p:attrName>
                                        </p:attrNameLst>
                                      </p:cBhvr>
                                      <p:tavLst>
                                        <p:tav tm="0" fmla="#ppt_y-sin(pi*$)/81">
                                          <p:val>
                                            <p:fltVal val="0"/>
                                          </p:val>
                                        </p:tav>
                                        <p:tav tm="100000">
                                          <p:val>
                                            <p:fltVal val="1"/>
                                          </p:val>
                                        </p:tav>
                                      </p:tavLst>
                                    </p:anim>
                                    <p:animScale>
                                      <p:cBhvr>
                                        <p:cTn id="115" dur="7">
                                          <p:stCondLst>
                                            <p:cond delay="163"/>
                                          </p:stCondLst>
                                        </p:cTn>
                                        <p:tgtEl>
                                          <p:spTgt spid="3">
                                            <p:txEl>
                                              <p:pRg st="7" end="7"/>
                                            </p:txEl>
                                          </p:spTgt>
                                        </p:tgtEl>
                                      </p:cBhvr>
                                      <p:to x="100000" y="60000"/>
                                    </p:animScale>
                                    <p:animScale>
                                      <p:cBhvr>
                                        <p:cTn id="116" dur="41" decel="50000">
                                          <p:stCondLst>
                                            <p:cond delay="169"/>
                                          </p:stCondLst>
                                        </p:cTn>
                                        <p:tgtEl>
                                          <p:spTgt spid="3">
                                            <p:txEl>
                                              <p:pRg st="7" end="7"/>
                                            </p:txEl>
                                          </p:spTgt>
                                        </p:tgtEl>
                                      </p:cBhvr>
                                      <p:to x="100000" y="100000"/>
                                    </p:animScale>
                                    <p:animScale>
                                      <p:cBhvr>
                                        <p:cTn id="117" dur="7">
                                          <p:stCondLst>
                                            <p:cond delay="328"/>
                                          </p:stCondLst>
                                        </p:cTn>
                                        <p:tgtEl>
                                          <p:spTgt spid="3">
                                            <p:txEl>
                                              <p:pRg st="7" end="7"/>
                                            </p:txEl>
                                          </p:spTgt>
                                        </p:tgtEl>
                                      </p:cBhvr>
                                      <p:to x="100000" y="80000"/>
                                    </p:animScale>
                                    <p:animScale>
                                      <p:cBhvr>
                                        <p:cTn id="118" dur="41" decel="50000">
                                          <p:stCondLst>
                                            <p:cond delay="335"/>
                                          </p:stCondLst>
                                        </p:cTn>
                                        <p:tgtEl>
                                          <p:spTgt spid="3">
                                            <p:txEl>
                                              <p:pRg st="7" end="7"/>
                                            </p:txEl>
                                          </p:spTgt>
                                        </p:tgtEl>
                                      </p:cBhvr>
                                      <p:to x="100000" y="100000"/>
                                    </p:animScale>
                                    <p:animScale>
                                      <p:cBhvr>
                                        <p:cTn id="119" dur="7">
                                          <p:stCondLst>
                                            <p:cond delay="411"/>
                                          </p:stCondLst>
                                        </p:cTn>
                                        <p:tgtEl>
                                          <p:spTgt spid="3">
                                            <p:txEl>
                                              <p:pRg st="7" end="7"/>
                                            </p:txEl>
                                          </p:spTgt>
                                        </p:tgtEl>
                                      </p:cBhvr>
                                      <p:to x="100000" y="90000"/>
                                    </p:animScale>
                                    <p:animScale>
                                      <p:cBhvr>
                                        <p:cTn id="120" dur="41" decel="50000">
                                          <p:stCondLst>
                                            <p:cond delay="417"/>
                                          </p:stCondLst>
                                        </p:cTn>
                                        <p:tgtEl>
                                          <p:spTgt spid="3">
                                            <p:txEl>
                                              <p:pRg st="7" end="7"/>
                                            </p:txEl>
                                          </p:spTgt>
                                        </p:tgtEl>
                                      </p:cBhvr>
                                      <p:to x="100000" y="100000"/>
                                    </p:animScale>
                                    <p:animScale>
                                      <p:cBhvr>
                                        <p:cTn id="121" dur="7">
                                          <p:stCondLst>
                                            <p:cond delay="452"/>
                                          </p:stCondLst>
                                        </p:cTn>
                                        <p:tgtEl>
                                          <p:spTgt spid="3">
                                            <p:txEl>
                                              <p:pRg st="7" end="7"/>
                                            </p:txEl>
                                          </p:spTgt>
                                        </p:tgtEl>
                                      </p:cBhvr>
                                      <p:to x="100000" y="95000"/>
                                    </p:animScale>
                                    <p:animScale>
                                      <p:cBhvr>
                                        <p:cTn id="122" dur="41" decel="50000">
                                          <p:stCondLst>
                                            <p:cond delay="459"/>
                                          </p:stCondLst>
                                        </p:cTn>
                                        <p:tgtEl>
                                          <p:spTgt spid="3">
                                            <p:txEl>
                                              <p:pRg st="7" end="7"/>
                                            </p:txEl>
                                          </p:spTgt>
                                        </p:tgtEl>
                                      </p:cBhvr>
                                      <p:to x="100000" y="100000"/>
                                    </p:animScale>
                                  </p:childTnLst>
                                </p:cTn>
                              </p:par>
                            </p:childTnLst>
                          </p:cTn>
                        </p:par>
                        <p:par>
                          <p:cTn id="123" fill="hold">
                            <p:stCondLst>
                              <p:cond delay="3500"/>
                            </p:stCondLst>
                            <p:childTnLst>
                              <p:par>
                                <p:cTn id="124" presetID="26" presetClass="entr" presetSubtype="0" fill="hold" grpId="0" nodeType="afterEffect">
                                  <p:stCondLst>
                                    <p:cond delay="0"/>
                                  </p:stCondLst>
                                  <p:childTnLst>
                                    <p:set>
                                      <p:cBhvr>
                                        <p:cTn id="125" dur="1" fill="hold">
                                          <p:stCondLst>
                                            <p:cond delay="0"/>
                                          </p:stCondLst>
                                        </p:cTn>
                                        <p:tgtEl>
                                          <p:spTgt spid="3">
                                            <p:txEl>
                                              <p:pRg st="8" end="8"/>
                                            </p:txEl>
                                          </p:spTgt>
                                        </p:tgtEl>
                                        <p:attrNameLst>
                                          <p:attrName>style.visibility</p:attrName>
                                        </p:attrNameLst>
                                      </p:cBhvr>
                                      <p:to>
                                        <p:strVal val="visible"/>
                                      </p:to>
                                    </p:set>
                                    <p:animEffect transition="in" filter="wipe(down)">
                                      <p:cBhvr>
                                        <p:cTn id="126" dur="145">
                                          <p:stCondLst>
                                            <p:cond delay="0"/>
                                          </p:stCondLst>
                                        </p:cTn>
                                        <p:tgtEl>
                                          <p:spTgt spid="3">
                                            <p:txEl>
                                              <p:pRg st="8" end="8"/>
                                            </p:txEl>
                                          </p:spTgt>
                                        </p:tgtEl>
                                      </p:cBhvr>
                                    </p:animEffect>
                                    <p:anim calcmode="lin" valueType="num">
                                      <p:cBhvr>
                                        <p:cTn id="127" dur="455"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128" dur="166"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29" dur="166" tmFilter="0, 0; 0.125,0.2665; 0.25,0.4; 0.375,0.465; 0.5,0.5;  0.625,0.535; 0.75,0.6; 0.875,0.7335; 1,1">
                                          <p:stCondLst>
                                            <p:cond delay="166"/>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30" dur="83" tmFilter="0, 0; 0.125,0.2665; 0.25,0.4; 0.375,0.465; 0.5,0.5;  0.625,0.535; 0.75,0.6; 0.875,0.7335; 1,1">
                                          <p:stCondLst>
                                            <p:cond delay="331"/>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31" dur="41" tmFilter="0, 0; 0.125,0.2665; 0.25,0.4; 0.375,0.465; 0.5,0.5;  0.625,0.535; 0.75,0.6; 0.875,0.7335; 1,1">
                                          <p:stCondLst>
                                            <p:cond delay="414"/>
                                          </p:stCondLst>
                                        </p:cTn>
                                        <p:tgtEl>
                                          <p:spTgt spid="3">
                                            <p:txEl>
                                              <p:pRg st="8" end="8"/>
                                            </p:txEl>
                                          </p:spTgt>
                                        </p:tgtEl>
                                        <p:attrNameLst>
                                          <p:attrName>ppt_y</p:attrName>
                                        </p:attrNameLst>
                                      </p:cBhvr>
                                      <p:tavLst>
                                        <p:tav tm="0" fmla="#ppt_y-sin(pi*$)/81">
                                          <p:val>
                                            <p:fltVal val="0"/>
                                          </p:val>
                                        </p:tav>
                                        <p:tav tm="100000">
                                          <p:val>
                                            <p:fltVal val="1"/>
                                          </p:val>
                                        </p:tav>
                                      </p:tavLst>
                                    </p:anim>
                                    <p:animScale>
                                      <p:cBhvr>
                                        <p:cTn id="132" dur="7">
                                          <p:stCondLst>
                                            <p:cond delay="163"/>
                                          </p:stCondLst>
                                        </p:cTn>
                                        <p:tgtEl>
                                          <p:spTgt spid="3">
                                            <p:txEl>
                                              <p:pRg st="8" end="8"/>
                                            </p:txEl>
                                          </p:spTgt>
                                        </p:tgtEl>
                                      </p:cBhvr>
                                      <p:to x="100000" y="60000"/>
                                    </p:animScale>
                                    <p:animScale>
                                      <p:cBhvr>
                                        <p:cTn id="133" dur="41" decel="50000">
                                          <p:stCondLst>
                                            <p:cond delay="169"/>
                                          </p:stCondLst>
                                        </p:cTn>
                                        <p:tgtEl>
                                          <p:spTgt spid="3">
                                            <p:txEl>
                                              <p:pRg st="8" end="8"/>
                                            </p:txEl>
                                          </p:spTgt>
                                        </p:tgtEl>
                                      </p:cBhvr>
                                      <p:to x="100000" y="100000"/>
                                    </p:animScale>
                                    <p:animScale>
                                      <p:cBhvr>
                                        <p:cTn id="134" dur="7">
                                          <p:stCondLst>
                                            <p:cond delay="328"/>
                                          </p:stCondLst>
                                        </p:cTn>
                                        <p:tgtEl>
                                          <p:spTgt spid="3">
                                            <p:txEl>
                                              <p:pRg st="8" end="8"/>
                                            </p:txEl>
                                          </p:spTgt>
                                        </p:tgtEl>
                                      </p:cBhvr>
                                      <p:to x="100000" y="80000"/>
                                    </p:animScale>
                                    <p:animScale>
                                      <p:cBhvr>
                                        <p:cTn id="135" dur="41" decel="50000">
                                          <p:stCondLst>
                                            <p:cond delay="335"/>
                                          </p:stCondLst>
                                        </p:cTn>
                                        <p:tgtEl>
                                          <p:spTgt spid="3">
                                            <p:txEl>
                                              <p:pRg st="8" end="8"/>
                                            </p:txEl>
                                          </p:spTgt>
                                        </p:tgtEl>
                                      </p:cBhvr>
                                      <p:to x="100000" y="100000"/>
                                    </p:animScale>
                                    <p:animScale>
                                      <p:cBhvr>
                                        <p:cTn id="136" dur="7">
                                          <p:stCondLst>
                                            <p:cond delay="411"/>
                                          </p:stCondLst>
                                        </p:cTn>
                                        <p:tgtEl>
                                          <p:spTgt spid="3">
                                            <p:txEl>
                                              <p:pRg st="8" end="8"/>
                                            </p:txEl>
                                          </p:spTgt>
                                        </p:tgtEl>
                                      </p:cBhvr>
                                      <p:to x="100000" y="90000"/>
                                    </p:animScale>
                                    <p:animScale>
                                      <p:cBhvr>
                                        <p:cTn id="137" dur="41" decel="50000">
                                          <p:stCondLst>
                                            <p:cond delay="417"/>
                                          </p:stCondLst>
                                        </p:cTn>
                                        <p:tgtEl>
                                          <p:spTgt spid="3">
                                            <p:txEl>
                                              <p:pRg st="8" end="8"/>
                                            </p:txEl>
                                          </p:spTgt>
                                        </p:tgtEl>
                                      </p:cBhvr>
                                      <p:to x="100000" y="100000"/>
                                    </p:animScale>
                                    <p:animScale>
                                      <p:cBhvr>
                                        <p:cTn id="138" dur="7">
                                          <p:stCondLst>
                                            <p:cond delay="452"/>
                                          </p:stCondLst>
                                        </p:cTn>
                                        <p:tgtEl>
                                          <p:spTgt spid="3">
                                            <p:txEl>
                                              <p:pRg st="8" end="8"/>
                                            </p:txEl>
                                          </p:spTgt>
                                        </p:tgtEl>
                                      </p:cBhvr>
                                      <p:to x="100000" y="95000"/>
                                    </p:animScale>
                                    <p:animScale>
                                      <p:cBhvr>
                                        <p:cTn id="139" dur="41" decel="50000">
                                          <p:stCondLst>
                                            <p:cond delay="459"/>
                                          </p:stCondLst>
                                        </p:cTn>
                                        <p:tgtEl>
                                          <p:spTgt spid="3">
                                            <p:txEl>
                                              <p:pRg st="8" end="8"/>
                                            </p:txEl>
                                          </p:spTgt>
                                        </p:tgtEl>
                                      </p:cBhvr>
                                      <p:to x="100000" y="100000"/>
                                    </p:animScale>
                                  </p:childTnLst>
                                </p:cTn>
                              </p:par>
                            </p:childTnLst>
                          </p:cTn>
                        </p:par>
                        <p:par>
                          <p:cTn id="140" fill="hold">
                            <p:stCondLst>
                              <p:cond delay="4000"/>
                            </p:stCondLst>
                            <p:childTnLst>
                              <p:par>
                                <p:cTn id="141" presetID="26" presetClass="entr" presetSubtype="0" fill="hold" grpId="0" nodeType="afterEffect">
                                  <p:stCondLst>
                                    <p:cond delay="0"/>
                                  </p:stCondLst>
                                  <p:childTnLst>
                                    <p:set>
                                      <p:cBhvr>
                                        <p:cTn id="142" dur="1" fill="hold">
                                          <p:stCondLst>
                                            <p:cond delay="0"/>
                                          </p:stCondLst>
                                        </p:cTn>
                                        <p:tgtEl>
                                          <p:spTgt spid="3">
                                            <p:txEl>
                                              <p:pRg st="9" end="9"/>
                                            </p:txEl>
                                          </p:spTgt>
                                        </p:tgtEl>
                                        <p:attrNameLst>
                                          <p:attrName>style.visibility</p:attrName>
                                        </p:attrNameLst>
                                      </p:cBhvr>
                                      <p:to>
                                        <p:strVal val="visible"/>
                                      </p:to>
                                    </p:set>
                                    <p:animEffect transition="in" filter="wipe(down)">
                                      <p:cBhvr>
                                        <p:cTn id="143" dur="145">
                                          <p:stCondLst>
                                            <p:cond delay="0"/>
                                          </p:stCondLst>
                                        </p:cTn>
                                        <p:tgtEl>
                                          <p:spTgt spid="3">
                                            <p:txEl>
                                              <p:pRg st="9" end="9"/>
                                            </p:txEl>
                                          </p:spTgt>
                                        </p:tgtEl>
                                      </p:cBhvr>
                                    </p:animEffect>
                                    <p:anim calcmode="lin" valueType="num">
                                      <p:cBhvr>
                                        <p:cTn id="144" dur="455" tmFilter="0,0; 0.14,0.36; 0.43,0.73; 0.71,0.91; 1.0,1.0">
                                          <p:stCondLst>
                                            <p:cond delay="0"/>
                                          </p:stCondLst>
                                        </p:cTn>
                                        <p:tgtEl>
                                          <p:spTgt spid="3">
                                            <p:txEl>
                                              <p:pRg st="9" end="9"/>
                                            </p:txEl>
                                          </p:spTgt>
                                        </p:tgtEl>
                                        <p:attrNameLst>
                                          <p:attrName>ppt_x</p:attrName>
                                        </p:attrNameLst>
                                      </p:cBhvr>
                                      <p:tavLst>
                                        <p:tav tm="0">
                                          <p:val>
                                            <p:strVal val="#ppt_x-0.25"/>
                                          </p:val>
                                        </p:tav>
                                        <p:tav tm="100000">
                                          <p:val>
                                            <p:strVal val="#ppt_x"/>
                                          </p:val>
                                        </p:tav>
                                      </p:tavLst>
                                    </p:anim>
                                    <p:anim calcmode="lin" valueType="num">
                                      <p:cBhvr>
                                        <p:cTn id="145" dur="166" tmFilter="0.0,0.0; 0.25,0.07; 0.50,0.2; 0.75,0.467; 1.0,1.0">
                                          <p:stCondLst>
                                            <p:cond delay="0"/>
                                          </p:stCondLst>
                                        </p:cTn>
                                        <p:tgtEl>
                                          <p:spTgt spid="3">
                                            <p:txEl>
                                              <p:pRg st="9" end="9"/>
                                            </p:txEl>
                                          </p:spTgt>
                                        </p:tgtEl>
                                        <p:attrNameLst>
                                          <p:attrName>ppt_y</p:attrName>
                                        </p:attrNameLst>
                                      </p:cBhvr>
                                      <p:tavLst>
                                        <p:tav tm="0" fmla="#ppt_y-sin(pi*$)/3">
                                          <p:val>
                                            <p:fltVal val="0.5"/>
                                          </p:val>
                                        </p:tav>
                                        <p:tav tm="100000">
                                          <p:val>
                                            <p:fltVal val="1"/>
                                          </p:val>
                                        </p:tav>
                                      </p:tavLst>
                                    </p:anim>
                                    <p:anim calcmode="lin" valueType="num">
                                      <p:cBhvr>
                                        <p:cTn id="146" dur="166" tmFilter="0, 0; 0.125,0.2665; 0.25,0.4; 0.375,0.465; 0.5,0.5;  0.625,0.535; 0.75,0.6; 0.875,0.7335; 1,1">
                                          <p:stCondLst>
                                            <p:cond delay="166"/>
                                          </p:stCondLst>
                                        </p:cTn>
                                        <p:tgtEl>
                                          <p:spTgt spid="3">
                                            <p:txEl>
                                              <p:pRg st="9" end="9"/>
                                            </p:txEl>
                                          </p:spTgt>
                                        </p:tgtEl>
                                        <p:attrNameLst>
                                          <p:attrName>ppt_y</p:attrName>
                                        </p:attrNameLst>
                                      </p:cBhvr>
                                      <p:tavLst>
                                        <p:tav tm="0" fmla="#ppt_y-sin(pi*$)/9">
                                          <p:val>
                                            <p:fltVal val="0"/>
                                          </p:val>
                                        </p:tav>
                                        <p:tav tm="100000">
                                          <p:val>
                                            <p:fltVal val="1"/>
                                          </p:val>
                                        </p:tav>
                                      </p:tavLst>
                                    </p:anim>
                                    <p:anim calcmode="lin" valueType="num">
                                      <p:cBhvr>
                                        <p:cTn id="147" dur="83" tmFilter="0, 0; 0.125,0.2665; 0.25,0.4; 0.375,0.465; 0.5,0.5;  0.625,0.535; 0.75,0.6; 0.875,0.7335; 1,1">
                                          <p:stCondLst>
                                            <p:cond delay="331"/>
                                          </p:stCondLst>
                                        </p:cTn>
                                        <p:tgtEl>
                                          <p:spTgt spid="3">
                                            <p:txEl>
                                              <p:pRg st="9" end="9"/>
                                            </p:txEl>
                                          </p:spTgt>
                                        </p:tgtEl>
                                        <p:attrNameLst>
                                          <p:attrName>ppt_y</p:attrName>
                                        </p:attrNameLst>
                                      </p:cBhvr>
                                      <p:tavLst>
                                        <p:tav tm="0" fmla="#ppt_y-sin(pi*$)/27">
                                          <p:val>
                                            <p:fltVal val="0"/>
                                          </p:val>
                                        </p:tav>
                                        <p:tav tm="100000">
                                          <p:val>
                                            <p:fltVal val="1"/>
                                          </p:val>
                                        </p:tav>
                                      </p:tavLst>
                                    </p:anim>
                                    <p:anim calcmode="lin" valueType="num">
                                      <p:cBhvr>
                                        <p:cTn id="148" dur="41" tmFilter="0, 0; 0.125,0.2665; 0.25,0.4; 0.375,0.465; 0.5,0.5;  0.625,0.535; 0.75,0.6; 0.875,0.7335; 1,1">
                                          <p:stCondLst>
                                            <p:cond delay="414"/>
                                          </p:stCondLst>
                                        </p:cTn>
                                        <p:tgtEl>
                                          <p:spTgt spid="3">
                                            <p:txEl>
                                              <p:pRg st="9" end="9"/>
                                            </p:txEl>
                                          </p:spTgt>
                                        </p:tgtEl>
                                        <p:attrNameLst>
                                          <p:attrName>ppt_y</p:attrName>
                                        </p:attrNameLst>
                                      </p:cBhvr>
                                      <p:tavLst>
                                        <p:tav tm="0" fmla="#ppt_y-sin(pi*$)/81">
                                          <p:val>
                                            <p:fltVal val="0"/>
                                          </p:val>
                                        </p:tav>
                                        <p:tav tm="100000">
                                          <p:val>
                                            <p:fltVal val="1"/>
                                          </p:val>
                                        </p:tav>
                                      </p:tavLst>
                                    </p:anim>
                                    <p:animScale>
                                      <p:cBhvr>
                                        <p:cTn id="149" dur="7">
                                          <p:stCondLst>
                                            <p:cond delay="163"/>
                                          </p:stCondLst>
                                        </p:cTn>
                                        <p:tgtEl>
                                          <p:spTgt spid="3">
                                            <p:txEl>
                                              <p:pRg st="9" end="9"/>
                                            </p:txEl>
                                          </p:spTgt>
                                        </p:tgtEl>
                                      </p:cBhvr>
                                      <p:to x="100000" y="60000"/>
                                    </p:animScale>
                                    <p:animScale>
                                      <p:cBhvr>
                                        <p:cTn id="150" dur="41" decel="50000">
                                          <p:stCondLst>
                                            <p:cond delay="169"/>
                                          </p:stCondLst>
                                        </p:cTn>
                                        <p:tgtEl>
                                          <p:spTgt spid="3">
                                            <p:txEl>
                                              <p:pRg st="9" end="9"/>
                                            </p:txEl>
                                          </p:spTgt>
                                        </p:tgtEl>
                                      </p:cBhvr>
                                      <p:to x="100000" y="100000"/>
                                    </p:animScale>
                                    <p:animScale>
                                      <p:cBhvr>
                                        <p:cTn id="151" dur="7">
                                          <p:stCondLst>
                                            <p:cond delay="328"/>
                                          </p:stCondLst>
                                        </p:cTn>
                                        <p:tgtEl>
                                          <p:spTgt spid="3">
                                            <p:txEl>
                                              <p:pRg st="9" end="9"/>
                                            </p:txEl>
                                          </p:spTgt>
                                        </p:tgtEl>
                                      </p:cBhvr>
                                      <p:to x="100000" y="80000"/>
                                    </p:animScale>
                                    <p:animScale>
                                      <p:cBhvr>
                                        <p:cTn id="152" dur="41" decel="50000">
                                          <p:stCondLst>
                                            <p:cond delay="335"/>
                                          </p:stCondLst>
                                        </p:cTn>
                                        <p:tgtEl>
                                          <p:spTgt spid="3">
                                            <p:txEl>
                                              <p:pRg st="9" end="9"/>
                                            </p:txEl>
                                          </p:spTgt>
                                        </p:tgtEl>
                                      </p:cBhvr>
                                      <p:to x="100000" y="100000"/>
                                    </p:animScale>
                                    <p:animScale>
                                      <p:cBhvr>
                                        <p:cTn id="153" dur="7">
                                          <p:stCondLst>
                                            <p:cond delay="411"/>
                                          </p:stCondLst>
                                        </p:cTn>
                                        <p:tgtEl>
                                          <p:spTgt spid="3">
                                            <p:txEl>
                                              <p:pRg st="9" end="9"/>
                                            </p:txEl>
                                          </p:spTgt>
                                        </p:tgtEl>
                                      </p:cBhvr>
                                      <p:to x="100000" y="90000"/>
                                    </p:animScale>
                                    <p:animScale>
                                      <p:cBhvr>
                                        <p:cTn id="154" dur="41" decel="50000">
                                          <p:stCondLst>
                                            <p:cond delay="417"/>
                                          </p:stCondLst>
                                        </p:cTn>
                                        <p:tgtEl>
                                          <p:spTgt spid="3">
                                            <p:txEl>
                                              <p:pRg st="9" end="9"/>
                                            </p:txEl>
                                          </p:spTgt>
                                        </p:tgtEl>
                                      </p:cBhvr>
                                      <p:to x="100000" y="100000"/>
                                    </p:animScale>
                                    <p:animScale>
                                      <p:cBhvr>
                                        <p:cTn id="155" dur="7">
                                          <p:stCondLst>
                                            <p:cond delay="452"/>
                                          </p:stCondLst>
                                        </p:cTn>
                                        <p:tgtEl>
                                          <p:spTgt spid="3">
                                            <p:txEl>
                                              <p:pRg st="9" end="9"/>
                                            </p:txEl>
                                          </p:spTgt>
                                        </p:tgtEl>
                                      </p:cBhvr>
                                      <p:to x="100000" y="95000"/>
                                    </p:animScale>
                                    <p:animScale>
                                      <p:cBhvr>
                                        <p:cTn id="156" dur="41" decel="50000">
                                          <p:stCondLst>
                                            <p:cond delay="459"/>
                                          </p:stCondLst>
                                        </p:cTn>
                                        <p:tgtEl>
                                          <p:spTgt spid="3">
                                            <p:txEl>
                                              <p:pRg st="9" end="9"/>
                                            </p:txEl>
                                          </p:spTgt>
                                        </p:tgtEl>
                                      </p:cBhvr>
                                      <p:to x="100000" y="100000"/>
                                    </p:animScale>
                                  </p:childTnLst>
                                </p:cTn>
                              </p:par>
                            </p:childTnLst>
                          </p:cTn>
                        </p:par>
                        <p:par>
                          <p:cTn id="157" fill="hold">
                            <p:stCondLst>
                              <p:cond delay="4500"/>
                            </p:stCondLst>
                            <p:childTnLst>
                              <p:par>
                                <p:cTn id="158" presetID="26" presetClass="entr" presetSubtype="0" fill="hold" grpId="0" nodeType="afterEffect">
                                  <p:stCondLst>
                                    <p:cond delay="0"/>
                                  </p:stCondLst>
                                  <p:childTnLst>
                                    <p:set>
                                      <p:cBhvr>
                                        <p:cTn id="159" dur="1" fill="hold">
                                          <p:stCondLst>
                                            <p:cond delay="0"/>
                                          </p:stCondLst>
                                        </p:cTn>
                                        <p:tgtEl>
                                          <p:spTgt spid="3">
                                            <p:txEl>
                                              <p:pRg st="10" end="10"/>
                                            </p:txEl>
                                          </p:spTgt>
                                        </p:tgtEl>
                                        <p:attrNameLst>
                                          <p:attrName>style.visibility</p:attrName>
                                        </p:attrNameLst>
                                      </p:cBhvr>
                                      <p:to>
                                        <p:strVal val="visible"/>
                                      </p:to>
                                    </p:set>
                                    <p:animEffect transition="in" filter="wipe(down)">
                                      <p:cBhvr>
                                        <p:cTn id="160" dur="145">
                                          <p:stCondLst>
                                            <p:cond delay="0"/>
                                          </p:stCondLst>
                                        </p:cTn>
                                        <p:tgtEl>
                                          <p:spTgt spid="3">
                                            <p:txEl>
                                              <p:pRg st="10" end="10"/>
                                            </p:txEl>
                                          </p:spTgt>
                                        </p:tgtEl>
                                      </p:cBhvr>
                                    </p:animEffect>
                                    <p:anim calcmode="lin" valueType="num">
                                      <p:cBhvr>
                                        <p:cTn id="161" dur="455" tmFilter="0,0; 0.14,0.36; 0.43,0.73; 0.71,0.91; 1.0,1.0">
                                          <p:stCondLst>
                                            <p:cond delay="0"/>
                                          </p:stCondLst>
                                        </p:cTn>
                                        <p:tgtEl>
                                          <p:spTgt spid="3">
                                            <p:txEl>
                                              <p:pRg st="10" end="10"/>
                                            </p:txEl>
                                          </p:spTgt>
                                        </p:tgtEl>
                                        <p:attrNameLst>
                                          <p:attrName>ppt_x</p:attrName>
                                        </p:attrNameLst>
                                      </p:cBhvr>
                                      <p:tavLst>
                                        <p:tav tm="0">
                                          <p:val>
                                            <p:strVal val="#ppt_x-0.25"/>
                                          </p:val>
                                        </p:tav>
                                        <p:tav tm="100000">
                                          <p:val>
                                            <p:strVal val="#ppt_x"/>
                                          </p:val>
                                        </p:tav>
                                      </p:tavLst>
                                    </p:anim>
                                    <p:anim calcmode="lin" valueType="num">
                                      <p:cBhvr>
                                        <p:cTn id="162" dur="166" tmFilter="0.0,0.0; 0.25,0.07; 0.50,0.2; 0.75,0.467; 1.0,1.0">
                                          <p:stCondLst>
                                            <p:cond delay="0"/>
                                          </p:stCondLst>
                                        </p:cTn>
                                        <p:tgtEl>
                                          <p:spTgt spid="3">
                                            <p:txEl>
                                              <p:pRg st="10" end="10"/>
                                            </p:txEl>
                                          </p:spTgt>
                                        </p:tgtEl>
                                        <p:attrNameLst>
                                          <p:attrName>ppt_y</p:attrName>
                                        </p:attrNameLst>
                                      </p:cBhvr>
                                      <p:tavLst>
                                        <p:tav tm="0" fmla="#ppt_y-sin(pi*$)/3">
                                          <p:val>
                                            <p:fltVal val="0.5"/>
                                          </p:val>
                                        </p:tav>
                                        <p:tav tm="100000">
                                          <p:val>
                                            <p:fltVal val="1"/>
                                          </p:val>
                                        </p:tav>
                                      </p:tavLst>
                                    </p:anim>
                                    <p:anim calcmode="lin" valueType="num">
                                      <p:cBhvr>
                                        <p:cTn id="163" dur="166" tmFilter="0, 0; 0.125,0.2665; 0.25,0.4; 0.375,0.465; 0.5,0.5;  0.625,0.535; 0.75,0.6; 0.875,0.7335; 1,1">
                                          <p:stCondLst>
                                            <p:cond delay="166"/>
                                          </p:stCondLst>
                                        </p:cTn>
                                        <p:tgtEl>
                                          <p:spTgt spid="3">
                                            <p:txEl>
                                              <p:pRg st="10" end="10"/>
                                            </p:txEl>
                                          </p:spTgt>
                                        </p:tgtEl>
                                        <p:attrNameLst>
                                          <p:attrName>ppt_y</p:attrName>
                                        </p:attrNameLst>
                                      </p:cBhvr>
                                      <p:tavLst>
                                        <p:tav tm="0" fmla="#ppt_y-sin(pi*$)/9">
                                          <p:val>
                                            <p:fltVal val="0"/>
                                          </p:val>
                                        </p:tav>
                                        <p:tav tm="100000">
                                          <p:val>
                                            <p:fltVal val="1"/>
                                          </p:val>
                                        </p:tav>
                                      </p:tavLst>
                                    </p:anim>
                                    <p:anim calcmode="lin" valueType="num">
                                      <p:cBhvr>
                                        <p:cTn id="164" dur="83" tmFilter="0, 0; 0.125,0.2665; 0.25,0.4; 0.375,0.465; 0.5,0.5;  0.625,0.535; 0.75,0.6; 0.875,0.7335; 1,1">
                                          <p:stCondLst>
                                            <p:cond delay="331"/>
                                          </p:stCondLst>
                                        </p:cTn>
                                        <p:tgtEl>
                                          <p:spTgt spid="3">
                                            <p:txEl>
                                              <p:pRg st="10" end="10"/>
                                            </p:txEl>
                                          </p:spTgt>
                                        </p:tgtEl>
                                        <p:attrNameLst>
                                          <p:attrName>ppt_y</p:attrName>
                                        </p:attrNameLst>
                                      </p:cBhvr>
                                      <p:tavLst>
                                        <p:tav tm="0" fmla="#ppt_y-sin(pi*$)/27">
                                          <p:val>
                                            <p:fltVal val="0"/>
                                          </p:val>
                                        </p:tav>
                                        <p:tav tm="100000">
                                          <p:val>
                                            <p:fltVal val="1"/>
                                          </p:val>
                                        </p:tav>
                                      </p:tavLst>
                                    </p:anim>
                                    <p:anim calcmode="lin" valueType="num">
                                      <p:cBhvr>
                                        <p:cTn id="165" dur="41" tmFilter="0, 0; 0.125,0.2665; 0.25,0.4; 0.375,0.465; 0.5,0.5;  0.625,0.535; 0.75,0.6; 0.875,0.7335; 1,1">
                                          <p:stCondLst>
                                            <p:cond delay="414"/>
                                          </p:stCondLst>
                                        </p:cTn>
                                        <p:tgtEl>
                                          <p:spTgt spid="3">
                                            <p:txEl>
                                              <p:pRg st="10" end="10"/>
                                            </p:txEl>
                                          </p:spTgt>
                                        </p:tgtEl>
                                        <p:attrNameLst>
                                          <p:attrName>ppt_y</p:attrName>
                                        </p:attrNameLst>
                                      </p:cBhvr>
                                      <p:tavLst>
                                        <p:tav tm="0" fmla="#ppt_y-sin(pi*$)/81">
                                          <p:val>
                                            <p:fltVal val="0"/>
                                          </p:val>
                                        </p:tav>
                                        <p:tav tm="100000">
                                          <p:val>
                                            <p:fltVal val="1"/>
                                          </p:val>
                                        </p:tav>
                                      </p:tavLst>
                                    </p:anim>
                                    <p:animScale>
                                      <p:cBhvr>
                                        <p:cTn id="166" dur="7">
                                          <p:stCondLst>
                                            <p:cond delay="163"/>
                                          </p:stCondLst>
                                        </p:cTn>
                                        <p:tgtEl>
                                          <p:spTgt spid="3">
                                            <p:txEl>
                                              <p:pRg st="10" end="10"/>
                                            </p:txEl>
                                          </p:spTgt>
                                        </p:tgtEl>
                                      </p:cBhvr>
                                      <p:to x="100000" y="60000"/>
                                    </p:animScale>
                                    <p:animScale>
                                      <p:cBhvr>
                                        <p:cTn id="167" dur="41" decel="50000">
                                          <p:stCondLst>
                                            <p:cond delay="169"/>
                                          </p:stCondLst>
                                        </p:cTn>
                                        <p:tgtEl>
                                          <p:spTgt spid="3">
                                            <p:txEl>
                                              <p:pRg st="10" end="10"/>
                                            </p:txEl>
                                          </p:spTgt>
                                        </p:tgtEl>
                                      </p:cBhvr>
                                      <p:to x="100000" y="100000"/>
                                    </p:animScale>
                                    <p:animScale>
                                      <p:cBhvr>
                                        <p:cTn id="168" dur="7">
                                          <p:stCondLst>
                                            <p:cond delay="328"/>
                                          </p:stCondLst>
                                        </p:cTn>
                                        <p:tgtEl>
                                          <p:spTgt spid="3">
                                            <p:txEl>
                                              <p:pRg st="10" end="10"/>
                                            </p:txEl>
                                          </p:spTgt>
                                        </p:tgtEl>
                                      </p:cBhvr>
                                      <p:to x="100000" y="80000"/>
                                    </p:animScale>
                                    <p:animScale>
                                      <p:cBhvr>
                                        <p:cTn id="169" dur="41" decel="50000">
                                          <p:stCondLst>
                                            <p:cond delay="335"/>
                                          </p:stCondLst>
                                        </p:cTn>
                                        <p:tgtEl>
                                          <p:spTgt spid="3">
                                            <p:txEl>
                                              <p:pRg st="10" end="10"/>
                                            </p:txEl>
                                          </p:spTgt>
                                        </p:tgtEl>
                                      </p:cBhvr>
                                      <p:to x="100000" y="100000"/>
                                    </p:animScale>
                                    <p:animScale>
                                      <p:cBhvr>
                                        <p:cTn id="170" dur="7">
                                          <p:stCondLst>
                                            <p:cond delay="411"/>
                                          </p:stCondLst>
                                        </p:cTn>
                                        <p:tgtEl>
                                          <p:spTgt spid="3">
                                            <p:txEl>
                                              <p:pRg st="10" end="10"/>
                                            </p:txEl>
                                          </p:spTgt>
                                        </p:tgtEl>
                                      </p:cBhvr>
                                      <p:to x="100000" y="90000"/>
                                    </p:animScale>
                                    <p:animScale>
                                      <p:cBhvr>
                                        <p:cTn id="171" dur="41" decel="50000">
                                          <p:stCondLst>
                                            <p:cond delay="417"/>
                                          </p:stCondLst>
                                        </p:cTn>
                                        <p:tgtEl>
                                          <p:spTgt spid="3">
                                            <p:txEl>
                                              <p:pRg st="10" end="10"/>
                                            </p:txEl>
                                          </p:spTgt>
                                        </p:tgtEl>
                                      </p:cBhvr>
                                      <p:to x="100000" y="100000"/>
                                    </p:animScale>
                                    <p:animScale>
                                      <p:cBhvr>
                                        <p:cTn id="172" dur="7">
                                          <p:stCondLst>
                                            <p:cond delay="452"/>
                                          </p:stCondLst>
                                        </p:cTn>
                                        <p:tgtEl>
                                          <p:spTgt spid="3">
                                            <p:txEl>
                                              <p:pRg st="10" end="10"/>
                                            </p:txEl>
                                          </p:spTgt>
                                        </p:tgtEl>
                                      </p:cBhvr>
                                      <p:to x="100000" y="95000"/>
                                    </p:animScale>
                                    <p:animScale>
                                      <p:cBhvr>
                                        <p:cTn id="173" dur="41" decel="50000">
                                          <p:stCondLst>
                                            <p:cond delay="459"/>
                                          </p:stCondLst>
                                        </p:cTn>
                                        <p:tgtEl>
                                          <p:spTgt spid="3">
                                            <p:txEl>
                                              <p:pRg st="10" end="10"/>
                                            </p:txEl>
                                          </p:spTgt>
                                        </p:tgtEl>
                                      </p:cBhvr>
                                      <p:to x="100000" y="100000"/>
                                    </p:animScale>
                                  </p:childTnLst>
                                </p:cTn>
                              </p:par>
                            </p:childTnLst>
                          </p:cTn>
                        </p:par>
                        <p:par>
                          <p:cTn id="174" fill="hold">
                            <p:stCondLst>
                              <p:cond delay="5000"/>
                            </p:stCondLst>
                            <p:childTnLst>
                              <p:par>
                                <p:cTn id="175" presetID="26" presetClass="entr" presetSubtype="0" fill="hold" grpId="0" nodeType="afterEffect">
                                  <p:stCondLst>
                                    <p:cond delay="0"/>
                                  </p:stCondLst>
                                  <p:childTnLst>
                                    <p:set>
                                      <p:cBhvr>
                                        <p:cTn id="176" dur="1" fill="hold">
                                          <p:stCondLst>
                                            <p:cond delay="0"/>
                                          </p:stCondLst>
                                        </p:cTn>
                                        <p:tgtEl>
                                          <p:spTgt spid="3">
                                            <p:txEl>
                                              <p:pRg st="11" end="11"/>
                                            </p:txEl>
                                          </p:spTgt>
                                        </p:tgtEl>
                                        <p:attrNameLst>
                                          <p:attrName>style.visibility</p:attrName>
                                        </p:attrNameLst>
                                      </p:cBhvr>
                                      <p:to>
                                        <p:strVal val="visible"/>
                                      </p:to>
                                    </p:set>
                                    <p:animEffect transition="in" filter="wipe(down)">
                                      <p:cBhvr>
                                        <p:cTn id="177" dur="145">
                                          <p:stCondLst>
                                            <p:cond delay="0"/>
                                          </p:stCondLst>
                                        </p:cTn>
                                        <p:tgtEl>
                                          <p:spTgt spid="3">
                                            <p:txEl>
                                              <p:pRg st="11" end="11"/>
                                            </p:txEl>
                                          </p:spTgt>
                                        </p:tgtEl>
                                      </p:cBhvr>
                                    </p:animEffect>
                                    <p:anim calcmode="lin" valueType="num">
                                      <p:cBhvr>
                                        <p:cTn id="178" dur="455" tmFilter="0,0; 0.14,0.36; 0.43,0.73; 0.71,0.91; 1.0,1.0">
                                          <p:stCondLst>
                                            <p:cond delay="0"/>
                                          </p:stCondLst>
                                        </p:cTn>
                                        <p:tgtEl>
                                          <p:spTgt spid="3">
                                            <p:txEl>
                                              <p:pRg st="11" end="11"/>
                                            </p:txEl>
                                          </p:spTgt>
                                        </p:tgtEl>
                                        <p:attrNameLst>
                                          <p:attrName>ppt_x</p:attrName>
                                        </p:attrNameLst>
                                      </p:cBhvr>
                                      <p:tavLst>
                                        <p:tav tm="0">
                                          <p:val>
                                            <p:strVal val="#ppt_x-0.25"/>
                                          </p:val>
                                        </p:tav>
                                        <p:tav tm="100000">
                                          <p:val>
                                            <p:strVal val="#ppt_x"/>
                                          </p:val>
                                        </p:tav>
                                      </p:tavLst>
                                    </p:anim>
                                    <p:anim calcmode="lin" valueType="num">
                                      <p:cBhvr>
                                        <p:cTn id="179" dur="166" tmFilter="0.0,0.0; 0.25,0.07; 0.50,0.2; 0.75,0.467; 1.0,1.0">
                                          <p:stCondLst>
                                            <p:cond delay="0"/>
                                          </p:stCondLst>
                                        </p:cTn>
                                        <p:tgtEl>
                                          <p:spTgt spid="3">
                                            <p:txEl>
                                              <p:pRg st="11" end="11"/>
                                            </p:txEl>
                                          </p:spTgt>
                                        </p:tgtEl>
                                        <p:attrNameLst>
                                          <p:attrName>ppt_y</p:attrName>
                                        </p:attrNameLst>
                                      </p:cBhvr>
                                      <p:tavLst>
                                        <p:tav tm="0" fmla="#ppt_y-sin(pi*$)/3">
                                          <p:val>
                                            <p:fltVal val="0.5"/>
                                          </p:val>
                                        </p:tav>
                                        <p:tav tm="100000">
                                          <p:val>
                                            <p:fltVal val="1"/>
                                          </p:val>
                                        </p:tav>
                                      </p:tavLst>
                                    </p:anim>
                                    <p:anim calcmode="lin" valueType="num">
                                      <p:cBhvr>
                                        <p:cTn id="180" dur="166" tmFilter="0, 0; 0.125,0.2665; 0.25,0.4; 0.375,0.465; 0.5,0.5;  0.625,0.535; 0.75,0.6; 0.875,0.7335; 1,1">
                                          <p:stCondLst>
                                            <p:cond delay="166"/>
                                          </p:stCondLst>
                                        </p:cTn>
                                        <p:tgtEl>
                                          <p:spTgt spid="3">
                                            <p:txEl>
                                              <p:pRg st="11" end="11"/>
                                            </p:txEl>
                                          </p:spTgt>
                                        </p:tgtEl>
                                        <p:attrNameLst>
                                          <p:attrName>ppt_y</p:attrName>
                                        </p:attrNameLst>
                                      </p:cBhvr>
                                      <p:tavLst>
                                        <p:tav tm="0" fmla="#ppt_y-sin(pi*$)/9">
                                          <p:val>
                                            <p:fltVal val="0"/>
                                          </p:val>
                                        </p:tav>
                                        <p:tav tm="100000">
                                          <p:val>
                                            <p:fltVal val="1"/>
                                          </p:val>
                                        </p:tav>
                                      </p:tavLst>
                                    </p:anim>
                                    <p:anim calcmode="lin" valueType="num">
                                      <p:cBhvr>
                                        <p:cTn id="181" dur="83" tmFilter="0, 0; 0.125,0.2665; 0.25,0.4; 0.375,0.465; 0.5,0.5;  0.625,0.535; 0.75,0.6; 0.875,0.7335; 1,1">
                                          <p:stCondLst>
                                            <p:cond delay="331"/>
                                          </p:stCondLst>
                                        </p:cTn>
                                        <p:tgtEl>
                                          <p:spTgt spid="3">
                                            <p:txEl>
                                              <p:pRg st="11" end="11"/>
                                            </p:txEl>
                                          </p:spTgt>
                                        </p:tgtEl>
                                        <p:attrNameLst>
                                          <p:attrName>ppt_y</p:attrName>
                                        </p:attrNameLst>
                                      </p:cBhvr>
                                      <p:tavLst>
                                        <p:tav tm="0" fmla="#ppt_y-sin(pi*$)/27">
                                          <p:val>
                                            <p:fltVal val="0"/>
                                          </p:val>
                                        </p:tav>
                                        <p:tav tm="100000">
                                          <p:val>
                                            <p:fltVal val="1"/>
                                          </p:val>
                                        </p:tav>
                                      </p:tavLst>
                                    </p:anim>
                                    <p:anim calcmode="lin" valueType="num">
                                      <p:cBhvr>
                                        <p:cTn id="182" dur="41" tmFilter="0, 0; 0.125,0.2665; 0.25,0.4; 0.375,0.465; 0.5,0.5;  0.625,0.535; 0.75,0.6; 0.875,0.7335; 1,1">
                                          <p:stCondLst>
                                            <p:cond delay="414"/>
                                          </p:stCondLst>
                                        </p:cTn>
                                        <p:tgtEl>
                                          <p:spTgt spid="3">
                                            <p:txEl>
                                              <p:pRg st="11" end="11"/>
                                            </p:txEl>
                                          </p:spTgt>
                                        </p:tgtEl>
                                        <p:attrNameLst>
                                          <p:attrName>ppt_y</p:attrName>
                                        </p:attrNameLst>
                                      </p:cBhvr>
                                      <p:tavLst>
                                        <p:tav tm="0" fmla="#ppt_y-sin(pi*$)/81">
                                          <p:val>
                                            <p:fltVal val="0"/>
                                          </p:val>
                                        </p:tav>
                                        <p:tav tm="100000">
                                          <p:val>
                                            <p:fltVal val="1"/>
                                          </p:val>
                                        </p:tav>
                                      </p:tavLst>
                                    </p:anim>
                                    <p:animScale>
                                      <p:cBhvr>
                                        <p:cTn id="183" dur="7">
                                          <p:stCondLst>
                                            <p:cond delay="163"/>
                                          </p:stCondLst>
                                        </p:cTn>
                                        <p:tgtEl>
                                          <p:spTgt spid="3">
                                            <p:txEl>
                                              <p:pRg st="11" end="11"/>
                                            </p:txEl>
                                          </p:spTgt>
                                        </p:tgtEl>
                                      </p:cBhvr>
                                      <p:to x="100000" y="60000"/>
                                    </p:animScale>
                                    <p:animScale>
                                      <p:cBhvr>
                                        <p:cTn id="184" dur="41" decel="50000">
                                          <p:stCondLst>
                                            <p:cond delay="169"/>
                                          </p:stCondLst>
                                        </p:cTn>
                                        <p:tgtEl>
                                          <p:spTgt spid="3">
                                            <p:txEl>
                                              <p:pRg st="11" end="11"/>
                                            </p:txEl>
                                          </p:spTgt>
                                        </p:tgtEl>
                                      </p:cBhvr>
                                      <p:to x="100000" y="100000"/>
                                    </p:animScale>
                                    <p:animScale>
                                      <p:cBhvr>
                                        <p:cTn id="185" dur="7">
                                          <p:stCondLst>
                                            <p:cond delay="328"/>
                                          </p:stCondLst>
                                        </p:cTn>
                                        <p:tgtEl>
                                          <p:spTgt spid="3">
                                            <p:txEl>
                                              <p:pRg st="11" end="11"/>
                                            </p:txEl>
                                          </p:spTgt>
                                        </p:tgtEl>
                                      </p:cBhvr>
                                      <p:to x="100000" y="80000"/>
                                    </p:animScale>
                                    <p:animScale>
                                      <p:cBhvr>
                                        <p:cTn id="186" dur="41" decel="50000">
                                          <p:stCondLst>
                                            <p:cond delay="335"/>
                                          </p:stCondLst>
                                        </p:cTn>
                                        <p:tgtEl>
                                          <p:spTgt spid="3">
                                            <p:txEl>
                                              <p:pRg st="11" end="11"/>
                                            </p:txEl>
                                          </p:spTgt>
                                        </p:tgtEl>
                                      </p:cBhvr>
                                      <p:to x="100000" y="100000"/>
                                    </p:animScale>
                                    <p:animScale>
                                      <p:cBhvr>
                                        <p:cTn id="187" dur="7">
                                          <p:stCondLst>
                                            <p:cond delay="411"/>
                                          </p:stCondLst>
                                        </p:cTn>
                                        <p:tgtEl>
                                          <p:spTgt spid="3">
                                            <p:txEl>
                                              <p:pRg st="11" end="11"/>
                                            </p:txEl>
                                          </p:spTgt>
                                        </p:tgtEl>
                                      </p:cBhvr>
                                      <p:to x="100000" y="90000"/>
                                    </p:animScale>
                                    <p:animScale>
                                      <p:cBhvr>
                                        <p:cTn id="188" dur="41" decel="50000">
                                          <p:stCondLst>
                                            <p:cond delay="417"/>
                                          </p:stCondLst>
                                        </p:cTn>
                                        <p:tgtEl>
                                          <p:spTgt spid="3">
                                            <p:txEl>
                                              <p:pRg st="11" end="11"/>
                                            </p:txEl>
                                          </p:spTgt>
                                        </p:tgtEl>
                                      </p:cBhvr>
                                      <p:to x="100000" y="100000"/>
                                    </p:animScale>
                                    <p:animScale>
                                      <p:cBhvr>
                                        <p:cTn id="189" dur="7">
                                          <p:stCondLst>
                                            <p:cond delay="452"/>
                                          </p:stCondLst>
                                        </p:cTn>
                                        <p:tgtEl>
                                          <p:spTgt spid="3">
                                            <p:txEl>
                                              <p:pRg st="11" end="11"/>
                                            </p:txEl>
                                          </p:spTgt>
                                        </p:tgtEl>
                                      </p:cBhvr>
                                      <p:to x="100000" y="95000"/>
                                    </p:animScale>
                                    <p:animScale>
                                      <p:cBhvr>
                                        <p:cTn id="190" dur="41" decel="50000">
                                          <p:stCondLst>
                                            <p:cond delay="459"/>
                                          </p:stCondLst>
                                        </p:cTn>
                                        <p:tgtEl>
                                          <p:spTgt spid="3">
                                            <p:txEl>
                                              <p:pRg st="11" end="1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71948" y="117988"/>
            <a:ext cx="11320362" cy="6641158"/>
          </a:xfrm>
          <a:solidFill>
            <a:srgbClr val="E4F1C5"/>
          </a:solidFill>
        </p:spPr>
        <p:txBody>
          <a:bodyPr>
            <a:normAutofit/>
          </a:bodyPr>
          <a:lstStyle/>
          <a:p>
            <a:pPr algn="just">
              <a:buFont typeface="Wingdings" pitchFamily="2" charset="2"/>
              <a:buChar char="Ø"/>
            </a:pPr>
            <a:endParaRPr lang="it-IT" sz="1800" dirty="0" smtClean="0"/>
          </a:p>
          <a:p>
            <a:pPr algn="just">
              <a:buFont typeface="Wingdings" panose="05000000000000000000" pitchFamily="2" charset="2"/>
              <a:buChar char="q"/>
            </a:pPr>
            <a:r>
              <a:rPr lang="it-IT" sz="1800" dirty="0" smtClean="0"/>
              <a:t>Il </a:t>
            </a:r>
            <a:r>
              <a:rPr lang="it-IT" sz="1800" b="1" u="sng" dirty="0"/>
              <a:t>comma 11</a:t>
            </a:r>
            <a:r>
              <a:rPr lang="it-IT" sz="1800" dirty="0"/>
              <a:t> dell’art. 14 del Codice dispone che </a:t>
            </a:r>
            <a:r>
              <a:rPr lang="it-IT" sz="1800" u="sng" dirty="0" smtClean="0">
                <a:solidFill>
                  <a:srgbClr val="0000FF"/>
                </a:solidFill>
              </a:rPr>
              <a:t>i </a:t>
            </a:r>
            <a:r>
              <a:rPr lang="it-IT" sz="1800" u="sng" dirty="0">
                <a:solidFill>
                  <a:srgbClr val="0000FF"/>
                </a:solidFill>
              </a:rPr>
              <a:t>titolari di incarichi dirigenziali</a:t>
            </a:r>
            <a:r>
              <a:rPr lang="it-IT" sz="1800" dirty="0"/>
              <a:t> curano, compatibilmente con le risorse disponibili, il </a:t>
            </a:r>
            <a:r>
              <a:rPr lang="it-IT" sz="1800" b="1" i="1" dirty="0">
                <a:solidFill>
                  <a:srgbClr val="0000FF"/>
                </a:solidFill>
              </a:rPr>
              <a:t>benessere organizzativo </a:t>
            </a:r>
            <a:r>
              <a:rPr lang="it-IT" sz="1800" dirty="0"/>
              <a:t>delle strutture alle quali sono preposti. Pertanto, affinché un ambiente di lavoro sia positivo e anche proficuo, il dirigente deve:</a:t>
            </a:r>
          </a:p>
          <a:p>
            <a:pPr marL="530225" indent="-265113" algn="just">
              <a:buNone/>
            </a:pPr>
            <a:r>
              <a:rPr lang="it-IT" sz="1800" dirty="0"/>
              <a:t>a) </a:t>
            </a:r>
            <a:r>
              <a:rPr lang="it-IT" sz="1800" dirty="0">
                <a:solidFill>
                  <a:srgbClr val="0000FF"/>
                </a:solidFill>
              </a:rPr>
              <a:t>curare l’instaurarsi di relazioni interpersonali </a:t>
            </a:r>
            <a:r>
              <a:rPr lang="it-IT" sz="1800" dirty="0"/>
              <a:t>cordiali e rispettose dei ruoli e della dignità delle </a:t>
            </a:r>
            <a:r>
              <a:rPr lang="it-IT" sz="1800" dirty="0" smtClean="0"/>
              <a:t>            persone </a:t>
            </a:r>
            <a:r>
              <a:rPr lang="it-IT" sz="1800" dirty="0"/>
              <a:t>che </a:t>
            </a:r>
            <a:r>
              <a:rPr lang="it-IT" sz="1800" dirty="0" smtClean="0"/>
              <a:t>compongono </a:t>
            </a:r>
            <a:r>
              <a:rPr lang="it-IT" sz="1800" dirty="0"/>
              <a:t>l’ufficio, al fine di creare un ambiente di lavoro sereno e costruttivo;</a:t>
            </a:r>
          </a:p>
          <a:p>
            <a:pPr marL="530225" indent="-265113" algn="just">
              <a:buNone/>
            </a:pPr>
            <a:r>
              <a:rPr lang="it-IT" sz="1800" dirty="0" smtClean="0"/>
              <a:t>b) </a:t>
            </a:r>
            <a:r>
              <a:rPr lang="it-IT" sz="1800" dirty="0" smtClean="0">
                <a:solidFill>
                  <a:srgbClr val="0000FF"/>
                </a:solidFill>
              </a:rPr>
              <a:t>assumere </a:t>
            </a:r>
            <a:r>
              <a:rPr lang="it-IT" sz="1800" dirty="0">
                <a:solidFill>
                  <a:srgbClr val="0000FF"/>
                </a:solidFill>
              </a:rPr>
              <a:t>iniziative finalizzate alla circolazione delle informazioni</a:t>
            </a:r>
            <a:r>
              <a:rPr lang="it-IT" sz="1800" dirty="0"/>
              <a:t>, al fine di consentire il </a:t>
            </a:r>
            <a:r>
              <a:rPr lang="it-IT" sz="1800" dirty="0" smtClean="0"/>
              <a:t>  coinvolgimento </a:t>
            </a:r>
            <a:r>
              <a:rPr lang="it-IT" sz="1800" dirty="0"/>
              <a:t>di tutti, nell’ottica dell’inclusione e della valorizzazione delle peculiarità di ognuno;</a:t>
            </a:r>
          </a:p>
          <a:p>
            <a:pPr marL="530225" indent="-266700" algn="just">
              <a:buNone/>
            </a:pPr>
            <a:r>
              <a:rPr lang="it-IT" sz="1800" dirty="0" smtClean="0"/>
              <a:t>c)</a:t>
            </a:r>
            <a:r>
              <a:rPr lang="it-IT" sz="1800" dirty="0" smtClean="0">
                <a:solidFill>
                  <a:srgbClr val="0000FF"/>
                </a:solidFill>
              </a:rPr>
              <a:t> occuparsi </a:t>
            </a:r>
            <a:r>
              <a:rPr lang="it-IT" sz="1800" dirty="0">
                <a:solidFill>
                  <a:srgbClr val="0000FF"/>
                </a:solidFill>
              </a:rPr>
              <a:t>della formazione e dell’aggiornamento dei dipendenti </a:t>
            </a:r>
            <a:r>
              <a:rPr lang="it-IT" sz="1800" dirty="0"/>
              <a:t>al fine di consentire loro di acquisire le competenze necessarie allo svolgimento delle attività lavorative di propria competenza</a:t>
            </a:r>
            <a:r>
              <a:rPr lang="it-IT" sz="1800" dirty="0" smtClean="0"/>
              <a:t>.</a:t>
            </a:r>
          </a:p>
          <a:p>
            <a:pPr marL="265112" indent="0" algn="just">
              <a:buNone/>
            </a:pPr>
            <a:endParaRPr lang="it-IT" sz="1800" dirty="0"/>
          </a:p>
          <a:p>
            <a:pPr algn="just">
              <a:buFont typeface="Wingdings" pitchFamily="2" charset="2"/>
              <a:buChar char="Ø"/>
            </a:pPr>
            <a:r>
              <a:rPr lang="it-IT" sz="1800" dirty="0" smtClean="0"/>
              <a:t>Il </a:t>
            </a:r>
            <a:r>
              <a:rPr lang="it-IT" sz="1800" b="1" u="sng" dirty="0" smtClean="0"/>
              <a:t>comma 12 </a:t>
            </a:r>
            <a:r>
              <a:rPr lang="it-IT" sz="1800" dirty="0" smtClean="0"/>
              <a:t>prevede </a:t>
            </a:r>
            <a:r>
              <a:rPr lang="it-IT" sz="1800" dirty="0"/>
              <a:t>che se </a:t>
            </a:r>
            <a:r>
              <a:rPr lang="it-IT" sz="1800" u="sng" dirty="0">
                <a:solidFill>
                  <a:srgbClr val="0000FF"/>
                </a:solidFill>
              </a:rPr>
              <a:t>i titolari di incarichi dirigenziali </a:t>
            </a:r>
            <a:r>
              <a:rPr lang="it-IT" sz="1800" dirty="0"/>
              <a:t>vengono a conoscenza di illeciti, </a:t>
            </a:r>
            <a:r>
              <a:rPr lang="it-IT" sz="1800" dirty="0">
                <a:solidFill>
                  <a:srgbClr val="0000FF"/>
                </a:solidFill>
              </a:rPr>
              <a:t>devono attivare </a:t>
            </a:r>
            <a:r>
              <a:rPr lang="it-IT" sz="1800" dirty="0"/>
              <a:t>e concludere, se competenti, il relativo </a:t>
            </a:r>
            <a:r>
              <a:rPr lang="it-IT" sz="1800" dirty="0">
                <a:solidFill>
                  <a:srgbClr val="0000FF"/>
                </a:solidFill>
              </a:rPr>
              <a:t>procedimento disciplinare</a:t>
            </a:r>
            <a:r>
              <a:rPr lang="it-IT" sz="1800" dirty="0"/>
              <a:t>; se non sono competenti segnalano l’illecito al Servizio in cui è incardinato l’ufficio competente in materia di procedimenti </a:t>
            </a:r>
            <a:r>
              <a:rPr lang="it-IT" sz="1800" dirty="0" smtClean="0"/>
              <a:t>disciplinari (UPD). Se ne ricorrono i presupposti, inoltrano tempestiva </a:t>
            </a:r>
            <a:r>
              <a:rPr lang="it-IT" sz="1800" dirty="0" smtClean="0">
                <a:solidFill>
                  <a:srgbClr val="0000FF"/>
                </a:solidFill>
              </a:rPr>
              <a:t>denuncia all’autorità giudiziaria o segnalazione alla Corte dei conti.</a:t>
            </a:r>
            <a:endParaRPr lang="it-IT" sz="1800" dirty="0">
              <a:solidFill>
                <a:srgbClr val="0000FF"/>
              </a:solidFill>
            </a:endParaRPr>
          </a:p>
          <a:p>
            <a:pPr algn="just"/>
            <a:endParaRPr lang="it-IT" b="1" dirty="0">
              <a:solidFill>
                <a:srgbClr val="0070C0"/>
              </a:solidFill>
            </a:endParaRPr>
          </a:p>
          <a:p>
            <a:pPr marL="0" indent="0" algn="just">
              <a:buNone/>
            </a:pPr>
            <a:endParaRPr lang="it-IT" dirty="0">
              <a:solidFill>
                <a:srgbClr val="0070C0"/>
              </a:solidFill>
            </a:endParaRPr>
          </a:p>
          <a:p>
            <a:pPr marL="0" indent="0">
              <a:buNone/>
            </a:pPr>
            <a:endParaRPr lang="it-IT" sz="2400" dirty="0"/>
          </a:p>
        </p:txBody>
      </p:sp>
      <p:sp>
        <p:nvSpPr>
          <p:cNvPr id="6" name="Segnaposto numero diapositiva 5"/>
          <p:cNvSpPr>
            <a:spLocks noGrp="1"/>
          </p:cNvSpPr>
          <p:nvPr>
            <p:ph type="sldNum" sz="quarter" idx="15"/>
          </p:nvPr>
        </p:nvSpPr>
        <p:spPr/>
        <p:txBody>
          <a:bodyPr/>
          <a:lstStyle/>
          <a:p>
            <a:pPr>
              <a:defRPr/>
            </a:pPr>
            <a:fld id="{B2D3D1F1-375F-4D34-BD2F-2D3F7ECFE057}" type="slidenum">
              <a:rPr lang="en-US" smtClean="0">
                <a:solidFill>
                  <a:schemeClr val="tx1"/>
                </a:solidFill>
              </a:rPr>
              <a:pPr>
                <a:defRPr/>
              </a:pPr>
              <a:t>32</a:t>
            </a:fld>
            <a:endParaRPr lang="en-US" dirty="0">
              <a:solidFill>
                <a:schemeClr val="tx1"/>
              </a:solidFill>
            </a:endParaRPr>
          </a:p>
        </p:txBody>
      </p:sp>
    </p:spTree>
    <p:extLst>
      <p:ext uri="{BB962C8B-B14F-4D97-AF65-F5344CB8AC3E}">
        <p14:creationId xmlns:p14="http://schemas.microsoft.com/office/powerpoint/2010/main" val="114363750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217">
                                          <p:stCondLst>
                                            <p:cond delay="0"/>
                                          </p:stCondLst>
                                        </p:cTn>
                                        <p:tgtEl>
                                          <p:spTgt spid="3">
                                            <p:bg/>
                                          </p:spTgt>
                                        </p:tgtEl>
                                      </p:cBhvr>
                                    </p:animEffect>
                                    <p:anim calcmode="lin" valueType="num">
                                      <p:cBhvr>
                                        <p:cTn id="8" dur="683"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9" dur="249"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10" dur="249" tmFilter="0, 0; 0.125,0.2665; 0.25,0.4; 0.375,0.465; 0.5,0.5;  0.625,0.535; 0.75,0.6; 0.875,0.7335; 1,1">
                                          <p:stCondLst>
                                            <p:cond delay="249"/>
                                          </p:stCondLst>
                                        </p:cTn>
                                        <p:tgtEl>
                                          <p:spTgt spid="3">
                                            <p:bg/>
                                          </p:spTgt>
                                        </p:tgtEl>
                                        <p:attrNameLst>
                                          <p:attrName>ppt_y</p:attrName>
                                        </p:attrNameLst>
                                      </p:cBhvr>
                                      <p:tavLst>
                                        <p:tav tm="0" fmla="#ppt_y-sin(pi*$)/9">
                                          <p:val>
                                            <p:fltVal val="0"/>
                                          </p:val>
                                        </p:tav>
                                        <p:tav tm="100000">
                                          <p:val>
                                            <p:fltVal val="1"/>
                                          </p:val>
                                        </p:tav>
                                      </p:tavLst>
                                    </p:anim>
                                    <p:anim calcmode="lin" valueType="num">
                                      <p:cBhvr>
                                        <p:cTn id="11" dur="124" tmFilter="0, 0; 0.125,0.2665; 0.25,0.4; 0.375,0.465; 0.5,0.5;  0.625,0.535; 0.75,0.6; 0.875,0.7335; 1,1">
                                          <p:stCondLst>
                                            <p:cond delay="497"/>
                                          </p:stCondLst>
                                        </p:cTn>
                                        <p:tgtEl>
                                          <p:spTgt spid="3">
                                            <p:bg/>
                                          </p:spTgt>
                                        </p:tgtEl>
                                        <p:attrNameLst>
                                          <p:attrName>ppt_y</p:attrName>
                                        </p:attrNameLst>
                                      </p:cBhvr>
                                      <p:tavLst>
                                        <p:tav tm="0" fmla="#ppt_y-sin(pi*$)/27">
                                          <p:val>
                                            <p:fltVal val="0"/>
                                          </p:val>
                                        </p:tav>
                                        <p:tav tm="100000">
                                          <p:val>
                                            <p:fltVal val="1"/>
                                          </p:val>
                                        </p:tav>
                                      </p:tavLst>
                                    </p:anim>
                                    <p:anim calcmode="lin" valueType="num">
                                      <p:cBhvr>
                                        <p:cTn id="12" dur="62" tmFilter="0, 0; 0.125,0.2665; 0.25,0.4; 0.375,0.465; 0.5,0.5;  0.625,0.535; 0.75,0.6; 0.875,0.7335; 1,1">
                                          <p:stCondLst>
                                            <p:cond delay="621"/>
                                          </p:stCondLst>
                                        </p:cTn>
                                        <p:tgtEl>
                                          <p:spTgt spid="3">
                                            <p:bg/>
                                          </p:spTgt>
                                        </p:tgtEl>
                                        <p:attrNameLst>
                                          <p:attrName>ppt_y</p:attrName>
                                        </p:attrNameLst>
                                      </p:cBhvr>
                                      <p:tavLst>
                                        <p:tav tm="0" fmla="#ppt_y-sin(pi*$)/81">
                                          <p:val>
                                            <p:fltVal val="0"/>
                                          </p:val>
                                        </p:tav>
                                        <p:tav tm="100000">
                                          <p:val>
                                            <p:fltVal val="1"/>
                                          </p:val>
                                        </p:tav>
                                      </p:tavLst>
                                    </p:anim>
                                    <p:animScale>
                                      <p:cBhvr>
                                        <p:cTn id="13" dur="10">
                                          <p:stCondLst>
                                            <p:cond delay="244"/>
                                          </p:stCondLst>
                                        </p:cTn>
                                        <p:tgtEl>
                                          <p:spTgt spid="3">
                                            <p:bg/>
                                          </p:spTgt>
                                        </p:tgtEl>
                                      </p:cBhvr>
                                      <p:to x="100000" y="60000"/>
                                    </p:animScale>
                                    <p:animScale>
                                      <p:cBhvr>
                                        <p:cTn id="14" dur="62" decel="50000">
                                          <p:stCondLst>
                                            <p:cond delay="254"/>
                                          </p:stCondLst>
                                        </p:cTn>
                                        <p:tgtEl>
                                          <p:spTgt spid="3">
                                            <p:bg/>
                                          </p:spTgt>
                                        </p:tgtEl>
                                      </p:cBhvr>
                                      <p:to x="100000" y="100000"/>
                                    </p:animScale>
                                    <p:animScale>
                                      <p:cBhvr>
                                        <p:cTn id="15" dur="10">
                                          <p:stCondLst>
                                            <p:cond delay="492"/>
                                          </p:stCondLst>
                                        </p:cTn>
                                        <p:tgtEl>
                                          <p:spTgt spid="3">
                                            <p:bg/>
                                          </p:spTgt>
                                        </p:tgtEl>
                                      </p:cBhvr>
                                      <p:to x="100000" y="80000"/>
                                    </p:animScale>
                                    <p:animScale>
                                      <p:cBhvr>
                                        <p:cTn id="16" dur="62" decel="50000">
                                          <p:stCondLst>
                                            <p:cond delay="502"/>
                                          </p:stCondLst>
                                        </p:cTn>
                                        <p:tgtEl>
                                          <p:spTgt spid="3">
                                            <p:bg/>
                                          </p:spTgt>
                                        </p:tgtEl>
                                      </p:cBhvr>
                                      <p:to x="100000" y="100000"/>
                                    </p:animScale>
                                    <p:animScale>
                                      <p:cBhvr>
                                        <p:cTn id="17" dur="10">
                                          <p:stCondLst>
                                            <p:cond delay="616"/>
                                          </p:stCondLst>
                                        </p:cTn>
                                        <p:tgtEl>
                                          <p:spTgt spid="3">
                                            <p:bg/>
                                          </p:spTgt>
                                        </p:tgtEl>
                                      </p:cBhvr>
                                      <p:to x="100000" y="90000"/>
                                    </p:animScale>
                                    <p:animScale>
                                      <p:cBhvr>
                                        <p:cTn id="18" dur="62" decel="50000">
                                          <p:stCondLst>
                                            <p:cond delay="625"/>
                                          </p:stCondLst>
                                        </p:cTn>
                                        <p:tgtEl>
                                          <p:spTgt spid="3">
                                            <p:bg/>
                                          </p:spTgt>
                                        </p:tgtEl>
                                      </p:cBhvr>
                                      <p:to x="100000" y="100000"/>
                                    </p:animScale>
                                    <p:animScale>
                                      <p:cBhvr>
                                        <p:cTn id="19" dur="10">
                                          <p:stCondLst>
                                            <p:cond delay="678"/>
                                          </p:stCondLst>
                                        </p:cTn>
                                        <p:tgtEl>
                                          <p:spTgt spid="3">
                                            <p:bg/>
                                          </p:spTgt>
                                        </p:tgtEl>
                                      </p:cBhvr>
                                      <p:to x="100000" y="95000"/>
                                    </p:animScale>
                                    <p:animScale>
                                      <p:cBhvr>
                                        <p:cTn id="20" dur="62" decel="50000">
                                          <p:stCondLst>
                                            <p:cond delay="688"/>
                                          </p:stCondLst>
                                        </p:cTn>
                                        <p:tgtEl>
                                          <p:spTgt spid="3">
                                            <p:bg/>
                                          </p:spTgt>
                                        </p:tgtEl>
                                      </p:cBhvr>
                                      <p:to x="100000" y="100000"/>
                                    </p:animScale>
                                  </p:childTnLst>
                                </p:cTn>
                              </p:par>
                            </p:childTnLst>
                          </p:cTn>
                        </p:par>
                        <p:par>
                          <p:cTn id="21" fill="hold">
                            <p:stCondLst>
                              <p:cond delay="750"/>
                            </p:stCondLst>
                            <p:childTnLst>
                              <p:par>
                                <p:cTn id="22" presetID="26" presetClass="entr" presetSubtype="0" fill="hold" grpId="0" nodeType="after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wipe(down)">
                                      <p:cBhvr>
                                        <p:cTn id="24" dur="217">
                                          <p:stCondLst>
                                            <p:cond delay="0"/>
                                          </p:stCondLst>
                                        </p:cTn>
                                        <p:tgtEl>
                                          <p:spTgt spid="3">
                                            <p:txEl>
                                              <p:pRg st="1" end="1"/>
                                            </p:txEl>
                                          </p:spTgt>
                                        </p:tgtEl>
                                      </p:cBhvr>
                                    </p:animEffect>
                                    <p:anim calcmode="lin" valueType="num">
                                      <p:cBhvr>
                                        <p:cTn id="25" dur="683"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6" dur="249"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7" dur="249" tmFilter="0, 0; 0.125,0.2665; 0.25,0.4; 0.375,0.465; 0.5,0.5;  0.625,0.535; 0.75,0.6; 0.875,0.7335; 1,1">
                                          <p:stCondLst>
                                            <p:cond delay="249"/>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8" dur="124" tmFilter="0, 0; 0.125,0.2665; 0.25,0.4; 0.375,0.465; 0.5,0.5;  0.625,0.535; 0.75,0.6; 0.875,0.7335; 1,1">
                                          <p:stCondLst>
                                            <p:cond delay="497"/>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29" dur="62" tmFilter="0, 0; 0.125,0.2665; 0.25,0.4; 0.375,0.465; 0.5,0.5;  0.625,0.535; 0.75,0.6; 0.875,0.7335; 1,1">
                                          <p:stCondLst>
                                            <p:cond delay="621"/>
                                          </p:stCondLst>
                                        </p:cTn>
                                        <p:tgtEl>
                                          <p:spTgt spid="3">
                                            <p:txEl>
                                              <p:pRg st="1" end="1"/>
                                            </p:txEl>
                                          </p:spTgt>
                                        </p:tgtEl>
                                        <p:attrNameLst>
                                          <p:attrName>ppt_y</p:attrName>
                                        </p:attrNameLst>
                                      </p:cBhvr>
                                      <p:tavLst>
                                        <p:tav tm="0" fmla="#ppt_y-sin(pi*$)/81">
                                          <p:val>
                                            <p:fltVal val="0"/>
                                          </p:val>
                                        </p:tav>
                                        <p:tav tm="100000">
                                          <p:val>
                                            <p:fltVal val="1"/>
                                          </p:val>
                                        </p:tav>
                                      </p:tavLst>
                                    </p:anim>
                                    <p:animScale>
                                      <p:cBhvr>
                                        <p:cTn id="30" dur="10">
                                          <p:stCondLst>
                                            <p:cond delay="244"/>
                                          </p:stCondLst>
                                        </p:cTn>
                                        <p:tgtEl>
                                          <p:spTgt spid="3">
                                            <p:txEl>
                                              <p:pRg st="1" end="1"/>
                                            </p:txEl>
                                          </p:spTgt>
                                        </p:tgtEl>
                                      </p:cBhvr>
                                      <p:to x="100000" y="60000"/>
                                    </p:animScale>
                                    <p:animScale>
                                      <p:cBhvr>
                                        <p:cTn id="31" dur="62" decel="50000">
                                          <p:stCondLst>
                                            <p:cond delay="254"/>
                                          </p:stCondLst>
                                        </p:cTn>
                                        <p:tgtEl>
                                          <p:spTgt spid="3">
                                            <p:txEl>
                                              <p:pRg st="1" end="1"/>
                                            </p:txEl>
                                          </p:spTgt>
                                        </p:tgtEl>
                                      </p:cBhvr>
                                      <p:to x="100000" y="100000"/>
                                    </p:animScale>
                                    <p:animScale>
                                      <p:cBhvr>
                                        <p:cTn id="32" dur="10">
                                          <p:stCondLst>
                                            <p:cond delay="492"/>
                                          </p:stCondLst>
                                        </p:cTn>
                                        <p:tgtEl>
                                          <p:spTgt spid="3">
                                            <p:txEl>
                                              <p:pRg st="1" end="1"/>
                                            </p:txEl>
                                          </p:spTgt>
                                        </p:tgtEl>
                                      </p:cBhvr>
                                      <p:to x="100000" y="80000"/>
                                    </p:animScale>
                                    <p:animScale>
                                      <p:cBhvr>
                                        <p:cTn id="33" dur="62" decel="50000">
                                          <p:stCondLst>
                                            <p:cond delay="502"/>
                                          </p:stCondLst>
                                        </p:cTn>
                                        <p:tgtEl>
                                          <p:spTgt spid="3">
                                            <p:txEl>
                                              <p:pRg st="1" end="1"/>
                                            </p:txEl>
                                          </p:spTgt>
                                        </p:tgtEl>
                                      </p:cBhvr>
                                      <p:to x="100000" y="100000"/>
                                    </p:animScale>
                                    <p:animScale>
                                      <p:cBhvr>
                                        <p:cTn id="34" dur="10">
                                          <p:stCondLst>
                                            <p:cond delay="616"/>
                                          </p:stCondLst>
                                        </p:cTn>
                                        <p:tgtEl>
                                          <p:spTgt spid="3">
                                            <p:txEl>
                                              <p:pRg st="1" end="1"/>
                                            </p:txEl>
                                          </p:spTgt>
                                        </p:tgtEl>
                                      </p:cBhvr>
                                      <p:to x="100000" y="90000"/>
                                    </p:animScale>
                                    <p:animScale>
                                      <p:cBhvr>
                                        <p:cTn id="35" dur="62" decel="50000">
                                          <p:stCondLst>
                                            <p:cond delay="625"/>
                                          </p:stCondLst>
                                        </p:cTn>
                                        <p:tgtEl>
                                          <p:spTgt spid="3">
                                            <p:txEl>
                                              <p:pRg st="1" end="1"/>
                                            </p:txEl>
                                          </p:spTgt>
                                        </p:tgtEl>
                                      </p:cBhvr>
                                      <p:to x="100000" y="100000"/>
                                    </p:animScale>
                                    <p:animScale>
                                      <p:cBhvr>
                                        <p:cTn id="36" dur="10">
                                          <p:stCondLst>
                                            <p:cond delay="678"/>
                                          </p:stCondLst>
                                        </p:cTn>
                                        <p:tgtEl>
                                          <p:spTgt spid="3">
                                            <p:txEl>
                                              <p:pRg st="1" end="1"/>
                                            </p:txEl>
                                          </p:spTgt>
                                        </p:tgtEl>
                                      </p:cBhvr>
                                      <p:to x="100000" y="95000"/>
                                    </p:animScale>
                                    <p:animScale>
                                      <p:cBhvr>
                                        <p:cTn id="37" dur="62" decel="50000">
                                          <p:stCondLst>
                                            <p:cond delay="688"/>
                                          </p:stCondLst>
                                        </p:cTn>
                                        <p:tgtEl>
                                          <p:spTgt spid="3">
                                            <p:txEl>
                                              <p:pRg st="1" end="1"/>
                                            </p:txEl>
                                          </p:spTgt>
                                        </p:tgtEl>
                                      </p:cBhvr>
                                      <p:to x="100000" y="100000"/>
                                    </p:animScale>
                                  </p:childTnLst>
                                </p:cTn>
                              </p:par>
                            </p:childTnLst>
                          </p:cTn>
                        </p:par>
                        <p:par>
                          <p:cTn id="38" fill="hold">
                            <p:stCondLst>
                              <p:cond delay="1500"/>
                            </p:stCondLst>
                            <p:childTnLst>
                              <p:par>
                                <p:cTn id="39" presetID="26" presetClass="entr" presetSubtype="0" fill="hold" grpId="0" nodeType="after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wipe(down)">
                                      <p:cBhvr>
                                        <p:cTn id="41" dur="217">
                                          <p:stCondLst>
                                            <p:cond delay="0"/>
                                          </p:stCondLst>
                                        </p:cTn>
                                        <p:tgtEl>
                                          <p:spTgt spid="3">
                                            <p:txEl>
                                              <p:pRg st="2" end="2"/>
                                            </p:txEl>
                                          </p:spTgt>
                                        </p:tgtEl>
                                      </p:cBhvr>
                                    </p:animEffect>
                                    <p:anim calcmode="lin" valueType="num">
                                      <p:cBhvr>
                                        <p:cTn id="42" dur="683"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3" dur="249"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4" dur="249" tmFilter="0, 0; 0.125,0.2665; 0.25,0.4; 0.375,0.465; 0.5,0.5;  0.625,0.535; 0.75,0.6; 0.875,0.7335; 1,1">
                                          <p:stCondLst>
                                            <p:cond delay="249"/>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5" dur="124" tmFilter="0, 0; 0.125,0.2665; 0.25,0.4; 0.375,0.465; 0.5,0.5;  0.625,0.535; 0.75,0.6; 0.875,0.7335; 1,1">
                                          <p:stCondLst>
                                            <p:cond delay="497"/>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6" dur="62" tmFilter="0, 0; 0.125,0.2665; 0.25,0.4; 0.375,0.465; 0.5,0.5;  0.625,0.535; 0.75,0.6; 0.875,0.7335; 1,1">
                                          <p:stCondLst>
                                            <p:cond delay="621"/>
                                          </p:stCondLst>
                                        </p:cTn>
                                        <p:tgtEl>
                                          <p:spTgt spid="3">
                                            <p:txEl>
                                              <p:pRg st="2" end="2"/>
                                            </p:txEl>
                                          </p:spTgt>
                                        </p:tgtEl>
                                        <p:attrNameLst>
                                          <p:attrName>ppt_y</p:attrName>
                                        </p:attrNameLst>
                                      </p:cBhvr>
                                      <p:tavLst>
                                        <p:tav tm="0" fmla="#ppt_y-sin(pi*$)/81">
                                          <p:val>
                                            <p:fltVal val="0"/>
                                          </p:val>
                                        </p:tav>
                                        <p:tav tm="100000">
                                          <p:val>
                                            <p:fltVal val="1"/>
                                          </p:val>
                                        </p:tav>
                                      </p:tavLst>
                                    </p:anim>
                                    <p:animScale>
                                      <p:cBhvr>
                                        <p:cTn id="47" dur="10">
                                          <p:stCondLst>
                                            <p:cond delay="244"/>
                                          </p:stCondLst>
                                        </p:cTn>
                                        <p:tgtEl>
                                          <p:spTgt spid="3">
                                            <p:txEl>
                                              <p:pRg st="2" end="2"/>
                                            </p:txEl>
                                          </p:spTgt>
                                        </p:tgtEl>
                                      </p:cBhvr>
                                      <p:to x="100000" y="60000"/>
                                    </p:animScale>
                                    <p:animScale>
                                      <p:cBhvr>
                                        <p:cTn id="48" dur="62" decel="50000">
                                          <p:stCondLst>
                                            <p:cond delay="254"/>
                                          </p:stCondLst>
                                        </p:cTn>
                                        <p:tgtEl>
                                          <p:spTgt spid="3">
                                            <p:txEl>
                                              <p:pRg st="2" end="2"/>
                                            </p:txEl>
                                          </p:spTgt>
                                        </p:tgtEl>
                                      </p:cBhvr>
                                      <p:to x="100000" y="100000"/>
                                    </p:animScale>
                                    <p:animScale>
                                      <p:cBhvr>
                                        <p:cTn id="49" dur="10">
                                          <p:stCondLst>
                                            <p:cond delay="492"/>
                                          </p:stCondLst>
                                        </p:cTn>
                                        <p:tgtEl>
                                          <p:spTgt spid="3">
                                            <p:txEl>
                                              <p:pRg st="2" end="2"/>
                                            </p:txEl>
                                          </p:spTgt>
                                        </p:tgtEl>
                                      </p:cBhvr>
                                      <p:to x="100000" y="80000"/>
                                    </p:animScale>
                                    <p:animScale>
                                      <p:cBhvr>
                                        <p:cTn id="50" dur="62" decel="50000">
                                          <p:stCondLst>
                                            <p:cond delay="502"/>
                                          </p:stCondLst>
                                        </p:cTn>
                                        <p:tgtEl>
                                          <p:spTgt spid="3">
                                            <p:txEl>
                                              <p:pRg st="2" end="2"/>
                                            </p:txEl>
                                          </p:spTgt>
                                        </p:tgtEl>
                                      </p:cBhvr>
                                      <p:to x="100000" y="100000"/>
                                    </p:animScale>
                                    <p:animScale>
                                      <p:cBhvr>
                                        <p:cTn id="51" dur="10">
                                          <p:stCondLst>
                                            <p:cond delay="616"/>
                                          </p:stCondLst>
                                        </p:cTn>
                                        <p:tgtEl>
                                          <p:spTgt spid="3">
                                            <p:txEl>
                                              <p:pRg st="2" end="2"/>
                                            </p:txEl>
                                          </p:spTgt>
                                        </p:tgtEl>
                                      </p:cBhvr>
                                      <p:to x="100000" y="90000"/>
                                    </p:animScale>
                                    <p:animScale>
                                      <p:cBhvr>
                                        <p:cTn id="52" dur="62" decel="50000">
                                          <p:stCondLst>
                                            <p:cond delay="625"/>
                                          </p:stCondLst>
                                        </p:cTn>
                                        <p:tgtEl>
                                          <p:spTgt spid="3">
                                            <p:txEl>
                                              <p:pRg st="2" end="2"/>
                                            </p:txEl>
                                          </p:spTgt>
                                        </p:tgtEl>
                                      </p:cBhvr>
                                      <p:to x="100000" y="100000"/>
                                    </p:animScale>
                                    <p:animScale>
                                      <p:cBhvr>
                                        <p:cTn id="53" dur="10">
                                          <p:stCondLst>
                                            <p:cond delay="678"/>
                                          </p:stCondLst>
                                        </p:cTn>
                                        <p:tgtEl>
                                          <p:spTgt spid="3">
                                            <p:txEl>
                                              <p:pRg st="2" end="2"/>
                                            </p:txEl>
                                          </p:spTgt>
                                        </p:tgtEl>
                                      </p:cBhvr>
                                      <p:to x="100000" y="95000"/>
                                    </p:animScale>
                                    <p:animScale>
                                      <p:cBhvr>
                                        <p:cTn id="54" dur="62" decel="50000">
                                          <p:stCondLst>
                                            <p:cond delay="688"/>
                                          </p:stCondLst>
                                        </p:cTn>
                                        <p:tgtEl>
                                          <p:spTgt spid="3">
                                            <p:txEl>
                                              <p:pRg st="2" end="2"/>
                                            </p:txEl>
                                          </p:spTgt>
                                        </p:tgtEl>
                                      </p:cBhvr>
                                      <p:to x="100000" y="100000"/>
                                    </p:animScale>
                                  </p:childTnLst>
                                </p:cTn>
                              </p:par>
                            </p:childTnLst>
                          </p:cTn>
                        </p:par>
                        <p:par>
                          <p:cTn id="55" fill="hold">
                            <p:stCondLst>
                              <p:cond delay="2250"/>
                            </p:stCondLst>
                            <p:childTnLst>
                              <p:par>
                                <p:cTn id="56" presetID="26" presetClass="entr" presetSubtype="0" fill="hold" grpId="0" nodeType="afterEffect">
                                  <p:stCondLst>
                                    <p:cond delay="0"/>
                                  </p:stCondLst>
                                  <p:childTnLst>
                                    <p:set>
                                      <p:cBhvr>
                                        <p:cTn id="57" dur="1" fill="hold">
                                          <p:stCondLst>
                                            <p:cond delay="0"/>
                                          </p:stCondLst>
                                        </p:cTn>
                                        <p:tgtEl>
                                          <p:spTgt spid="3">
                                            <p:txEl>
                                              <p:pRg st="3" end="3"/>
                                            </p:txEl>
                                          </p:spTgt>
                                        </p:tgtEl>
                                        <p:attrNameLst>
                                          <p:attrName>style.visibility</p:attrName>
                                        </p:attrNameLst>
                                      </p:cBhvr>
                                      <p:to>
                                        <p:strVal val="visible"/>
                                      </p:to>
                                    </p:set>
                                    <p:animEffect transition="in" filter="wipe(down)">
                                      <p:cBhvr>
                                        <p:cTn id="58" dur="217">
                                          <p:stCondLst>
                                            <p:cond delay="0"/>
                                          </p:stCondLst>
                                        </p:cTn>
                                        <p:tgtEl>
                                          <p:spTgt spid="3">
                                            <p:txEl>
                                              <p:pRg st="3" end="3"/>
                                            </p:txEl>
                                          </p:spTgt>
                                        </p:tgtEl>
                                      </p:cBhvr>
                                    </p:animEffect>
                                    <p:anim calcmode="lin" valueType="num">
                                      <p:cBhvr>
                                        <p:cTn id="59" dur="683"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0" dur="249"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1" dur="249" tmFilter="0, 0; 0.125,0.2665; 0.25,0.4; 0.375,0.465; 0.5,0.5;  0.625,0.535; 0.75,0.6; 0.875,0.7335; 1,1">
                                          <p:stCondLst>
                                            <p:cond delay="249"/>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2" dur="124" tmFilter="0, 0; 0.125,0.2665; 0.25,0.4; 0.375,0.465; 0.5,0.5;  0.625,0.535; 0.75,0.6; 0.875,0.7335; 1,1">
                                          <p:stCondLst>
                                            <p:cond delay="497"/>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3" dur="62" tmFilter="0, 0; 0.125,0.2665; 0.25,0.4; 0.375,0.465; 0.5,0.5;  0.625,0.535; 0.75,0.6; 0.875,0.7335; 1,1">
                                          <p:stCondLst>
                                            <p:cond delay="621"/>
                                          </p:stCondLst>
                                        </p:cTn>
                                        <p:tgtEl>
                                          <p:spTgt spid="3">
                                            <p:txEl>
                                              <p:pRg st="3" end="3"/>
                                            </p:txEl>
                                          </p:spTgt>
                                        </p:tgtEl>
                                        <p:attrNameLst>
                                          <p:attrName>ppt_y</p:attrName>
                                        </p:attrNameLst>
                                      </p:cBhvr>
                                      <p:tavLst>
                                        <p:tav tm="0" fmla="#ppt_y-sin(pi*$)/81">
                                          <p:val>
                                            <p:fltVal val="0"/>
                                          </p:val>
                                        </p:tav>
                                        <p:tav tm="100000">
                                          <p:val>
                                            <p:fltVal val="1"/>
                                          </p:val>
                                        </p:tav>
                                      </p:tavLst>
                                    </p:anim>
                                    <p:animScale>
                                      <p:cBhvr>
                                        <p:cTn id="64" dur="10">
                                          <p:stCondLst>
                                            <p:cond delay="244"/>
                                          </p:stCondLst>
                                        </p:cTn>
                                        <p:tgtEl>
                                          <p:spTgt spid="3">
                                            <p:txEl>
                                              <p:pRg st="3" end="3"/>
                                            </p:txEl>
                                          </p:spTgt>
                                        </p:tgtEl>
                                      </p:cBhvr>
                                      <p:to x="100000" y="60000"/>
                                    </p:animScale>
                                    <p:animScale>
                                      <p:cBhvr>
                                        <p:cTn id="65" dur="62" decel="50000">
                                          <p:stCondLst>
                                            <p:cond delay="254"/>
                                          </p:stCondLst>
                                        </p:cTn>
                                        <p:tgtEl>
                                          <p:spTgt spid="3">
                                            <p:txEl>
                                              <p:pRg st="3" end="3"/>
                                            </p:txEl>
                                          </p:spTgt>
                                        </p:tgtEl>
                                      </p:cBhvr>
                                      <p:to x="100000" y="100000"/>
                                    </p:animScale>
                                    <p:animScale>
                                      <p:cBhvr>
                                        <p:cTn id="66" dur="10">
                                          <p:stCondLst>
                                            <p:cond delay="492"/>
                                          </p:stCondLst>
                                        </p:cTn>
                                        <p:tgtEl>
                                          <p:spTgt spid="3">
                                            <p:txEl>
                                              <p:pRg st="3" end="3"/>
                                            </p:txEl>
                                          </p:spTgt>
                                        </p:tgtEl>
                                      </p:cBhvr>
                                      <p:to x="100000" y="80000"/>
                                    </p:animScale>
                                    <p:animScale>
                                      <p:cBhvr>
                                        <p:cTn id="67" dur="62" decel="50000">
                                          <p:stCondLst>
                                            <p:cond delay="502"/>
                                          </p:stCondLst>
                                        </p:cTn>
                                        <p:tgtEl>
                                          <p:spTgt spid="3">
                                            <p:txEl>
                                              <p:pRg st="3" end="3"/>
                                            </p:txEl>
                                          </p:spTgt>
                                        </p:tgtEl>
                                      </p:cBhvr>
                                      <p:to x="100000" y="100000"/>
                                    </p:animScale>
                                    <p:animScale>
                                      <p:cBhvr>
                                        <p:cTn id="68" dur="10">
                                          <p:stCondLst>
                                            <p:cond delay="616"/>
                                          </p:stCondLst>
                                        </p:cTn>
                                        <p:tgtEl>
                                          <p:spTgt spid="3">
                                            <p:txEl>
                                              <p:pRg st="3" end="3"/>
                                            </p:txEl>
                                          </p:spTgt>
                                        </p:tgtEl>
                                      </p:cBhvr>
                                      <p:to x="100000" y="90000"/>
                                    </p:animScale>
                                    <p:animScale>
                                      <p:cBhvr>
                                        <p:cTn id="69" dur="62" decel="50000">
                                          <p:stCondLst>
                                            <p:cond delay="625"/>
                                          </p:stCondLst>
                                        </p:cTn>
                                        <p:tgtEl>
                                          <p:spTgt spid="3">
                                            <p:txEl>
                                              <p:pRg st="3" end="3"/>
                                            </p:txEl>
                                          </p:spTgt>
                                        </p:tgtEl>
                                      </p:cBhvr>
                                      <p:to x="100000" y="100000"/>
                                    </p:animScale>
                                    <p:animScale>
                                      <p:cBhvr>
                                        <p:cTn id="70" dur="10">
                                          <p:stCondLst>
                                            <p:cond delay="678"/>
                                          </p:stCondLst>
                                        </p:cTn>
                                        <p:tgtEl>
                                          <p:spTgt spid="3">
                                            <p:txEl>
                                              <p:pRg st="3" end="3"/>
                                            </p:txEl>
                                          </p:spTgt>
                                        </p:tgtEl>
                                      </p:cBhvr>
                                      <p:to x="100000" y="95000"/>
                                    </p:animScale>
                                    <p:animScale>
                                      <p:cBhvr>
                                        <p:cTn id="71" dur="62" decel="50000">
                                          <p:stCondLst>
                                            <p:cond delay="688"/>
                                          </p:stCondLst>
                                        </p:cTn>
                                        <p:tgtEl>
                                          <p:spTgt spid="3">
                                            <p:txEl>
                                              <p:pRg st="3" end="3"/>
                                            </p:txEl>
                                          </p:spTgt>
                                        </p:tgtEl>
                                      </p:cBhvr>
                                      <p:to x="100000" y="100000"/>
                                    </p:animScale>
                                  </p:childTnLst>
                                </p:cTn>
                              </p:par>
                            </p:childTnLst>
                          </p:cTn>
                        </p:par>
                        <p:par>
                          <p:cTn id="72" fill="hold">
                            <p:stCondLst>
                              <p:cond delay="3000"/>
                            </p:stCondLst>
                            <p:childTnLst>
                              <p:par>
                                <p:cTn id="73" presetID="26" presetClass="entr" presetSubtype="0" fill="hold" grpId="0" nodeType="afterEffect">
                                  <p:stCondLst>
                                    <p:cond delay="0"/>
                                  </p:stCondLst>
                                  <p:childTnLst>
                                    <p:set>
                                      <p:cBhvr>
                                        <p:cTn id="74" dur="1" fill="hold">
                                          <p:stCondLst>
                                            <p:cond delay="0"/>
                                          </p:stCondLst>
                                        </p:cTn>
                                        <p:tgtEl>
                                          <p:spTgt spid="3">
                                            <p:txEl>
                                              <p:pRg st="4" end="4"/>
                                            </p:txEl>
                                          </p:spTgt>
                                        </p:tgtEl>
                                        <p:attrNameLst>
                                          <p:attrName>style.visibility</p:attrName>
                                        </p:attrNameLst>
                                      </p:cBhvr>
                                      <p:to>
                                        <p:strVal val="visible"/>
                                      </p:to>
                                    </p:set>
                                    <p:animEffect transition="in" filter="wipe(down)">
                                      <p:cBhvr>
                                        <p:cTn id="75" dur="217">
                                          <p:stCondLst>
                                            <p:cond delay="0"/>
                                          </p:stCondLst>
                                        </p:cTn>
                                        <p:tgtEl>
                                          <p:spTgt spid="3">
                                            <p:txEl>
                                              <p:pRg st="4" end="4"/>
                                            </p:txEl>
                                          </p:spTgt>
                                        </p:tgtEl>
                                      </p:cBhvr>
                                    </p:animEffect>
                                    <p:anim calcmode="lin" valueType="num">
                                      <p:cBhvr>
                                        <p:cTn id="76" dur="683"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77" dur="249"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78" dur="249" tmFilter="0, 0; 0.125,0.2665; 0.25,0.4; 0.375,0.465; 0.5,0.5;  0.625,0.535; 0.75,0.6; 0.875,0.7335; 1,1">
                                          <p:stCondLst>
                                            <p:cond delay="249"/>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79" dur="124" tmFilter="0, 0; 0.125,0.2665; 0.25,0.4; 0.375,0.465; 0.5,0.5;  0.625,0.535; 0.75,0.6; 0.875,0.7335; 1,1">
                                          <p:stCondLst>
                                            <p:cond delay="497"/>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0" dur="62" tmFilter="0, 0; 0.125,0.2665; 0.25,0.4; 0.375,0.465; 0.5,0.5;  0.625,0.535; 0.75,0.6; 0.875,0.7335; 1,1">
                                          <p:stCondLst>
                                            <p:cond delay="621"/>
                                          </p:stCondLst>
                                        </p:cTn>
                                        <p:tgtEl>
                                          <p:spTgt spid="3">
                                            <p:txEl>
                                              <p:pRg st="4" end="4"/>
                                            </p:txEl>
                                          </p:spTgt>
                                        </p:tgtEl>
                                        <p:attrNameLst>
                                          <p:attrName>ppt_y</p:attrName>
                                        </p:attrNameLst>
                                      </p:cBhvr>
                                      <p:tavLst>
                                        <p:tav tm="0" fmla="#ppt_y-sin(pi*$)/81">
                                          <p:val>
                                            <p:fltVal val="0"/>
                                          </p:val>
                                        </p:tav>
                                        <p:tav tm="100000">
                                          <p:val>
                                            <p:fltVal val="1"/>
                                          </p:val>
                                        </p:tav>
                                      </p:tavLst>
                                    </p:anim>
                                    <p:animScale>
                                      <p:cBhvr>
                                        <p:cTn id="81" dur="10">
                                          <p:stCondLst>
                                            <p:cond delay="244"/>
                                          </p:stCondLst>
                                        </p:cTn>
                                        <p:tgtEl>
                                          <p:spTgt spid="3">
                                            <p:txEl>
                                              <p:pRg st="4" end="4"/>
                                            </p:txEl>
                                          </p:spTgt>
                                        </p:tgtEl>
                                      </p:cBhvr>
                                      <p:to x="100000" y="60000"/>
                                    </p:animScale>
                                    <p:animScale>
                                      <p:cBhvr>
                                        <p:cTn id="82" dur="62" decel="50000">
                                          <p:stCondLst>
                                            <p:cond delay="254"/>
                                          </p:stCondLst>
                                        </p:cTn>
                                        <p:tgtEl>
                                          <p:spTgt spid="3">
                                            <p:txEl>
                                              <p:pRg st="4" end="4"/>
                                            </p:txEl>
                                          </p:spTgt>
                                        </p:tgtEl>
                                      </p:cBhvr>
                                      <p:to x="100000" y="100000"/>
                                    </p:animScale>
                                    <p:animScale>
                                      <p:cBhvr>
                                        <p:cTn id="83" dur="10">
                                          <p:stCondLst>
                                            <p:cond delay="492"/>
                                          </p:stCondLst>
                                        </p:cTn>
                                        <p:tgtEl>
                                          <p:spTgt spid="3">
                                            <p:txEl>
                                              <p:pRg st="4" end="4"/>
                                            </p:txEl>
                                          </p:spTgt>
                                        </p:tgtEl>
                                      </p:cBhvr>
                                      <p:to x="100000" y="80000"/>
                                    </p:animScale>
                                    <p:animScale>
                                      <p:cBhvr>
                                        <p:cTn id="84" dur="62" decel="50000">
                                          <p:stCondLst>
                                            <p:cond delay="502"/>
                                          </p:stCondLst>
                                        </p:cTn>
                                        <p:tgtEl>
                                          <p:spTgt spid="3">
                                            <p:txEl>
                                              <p:pRg st="4" end="4"/>
                                            </p:txEl>
                                          </p:spTgt>
                                        </p:tgtEl>
                                      </p:cBhvr>
                                      <p:to x="100000" y="100000"/>
                                    </p:animScale>
                                    <p:animScale>
                                      <p:cBhvr>
                                        <p:cTn id="85" dur="10">
                                          <p:stCondLst>
                                            <p:cond delay="616"/>
                                          </p:stCondLst>
                                        </p:cTn>
                                        <p:tgtEl>
                                          <p:spTgt spid="3">
                                            <p:txEl>
                                              <p:pRg st="4" end="4"/>
                                            </p:txEl>
                                          </p:spTgt>
                                        </p:tgtEl>
                                      </p:cBhvr>
                                      <p:to x="100000" y="90000"/>
                                    </p:animScale>
                                    <p:animScale>
                                      <p:cBhvr>
                                        <p:cTn id="86" dur="62" decel="50000">
                                          <p:stCondLst>
                                            <p:cond delay="625"/>
                                          </p:stCondLst>
                                        </p:cTn>
                                        <p:tgtEl>
                                          <p:spTgt spid="3">
                                            <p:txEl>
                                              <p:pRg st="4" end="4"/>
                                            </p:txEl>
                                          </p:spTgt>
                                        </p:tgtEl>
                                      </p:cBhvr>
                                      <p:to x="100000" y="100000"/>
                                    </p:animScale>
                                    <p:animScale>
                                      <p:cBhvr>
                                        <p:cTn id="87" dur="10">
                                          <p:stCondLst>
                                            <p:cond delay="678"/>
                                          </p:stCondLst>
                                        </p:cTn>
                                        <p:tgtEl>
                                          <p:spTgt spid="3">
                                            <p:txEl>
                                              <p:pRg st="4" end="4"/>
                                            </p:txEl>
                                          </p:spTgt>
                                        </p:tgtEl>
                                      </p:cBhvr>
                                      <p:to x="100000" y="95000"/>
                                    </p:animScale>
                                    <p:animScale>
                                      <p:cBhvr>
                                        <p:cTn id="88" dur="62" decel="50000">
                                          <p:stCondLst>
                                            <p:cond delay="688"/>
                                          </p:stCondLst>
                                        </p:cTn>
                                        <p:tgtEl>
                                          <p:spTgt spid="3">
                                            <p:txEl>
                                              <p:pRg st="4" end="4"/>
                                            </p:txEl>
                                          </p:spTgt>
                                        </p:tgtEl>
                                      </p:cBhvr>
                                      <p:to x="100000" y="100000"/>
                                    </p:animScale>
                                  </p:childTnLst>
                                </p:cTn>
                              </p:par>
                            </p:childTnLst>
                          </p:cTn>
                        </p:par>
                        <p:par>
                          <p:cTn id="89" fill="hold">
                            <p:stCondLst>
                              <p:cond delay="3750"/>
                            </p:stCondLst>
                            <p:childTnLst>
                              <p:par>
                                <p:cTn id="90" presetID="26" presetClass="entr" presetSubtype="0" fill="hold" grpId="0" nodeType="afterEffect">
                                  <p:stCondLst>
                                    <p:cond delay="0"/>
                                  </p:stCondLst>
                                  <p:childTnLst>
                                    <p:set>
                                      <p:cBhvr>
                                        <p:cTn id="91" dur="1" fill="hold">
                                          <p:stCondLst>
                                            <p:cond delay="0"/>
                                          </p:stCondLst>
                                        </p:cTn>
                                        <p:tgtEl>
                                          <p:spTgt spid="3">
                                            <p:txEl>
                                              <p:pRg st="6" end="6"/>
                                            </p:txEl>
                                          </p:spTgt>
                                        </p:tgtEl>
                                        <p:attrNameLst>
                                          <p:attrName>style.visibility</p:attrName>
                                        </p:attrNameLst>
                                      </p:cBhvr>
                                      <p:to>
                                        <p:strVal val="visible"/>
                                      </p:to>
                                    </p:set>
                                    <p:animEffect transition="in" filter="wipe(down)">
                                      <p:cBhvr>
                                        <p:cTn id="92" dur="217">
                                          <p:stCondLst>
                                            <p:cond delay="0"/>
                                          </p:stCondLst>
                                        </p:cTn>
                                        <p:tgtEl>
                                          <p:spTgt spid="3">
                                            <p:txEl>
                                              <p:pRg st="6" end="6"/>
                                            </p:txEl>
                                          </p:spTgt>
                                        </p:tgtEl>
                                      </p:cBhvr>
                                    </p:animEffect>
                                    <p:anim calcmode="lin" valueType="num">
                                      <p:cBhvr>
                                        <p:cTn id="93" dur="683"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94" dur="249"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95" dur="249" tmFilter="0, 0; 0.125,0.2665; 0.25,0.4; 0.375,0.465; 0.5,0.5;  0.625,0.535; 0.75,0.6; 0.875,0.7335; 1,1">
                                          <p:stCondLst>
                                            <p:cond delay="249"/>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96" dur="124" tmFilter="0, 0; 0.125,0.2665; 0.25,0.4; 0.375,0.465; 0.5,0.5;  0.625,0.535; 0.75,0.6; 0.875,0.7335; 1,1">
                                          <p:stCondLst>
                                            <p:cond delay="497"/>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97" dur="62" tmFilter="0, 0; 0.125,0.2665; 0.25,0.4; 0.375,0.465; 0.5,0.5;  0.625,0.535; 0.75,0.6; 0.875,0.7335; 1,1">
                                          <p:stCondLst>
                                            <p:cond delay="621"/>
                                          </p:stCondLst>
                                        </p:cTn>
                                        <p:tgtEl>
                                          <p:spTgt spid="3">
                                            <p:txEl>
                                              <p:pRg st="6" end="6"/>
                                            </p:txEl>
                                          </p:spTgt>
                                        </p:tgtEl>
                                        <p:attrNameLst>
                                          <p:attrName>ppt_y</p:attrName>
                                        </p:attrNameLst>
                                      </p:cBhvr>
                                      <p:tavLst>
                                        <p:tav tm="0" fmla="#ppt_y-sin(pi*$)/81">
                                          <p:val>
                                            <p:fltVal val="0"/>
                                          </p:val>
                                        </p:tav>
                                        <p:tav tm="100000">
                                          <p:val>
                                            <p:fltVal val="1"/>
                                          </p:val>
                                        </p:tav>
                                      </p:tavLst>
                                    </p:anim>
                                    <p:animScale>
                                      <p:cBhvr>
                                        <p:cTn id="98" dur="10">
                                          <p:stCondLst>
                                            <p:cond delay="244"/>
                                          </p:stCondLst>
                                        </p:cTn>
                                        <p:tgtEl>
                                          <p:spTgt spid="3">
                                            <p:txEl>
                                              <p:pRg st="6" end="6"/>
                                            </p:txEl>
                                          </p:spTgt>
                                        </p:tgtEl>
                                      </p:cBhvr>
                                      <p:to x="100000" y="60000"/>
                                    </p:animScale>
                                    <p:animScale>
                                      <p:cBhvr>
                                        <p:cTn id="99" dur="62" decel="50000">
                                          <p:stCondLst>
                                            <p:cond delay="254"/>
                                          </p:stCondLst>
                                        </p:cTn>
                                        <p:tgtEl>
                                          <p:spTgt spid="3">
                                            <p:txEl>
                                              <p:pRg st="6" end="6"/>
                                            </p:txEl>
                                          </p:spTgt>
                                        </p:tgtEl>
                                      </p:cBhvr>
                                      <p:to x="100000" y="100000"/>
                                    </p:animScale>
                                    <p:animScale>
                                      <p:cBhvr>
                                        <p:cTn id="100" dur="10">
                                          <p:stCondLst>
                                            <p:cond delay="492"/>
                                          </p:stCondLst>
                                        </p:cTn>
                                        <p:tgtEl>
                                          <p:spTgt spid="3">
                                            <p:txEl>
                                              <p:pRg st="6" end="6"/>
                                            </p:txEl>
                                          </p:spTgt>
                                        </p:tgtEl>
                                      </p:cBhvr>
                                      <p:to x="100000" y="80000"/>
                                    </p:animScale>
                                    <p:animScale>
                                      <p:cBhvr>
                                        <p:cTn id="101" dur="62" decel="50000">
                                          <p:stCondLst>
                                            <p:cond delay="502"/>
                                          </p:stCondLst>
                                        </p:cTn>
                                        <p:tgtEl>
                                          <p:spTgt spid="3">
                                            <p:txEl>
                                              <p:pRg st="6" end="6"/>
                                            </p:txEl>
                                          </p:spTgt>
                                        </p:tgtEl>
                                      </p:cBhvr>
                                      <p:to x="100000" y="100000"/>
                                    </p:animScale>
                                    <p:animScale>
                                      <p:cBhvr>
                                        <p:cTn id="102" dur="10">
                                          <p:stCondLst>
                                            <p:cond delay="616"/>
                                          </p:stCondLst>
                                        </p:cTn>
                                        <p:tgtEl>
                                          <p:spTgt spid="3">
                                            <p:txEl>
                                              <p:pRg st="6" end="6"/>
                                            </p:txEl>
                                          </p:spTgt>
                                        </p:tgtEl>
                                      </p:cBhvr>
                                      <p:to x="100000" y="90000"/>
                                    </p:animScale>
                                    <p:animScale>
                                      <p:cBhvr>
                                        <p:cTn id="103" dur="62" decel="50000">
                                          <p:stCondLst>
                                            <p:cond delay="625"/>
                                          </p:stCondLst>
                                        </p:cTn>
                                        <p:tgtEl>
                                          <p:spTgt spid="3">
                                            <p:txEl>
                                              <p:pRg st="6" end="6"/>
                                            </p:txEl>
                                          </p:spTgt>
                                        </p:tgtEl>
                                      </p:cBhvr>
                                      <p:to x="100000" y="100000"/>
                                    </p:animScale>
                                    <p:animScale>
                                      <p:cBhvr>
                                        <p:cTn id="104" dur="10">
                                          <p:stCondLst>
                                            <p:cond delay="678"/>
                                          </p:stCondLst>
                                        </p:cTn>
                                        <p:tgtEl>
                                          <p:spTgt spid="3">
                                            <p:txEl>
                                              <p:pRg st="6" end="6"/>
                                            </p:txEl>
                                          </p:spTgt>
                                        </p:tgtEl>
                                      </p:cBhvr>
                                      <p:to x="100000" y="95000"/>
                                    </p:animScale>
                                    <p:animScale>
                                      <p:cBhvr>
                                        <p:cTn id="105" dur="62" decel="50000">
                                          <p:stCondLst>
                                            <p:cond delay="688"/>
                                          </p:stCondLst>
                                        </p:cTn>
                                        <p:tgtEl>
                                          <p:spTgt spid="3">
                                            <p:txEl>
                                              <p:pRg st="6" end="6"/>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604684" y="132735"/>
            <a:ext cx="11141839" cy="6197727"/>
          </a:xfrm>
          <a:blipFill>
            <a:blip r:embed="rId2"/>
            <a:tile tx="0" ty="0" sx="100000" sy="100000" flip="none" algn="tl"/>
          </a:blipFill>
        </p:spPr>
        <p:txBody>
          <a:bodyPr>
            <a:normAutofit/>
          </a:bodyPr>
          <a:lstStyle/>
          <a:p>
            <a:pPr marL="0" lvl="0" indent="0" algn="ctr">
              <a:buNone/>
            </a:pPr>
            <a:r>
              <a:rPr lang="it-IT" sz="2200" b="1" dirty="0"/>
              <a:t>L’ARTICOLO 15 </a:t>
            </a:r>
            <a:r>
              <a:rPr lang="it-IT" sz="2200" b="1" dirty="0" smtClean="0"/>
              <a:t>(</a:t>
            </a:r>
            <a:r>
              <a:rPr lang="it-IT" sz="2200" b="1" dirty="0"/>
              <a:t>Contratti ed altri atti </a:t>
            </a:r>
            <a:r>
              <a:rPr lang="it-IT" sz="2200" b="1" dirty="0" smtClean="0"/>
              <a:t>negoziali)</a:t>
            </a:r>
          </a:p>
          <a:p>
            <a:pPr marL="0" lvl="0" indent="0" algn="ctr">
              <a:buNone/>
            </a:pPr>
            <a:endParaRPr lang="it-IT" sz="800" b="1" dirty="0" smtClean="0">
              <a:solidFill>
                <a:srgbClr val="0070C0"/>
              </a:solidFill>
            </a:endParaRPr>
          </a:p>
          <a:p>
            <a:pPr>
              <a:buClr>
                <a:srgbClr val="00B050"/>
              </a:buClr>
              <a:buFont typeface="Wingdings" pitchFamily="2" charset="2"/>
              <a:buChar char="v"/>
            </a:pPr>
            <a:r>
              <a:rPr lang="it-IT" sz="1800" dirty="0" smtClean="0"/>
              <a:t>Al </a:t>
            </a:r>
            <a:r>
              <a:rPr lang="it-IT" sz="1800" b="1" u="sng" dirty="0"/>
              <a:t>comma 1</a:t>
            </a:r>
            <a:r>
              <a:rPr lang="it-IT" sz="1800" dirty="0"/>
              <a:t> prevede che per evidenti ragioni di </a:t>
            </a:r>
            <a:r>
              <a:rPr lang="it-IT" sz="1800" dirty="0">
                <a:solidFill>
                  <a:srgbClr val="0000FF"/>
                </a:solidFill>
              </a:rPr>
              <a:t>conflitto d’interesse </a:t>
            </a:r>
            <a:r>
              <a:rPr lang="it-IT" sz="1800" dirty="0"/>
              <a:t>e per evitare casi di situazioni di </a:t>
            </a:r>
            <a:r>
              <a:rPr lang="it-IT" sz="1800" i="1" dirty="0"/>
              <a:t>“commistione” </a:t>
            </a:r>
            <a:r>
              <a:rPr lang="it-IT" sz="1800" dirty="0"/>
              <a:t>fra interessi pubblici e privati, </a:t>
            </a:r>
            <a:r>
              <a:rPr lang="it-IT" sz="1800" dirty="0">
                <a:solidFill>
                  <a:srgbClr val="0000FF"/>
                </a:solidFill>
              </a:rPr>
              <a:t>i direttori e i dirigenti </a:t>
            </a:r>
            <a:r>
              <a:rPr lang="it-IT" sz="1800" b="1" dirty="0">
                <a:solidFill>
                  <a:srgbClr val="0000FF"/>
                </a:solidFill>
              </a:rPr>
              <a:t>non </a:t>
            </a:r>
            <a:r>
              <a:rPr lang="it-IT" sz="1800" b="1" dirty="0" smtClean="0">
                <a:solidFill>
                  <a:srgbClr val="0000FF"/>
                </a:solidFill>
              </a:rPr>
              <a:t>possono </a:t>
            </a:r>
            <a:r>
              <a:rPr lang="it-IT" sz="1800" b="1" dirty="0">
                <a:solidFill>
                  <a:srgbClr val="0000FF"/>
                </a:solidFill>
              </a:rPr>
              <a:t>concludere </a:t>
            </a:r>
            <a:r>
              <a:rPr lang="it-IT" sz="1800" dirty="0"/>
              <a:t>per conto dell’amministrazione regionale </a:t>
            </a:r>
            <a:r>
              <a:rPr lang="it-IT" sz="1800" dirty="0">
                <a:solidFill>
                  <a:srgbClr val="0000FF"/>
                </a:solidFill>
              </a:rPr>
              <a:t>contratti di appalto, fornitura, servizio, finanziamento o assicurazione </a:t>
            </a:r>
            <a:r>
              <a:rPr lang="it-IT" sz="1800" dirty="0"/>
              <a:t>con imprese con le quali abbia stipulato contratti a titolo privato, o ricevuto altre utilità nel biennio precedente, ad eccezioni di quelli conclusi ai sensi dell’articolo 1342 del codice civile</a:t>
            </a:r>
            <a:r>
              <a:rPr lang="it-IT" sz="1800" dirty="0" smtClean="0"/>
              <a:t>.</a:t>
            </a:r>
          </a:p>
          <a:p>
            <a:pPr>
              <a:buClr>
                <a:srgbClr val="00B050"/>
              </a:buClr>
              <a:buFont typeface="Wingdings" pitchFamily="2" charset="2"/>
              <a:buChar char="v"/>
            </a:pPr>
            <a:r>
              <a:rPr lang="it-IT" sz="1800" dirty="0" smtClean="0"/>
              <a:t>(</a:t>
            </a:r>
            <a:r>
              <a:rPr lang="it-IT" sz="1800" b="1" u="sng" dirty="0" smtClean="0"/>
              <a:t>comma 2</a:t>
            </a:r>
            <a:r>
              <a:rPr lang="it-IT" sz="1800" dirty="0" smtClean="0"/>
              <a:t>) </a:t>
            </a:r>
            <a:r>
              <a:rPr lang="it-IT" sz="1800" dirty="0" smtClean="0">
                <a:solidFill>
                  <a:srgbClr val="0000FF"/>
                </a:solidFill>
              </a:rPr>
              <a:t>Nel </a:t>
            </a:r>
            <a:r>
              <a:rPr lang="it-IT" sz="1800" dirty="0">
                <a:solidFill>
                  <a:srgbClr val="0000FF"/>
                </a:solidFill>
              </a:rPr>
              <a:t>caso in cui siano conclusi contratti </a:t>
            </a:r>
            <a:r>
              <a:rPr lang="it-IT" sz="1800" dirty="0"/>
              <a:t>di appalto, fornitura, servizio, finanziamento o assicurazione con imprese con le quali il dirigente o il direttore </a:t>
            </a:r>
            <a:r>
              <a:rPr lang="it-IT" sz="1800" dirty="0" smtClean="0"/>
              <a:t>abbia </a:t>
            </a:r>
            <a:r>
              <a:rPr lang="it-IT" sz="1800" dirty="0"/>
              <a:t>concluso contratti a titolo privato o ricevuto altre utilità nel biennio precedente, </a:t>
            </a:r>
            <a:r>
              <a:rPr lang="it-IT" sz="1800" dirty="0">
                <a:solidFill>
                  <a:srgbClr val="0000FF"/>
                </a:solidFill>
              </a:rPr>
              <a:t>gli stessi </a:t>
            </a:r>
            <a:r>
              <a:rPr lang="it-IT" sz="1800" b="1" dirty="0">
                <a:solidFill>
                  <a:srgbClr val="0000FF"/>
                </a:solidFill>
              </a:rPr>
              <a:t>devono astenersi</a:t>
            </a:r>
            <a:r>
              <a:rPr lang="it-IT" sz="1800" dirty="0">
                <a:solidFill>
                  <a:srgbClr val="0000FF"/>
                </a:solidFill>
              </a:rPr>
              <a:t> dal partecipare all’adozione delle relative decisioni e alle attività relative alla esecuzione del contratto</a:t>
            </a:r>
            <a:r>
              <a:rPr lang="it-IT" sz="1800" dirty="0"/>
              <a:t>. </a:t>
            </a:r>
            <a:r>
              <a:rPr lang="it-IT" sz="1800" u="sng" dirty="0"/>
              <a:t>In tal caso devono redigere verbale scritto di tale astensione e </a:t>
            </a:r>
            <a:r>
              <a:rPr lang="it-IT" sz="1800" u="sng" dirty="0">
                <a:solidFill>
                  <a:srgbClr val="0000FF"/>
                </a:solidFill>
              </a:rPr>
              <a:t>devono informare il </a:t>
            </a:r>
            <a:r>
              <a:rPr lang="it-IT" sz="1800" u="sng" dirty="0" smtClean="0">
                <a:solidFill>
                  <a:srgbClr val="0000FF"/>
                </a:solidFill>
              </a:rPr>
              <a:t>Servizio </a:t>
            </a:r>
            <a:r>
              <a:rPr lang="it-IT" sz="1800" u="sng" dirty="0">
                <a:solidFill>
                  <a:srgbClr val="0000FF"/>
                </a:solidFill>
              </a:rPr>
              <a:t>competente in materia di risorse umane e il </a:t>
            </a:r>
            <a:r>
              <a:rPr lang="it-IT" sz="1800" u="sng" dirty="0" smtClean="0">
                <a:solidFill>
                  <a:srgbClr val="0000FF"/>
                </a:solidFill>
              </a:rPr>
              <a:t>RPCT della Giunta regionale.</a:t>
            </a:r>
          </a:p>
          <a:p>
            <a:pPr>
              <a:buClr>
                <a:srgbClr val="00B050"/>
              </a:buClr>
              <a:buFont typeface="Wingdings" pitchFamily="2" charset="2"/>
              <a:buChar char="v"/>
            </a:pPr>
            <a:r>
              <a:rPr lang="it-IT" sz="1800" dirty="0"/>
              <a:t>(</a:t>
            </a:r>
            <a:r>
              <a:rPr lang="it-IT" sz="1800" b="1" u="sng" dirty="0"/>
              <a:t>comma </a:t>
            </a:r>
            <a:r>
              <a:rPr lang="it-IT" sz="1800" b="1" u="sng" dirty="0" smtClean="0"/>
              <a:t>3</a:t>
            </a:r>
            <a:r>
              <a:rPr lang="it-IT" sz="1800" dirty="0" smtClean="0"/>
              <a:t>) E’ previsto, inoltre, che il direttore o il dirigente che concludono accordi o negozi, ovvero stipulano contratti a titolo privato, ad eccezione di quelli conclusi ai sensi dell’art. 1342 del cod. civ., con persone fisiche o giuridiche private con le quali abbia concluso, nel biennio precedente, contratti di appalto, fornitura, servizio, finanziamento ed assicurazione, per conto dell’amm.ne, ne debbano informare il Servizio competente in materia di risorse umane e il RPCT, entro 30 gg. dalla stipulazione dei medesimi.</a:t>
            </a:r>
            <a:endParaRPr lang="it-IT" sz="1800" u="sng" dirty="0" smtClean="0"/>
          </a:p>
          <a:p>
            <a:pPr marL="0" indent="0">
              <a:buNone/>
            </a:pPr>
            <a:endParaRPr lang="it-IT" dirty="0" smtClean="0"/>
          </a:p>
        </p:txBody>
      </p:sp>
      <p:sp>
        <p:nvSpPr>
          <p:cNvPr id="6" name="Segnaposto numero diapositiva 5"/>
          <p:cNvSpPr>
            <a:spLocks noGrp="1"/>
          </p:cNvSpPr>
          <p:nvPr>
            <p:ph type="sldNum" sz="quarter" idx="15"/>
          </p:nvPr>
        </p:nvSpPr>
        <p:spPr/>
        <p:txBody>
          <a:bodyPr/>
          <a:lstStyle/>
          <a:p>
            <a:pPr>
              <a:defRPr/>
            </a:pPr>
            <a:fld id="{B2D3D1F1-375F-4D34-BD2F-2D3F7ECFE057}" type="slidenum">
              <a:rPr lang="en-US" smtClean="0">
                <a:solidFill>
                  <a:schemeClr val="tx1"/>
                </a:solidFill>
              </a:rPr>
              <a:pPr>
                <a:defRPr/>
              </a:pPr>
              <a:t>33</a:t>
            </a:fld>
            <a:endParaRPr lang="en-US" dirty="0">
              <a:solidFill>
                <a:schemeClr val="tx1"/>
              </a:solidFill>
            </a:endParaRPr>
          </a:p>
        </p:txBody>
      </p:sp>
    </p:spTree>
    <p:extLst>
      <p:ext uri="{BB962C8B-B14F-4D97-AF65-F5344CB8AC3E}">
        <p14:creationId xmlns:p14="http://schemas.microsoft.com/office/powerpoint/2010/main" val="346302974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3">
                                            <p:txEl>
                                              <p:pRg st="2" end="2"/>
                                            </p:txEl>
                                          </p:spTgt>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p:cTn id="3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560439" y="176981"/>
            <a:ext cx="10944174" cy="6545095"/>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a:bodyPr>
          <a:lstStyle/>
          <a:p>
            <a:pPr marL="0" indent="0" algn="ctr">
              <a:buNone/>
            </a:pPr>
            <a:r>
              <a:rPr lang="it-IT" sz="2000" b="1" dirty="0">
                <a:latin typeface="Garamond" pitchFamily="18" charset="0"/>
              </a:rPr>
              <a:t>L’ARTICOLO 16 (Monitoraggio, vigilanza e attività </a:t>
            </a:r>
            <a:r>
              <a:rPr lang="it-IT" sz="2000" b="1" dirty="0" smtClean="0">
                <a:latin typeface="Garamond" pitchFamily="18" charset="0"/>
              </a:rPr>
              <a:t>formative)</a:t>
            </a:r>
            <a:endParaRPr lang="it-IT" sz="2000" b="1" dirty="0">
              <a:latin typeface="Garamond" pitchFamily="18" charset="0"/>
            </a:endParaRPr>
          </a:p>
          <a:p>
            <a:pPr>
              <a:buFont typeface="Wingdings" pitchFamily="2" charset="2"/>
              <a:buChar char="Ø"/>
            </a:pPr>
            <a:r>
              <a:rPr lang="it-IT" sz="1800" dirty="0"/>
              <a:t>In particolare la disposizione del Codice in </a:t>
            </a:r>
            <a:r>
              <a:rPr lang="it-IT" sz="1800" dirty="0" smtClean="0"/>
              <a:t>commento, al </a:t>
            </a:r>
            <a:r>
              <a:rPr lang="it-IT" sz="1800" b="1" u="sng" dirty="0" smtClean="0"/>
              <a:t>comma 1</a:t>
            </a:r>
            <a:r>
              <a:rPr lang="it-IT" sz="1800" dirty="0" smtClean="0"/>
              <a:t>, prevede che conformemente </a:t>
            </a:r>
            <a:r>
              <a:rPr lang="it-IT" sz="1800" dirty="0"/>
              <a:t>a quanto disposto dal novellato articolo 54, comma 6 del d.lgs. n. 165/2001 </a:t>
            </a:r>
            <a:r>
              <a:rPr lang="it-IT" sz="1800" u="sng" dirty="0">
                <a:solidFill>
                  <a:srgbClr val="0000FF"/>
                </a:solidFill>
              </a:rPr>
              <a:t>i soggetti tenuti a vigilare </a:t>
            </a:r>
            <a:r>
              <a:rPr lang="it-IT" sz="1800" dirty="0"/>
              <a:t>sull’osservanza del </a:t>
            </a:r>
            <a:r>
              <a:rPr lang="it-IT" sz="1800" dirty="0" err="1"/>
              <a:t>d.p.r.</a:t>
            </a:r>
            <a:r>
              <a:rPr lang="it-IT" sz="1800" dirty="0"/>
              <a:t> 16 aprile 2013, n. 62 e </a:t>
            </a:r>
            <a:r>
              <a:rPr lang="it-IT" sz="1800" dirty="0" smtClean="0"/>
              <a:t>del </a:t>
            </a:r>
            <a:r>
              <a:rPr lang="it-IT" sz="1800" dirty="0"/>
              <a:t>Codice in commento sono:</a:t>
            </a:r>
          </a:p>
          <a:p>
            <a:pPr marL="0" indent="633413">
              <a:buNone/>
            </a:pPr>
            <a:r>
              <a:rPr lang="it-IT" sz="1800" b="1" dirty="0"/>
              <a:t>a)	</a:t>
            </a:r>
            <a:r>
              <a:rPr lang="it-IT" sz="1800" b="1" dirty="0">
                <a:solidFill>
                  <a:schemeClr val="accent2">
                    <a:lumMod val="75000"/>
                  </a:schemeClr>
                </a:solidFill>
              </a:rPr>
              <a:t>i </a:t>
            </a:r>
            <a:r>
              <a:rPr lang="it-IT" sz="1800" b="1" dirty="0" smtClean="0">
                <a:solidFill>
                  <a:schemeClr val="accent2">
                    <a:lumMod val="75000"/>
                  </a:schemeClr>
                </a:solidFill>
              </a:rPr>
              <a:t>direttori/dirigenti </a:t>
            </a:r>
            <a:r>
              <a:rPr lang="it-IT" sz="1800" b="1" dirty="0">
                <a:solidFill>
                  <a:schemeClr val="accent2">
                    <a:lumMod val="75000"/>
                  </a:schemeClr>
                </a:solidFill>
              </a:rPr>
              <a:t>responsabili di ciascuna struttura regionale;</a:t>
            </a:r>
          </a:p>
          <a:p>
            <a:pPr marL="0" indent="633413">
              <a:buNone/>
            </a:pPr>
            <a:r>
              <a:rPr lang="it-IT" sz="1800" b="1" dirty="0"/>
              <a:t>b)</a:t>
            </a:r>
            <a:r>
              <a:rPr lang="it-IT" sz="1800" b="1" dirty="0">
                <a:solidFill>
                  <a:schemeClr val="accent2">
                    <a:lumMod val="75000"/>
                  </a:schemeClr>
                </a:solidFill>
              </a:rPr>
              <a:t>	le strutture di controllo interno;</a:t>
            </a:r>
          </a:p>
          <a:p>
            <a:pPr marL="0" indent="633413">
              <a:buNone/>
            </a:pPr>
            <a:r>
              <a:rPr lang="it-IT" sz="1800" b="1" dirty="0" smtClean="0"/>
              <a:t>c)	</a:t>
            </a:r>
            <a:r>
              <a:rPr lang="it-IT" sz="1800" b="1" dirty="0" smtClean="0">
                <a:solidFill>
                  <a:schemeClr val="accent2">
                    <a:lumMod val="75000"/>
                  </a:schemeClr>
                </a:solidFill>
              </a:rPr>
              <a:t>l’ufficio </a:t>
            </a:r>
            <a:r>
              <a:rPr lang="it-IT" sz="1800" b="1" dirty="0">
                <a:solidFill>
                  <a:schemeClr val="accent2">
                    <a:lumMod val="75000"/>
                  </a:schemeClr>
                </a:solidFill>
              </a:rPr>
              <a:t>competente in materia di procedimenti </a:t>
            </a:r>
            <a:r>
              <a:rPr lang="it-IT" sz="1800" b="1" dirty="0" smtClean="0">
                <a:solidFill>
                  <a:schemeClr val="accent2">
                    <a:lumMod val="75000"/>
                  </a:schemeClr>
                </a:solidFill>
              </a:rPr>
              <a:t>disciplinari (UPD).</a:t>
            </a:r>
          </a:p>
          <a:p>
            <a:pPr>
              <a:buFont typeface="Wingdings" pitchFamily="2" charset="2"/>
              <a:buChar char="Ø"/>
            </a:pPr>
            <a:r>
              <a:rPr lang="it-IT" sz="1800" dirty="0" smtClean="0"/>
              <a:t>Il </a:t>
            </a:r>
            <a:r>
              <a:rPr lang="it-IT" sz="1800" b="1" u="sng" dirty="0" smtClean="0"/>
              <a:t>comma 2 </a:t>
            </a:r>
            <a:r>
              <a:rPr lang="it-IT" sz="1800" dirty="0" smtClean="0"/>
              <a:t>dispone che  </a:t>
            </a:r>
            <a:r>
              <a:rPr lang="it-IT" sz="1800" u="sng" dirty="0" smtClean="0"/>
              <a:t>il RPCT, </a:t>
            </a:r>
            <a:r>
              <a:rPr lang="it-IT" sz="1800" u="sng" dirty="0"/>
              <a:t>con il supporto del Servizio in cui è incardinato l’ufficio competente in materia di procedimenti </a:t>
            </a:r>
            <a:r>
              <a:rPr lang="it-IT" sz="1800" u="sng" dirty="0" smtClean="0"/>
              <a:t>disciplinari (UPD), </a:t>
            </a:r>
            <a:r>
              <a:rPr lang="it-IT" sz="1800" dirty="0" smtClean="0"/>
              <a:t>cura </a:t>
            </a:r>
            <a:r>
              <a:rPr lang="it-IT" sz="1800" dirty="0"/>
              <a:t>la diffusione dei codici di comportamento e </a:t>
            </a:r>
            <a:r>
              <a:rPr lang="it-IT" sz="1800" dirty="0" smtClean="0">
                <a:solidFill>
                  <a:srgbClr val="0000FF"/>
                </a:solidFill>
              </a:rPr>
              <a:t>verifica, </a:t>
            </a:r>
            <a:r>
              <a:rPr lang="it-IT" sz="1800" dirty="0"/>
              <a:t>con periodicità annuale, </a:t>
            </a:r>
            <a:r>
              <a:rPr lang="it-IT" sz="1800" dirty="0">
                <a:solidFill>
                  <a:srgbClr val="0000FF"/>
                </a:solidFill>
              </a:rPr>
              <a:t>il livello di attuazione del Codice </a:t>
            </a:r>
            <a:r>
              <a:rPr lang="it-IT" sz="1800" dirty="0"/>
              <a:t>in commento e del </a:t>
            </a:r>
            <a:r>
              <a:rPr lang="it-IT" sz="1800" dirty="0" err="1"/>
              <a:t>d.p.r.</a:t>
            </a:r>
            <a:r>
              <a:rPr lang="it-IT" sz="1800" dirty="0"/>
              <a:t> 16 aprile 2013, n. 62, </a:t>
            </a:r>
            <a:r>
              <a:rPr lang="it-IT" sz="1800" dirty="0">
                <a:solidFill>
                  <a:srgbClr val="0000FF"/>
                </a:solidFill>
              </a:rPr>
              <a:t>rilevando il numero e il tipo di violazioni accertate e sanzionate</a:t>
            </a:r>
            <a:r>
              <a:rPr lang="it-IT" sz="1800" dirty="0"/>
              <a:t>, oltre che </a:t>
            </a:r>
            <a:r>
              <a:rPr lang="it-IT" sz="1800" dirty="0" smtClean="0"/>
              <a:t>le </a:t>
            </a:r>
            <a:r>
              <a:rPr lang="it-IT" sz="1800" dirty="0"/>
              <a:t>aree delle strutture della Giunta regionale nelle quali si concentra il più alto tasso di </a:t>
            </a:r>
            <a:r>
              <a:rPr lang="it-IT" sz="1800" dirty="0" smtClean="0"/>
              <a:t>violazioni.</a:t>
            </a:r>
          </a:p>
          <a:p>
            <a:pPr>
              <a:buFont typeface="Wingdings" pitchFamily="2" charset="2"/>
              <a:buChar char="Ø"/>
            </a:pPr>
            <a:r>
              <a:rPr lang="it-IT" sz="1800" dirty="0" smtClean="0"/>
              <a:t>Il </a:t>
            </a:r>
            <a:r>
              <a:rPr lang="it-IT" sz="1800" b="1" u="sng" dirty="0" smtClean="0"/>
              <a:t>comma 6</a:t>
            </a:r>
            <a:r>
              <a:rPr lang="it-IT" sz="1800" dirty="0" smtClean="0"/>
              <a:t>  prevede </a:t>
            </a:r>
            <a:r>
              <a:rPr lang="it-IT" sz="1800" dirty="0"/>
              <a:t>che </a:t>
            </a:r>
            <a:r>
              <a:rPr lang="it-IT" sz="1800" dirty="0" smtClean="0"/>
              <a:t>in </a:t>
            </a:r>
            <a:r>
              <a:rPr lang="it-IT" sz="1800" dirty="0"/>
              <a:t>relazione alle violazioni accertate e sanzionate, </a:t>
            </a:r>
            <a:r>
              <a:rPr lang="it-IT" sz="1800" dirty="0">
                <a:solidFill>
                  <a:srgbClr val="0000FF"/>
                </a:solidFill>
              </a:rPr>
              <a:t>il </a:t>
            </a:r>
            <a:r>
              <a:rPr lang="it-IT" sz="1800" dirty="0" smtClean="0">
                <a:solidFill>
                  <a:srgbClr val="0000FF"/>
                </a:solidFill>
              </a:rPr>
              <a:t>RPCT </a:t>
            </a:r>
            <a:r>
              <a:rPr lang="it-IT" sz="1800" dirty="0"/>
              <a:t>ha il potere di attivare, anche in raccordo con il servizio in cui è incardinato l'ufficio competente in materia di procedimenti </a:t>
            </a:r>
            <a:r>
              <a:rPr lang="it-IT" sz="1800" dirty="0" smtClean="0"/>
              <a:t>disciplinari (</a:t>
            </a:r>
            <a:r>
              <a:rPr lang="it-IT" sz="1800" dirty="0" smtClean="0">
                <a:solidFill>
                  <a:srgbClr val="0000FF"/>
                </a:solidFill>
              </a:rPr>
              <a:t>UPD)</a:t>
            </a:r>
            <a:r>
              <a:rPr lang="it-IT" sz="1800" dirty="0" smtClean="0"/>
              <a:t>, </a:t>
            </a:r>
            <a:r>
              <a:rPr lang="it-IT" sz="1800" dirty="0"/>
              <a:t>le </a:t>
            </a:r>
            <a:r>
              <a:rPr lang="it-IT" sz="1800" dirty="0">
                <a:solidFill>
                  <a:srgbClr val="0000FF"/>
                </a:solidFill>
              </a:rPr>
              <a:t>autorità giudiziarie</a:t>
            </a:r>
            <a:r>
              <a:rPr lang="it-IT" sz="1800" dirty="0"/>
              <a:t>, per i profili di responsabilità contabile, amministrativa, civile e penale</a:t>
            </a:r>
            <a:r>
              <a:rPr lang="it-IT" sz="1800" dirty="0" smtClean="0"/>
              <a:t>.</a:t>
            </a:r>
          </a:p>
          <a:p>
            <a:pPr>
              <a:buFont typeface="Wingdings" pitchFamily="2" charset="2"/>
              <a:buChar char="Ø"/>
            </a:pPr>
            <a:r>
              <a:rPr lang="it-IT" sz="1800" dirty="0"/>
              <a:t>Il </a:t>
            </a:r>
            <a:r>
              <a:rPr lang="it-IT" sz="1800" b="1" u="sng" dirty="0"/>
              <a:t>comma </a:t>
            </a:r>
            <a:r>
              <a:rPr lang="it-IT" sz="1800" b="1" u="sng" dirty="0" smtClean="0"/>
              <a:t>7</a:t>
            </a:r>
            <a:r>
              <a:rPr lang="it-IT" sz="1800" dirty="0" smtClean="0"/>
              <a:t> dispone che nel </a:t>
            </a:r>
            <a:r>
              <a:rPr lang="it-IT" sz="1800" dirty="0"/>
              <a:t>caso in cui </a:t>
            </a:r>
            <a:r>
              <a:rPr lang="it-IT" sz="1800" dirty="0" smtClean="0"/>
              <a:t>l’</a:t>
            </a:r>
            <a:r>
              <a:rPr lang="it-IT" sz="1800" dirty="0" smtClean="0">
                <a:solidFill>
                  <a:srgbClr val="0000FF"/>
                </a:solidFill>
              </a:rPr>
              <a:t>UPD</a:t>
            </a:r>
            <a:r>
              <a:rPr lang="it-IT" sz="1800" dirty="0" smtClean="0"/>
              <a:t> (ufficio </a:t>
            </a:r>
            <a:r>
              <a:rPr lang="it-IT" sz="1800" dirty="0"/>
              <a:t>competente in materia di procedimenti </a:t>
            </a:r>
            <a:r>
              <a:rPr lang="it-IT" sz="1800" dirty="0" smtClean="0"/>
              <a:t>disciplinari) </a:t>
            </a:r>
            <a:r>
              <a:rPr lang="it-IT" sz="1800" dirty="0"/>
              <a:t>dovesse venire a conoscenza di violazioni delle disposizioni contenute nel </a:t>
            </a:r>
            <a:r>
              <a:rPr lang="it-IT" sz="1800" dirty="0" err="1"/>
              <a:t>d.p.r.</a:t>
            </a:r>
            <a:r>
              <a:rPr lang="it-IT" sz="1800" dirty="0"/>
              <a:t> 16 aprile </a:t>
            </a:r>
            <a:r>
              <a:rPr lang="it-IT" sz="1800" dirty="0" smtClean="0"/>
              <a:t>2013 n. 62 </a:t>
            </a:r>
            <a:r>
              <a:rPr lang="it-IT" sz="1800" dirty="0"/>
              <a:t>e n</a:t>
            </a:r>
            <a:r>
              <a:rPr lang="it-IT" sz="1800" dirty="0" smtClean="0"/>
              <a:t>el </a:t>
            </a:r>
            <a:r>
              <a:rPr lang="it-IT" sz="1800" dirty="0"/>
              <a:t>Codice in commento, </a:t>
            </a:r>
            <a:r>
              <a:rPr lang="it-IT" sz="1800" dirty="0">
                <a:solidFill>
                  <a:srgbClr val="0000FF"/>
                </a:solidFill>
              </a:rPr>
              <a:t>è tenuto ad informarne </a:t>
            </a:r>
            <a:r>
              <a:rPr lang="it-IT" sz="1800" dirty="0"/>
              <a:t>immediatamente </a:t>
            </a:r>
            <a:r>
              <a:rPr lang="it-IT" sz="1800" u="sng" dirty="0"/>
              <a:t>il dirigente responsabile della struttura di appartenenza del dipendente inadempiente </a:t>
            </a:r>
            <a:r>
              <a:rPr lang="it-IT" sz="1800" dirty="0"/>
              <a:t>e il </a:t>
            </a:r>
            <a:r>
              <a:rPr lang="it-IT" sz="1800" u="sng" dirty="0" smtClean="0"/>
              <a:t>RPCT</a:t>
            </a:r>
            <a:r>
              <a:rPr lang="it-IT" sz="1800" dirty="0" smtClean="0"/>
              <a:t>. (SEGUE)</a:t>
            </a:r>
          </a:p>
          <a:p>
            <a:pPr>
              <a:buFont typeface="Wingdings" pitchFamily="2" charset="2"/>
              <a:buChar char="Ø"/>
            </a:pPr>
            <a:endParaRPr lang="it-IT" sz="2400" dirty="0"/>
          </a:p>
        </p:txBody>
      </p:sp>
      <p:sp>
        <p:nvSpPr>
          <p:cNvPr id="6" name="Segnaposto numero diapositiva 5"/>
          <p:cNvSpPr>
            <a:spLocks noGrp="1"/>
          </p:cNvSpPr>
          <p:nvPr>
            <p:ph type="sldNum" sz="quarter" idx="15"/>
          </p:nvPr>
        </p:nvSpPr>
        <p:spPr>
          <a:xfrm>
            <a:off x="10838688" y="6194322"/>
            <a:ext cx="812800" cy="432619"/>
          </a:xfrm>
        </p:spPr>
        <p:txBody>
          <a:bodyPr/>
          <a:lstStyle/>
          <a:p>
            <a:pPr>
              <a:defRPr/>
            </a:pPr>
            <a:fld id="{B2D3D1F1-375F-4D34-BD2F-2D3F7ECFE057}" type="slidenum">
              <a:rPr lang="en-US" smtClean="0">
                <a:solidFill>
                  <a:schemeClr val="tx1"/>
                </a:solidFill>
              </a:rPr>
              <a:pPr>
                <a:defRPr/>
              </a:pPr>
              <a:t>34</a:t>
            </a:fld>
            <a:endParaRPr lang="en-US" dirty="0">
              <a:solidFill>
                <a:schemeClr val="tx1"/>
              </a:solidFill>
            </a:endParaRPr>
          </a:p>
        </p:txBody>
      </p:sp>
    </p:spTree>
    <p:extLst>
      <p:ext uri="{BB962C8B-B14F-4D97-AF65-F5344CB8AC3E}">
        <p14:creationId xmlns:p14="http://schemas.microsoft.com/office/powerpoint/2010/main" val="164163189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0"/>
                                  </p:stCondLst>
                                  <p:childTnLst>
                                    <p:animEffect transition="out" filter="fade">
                                      <p:cBhvr>
                                        <p:cTn id="6" dur="500" tmFilter="0, 0; .2, .5; .8, .5; 1, 0"/>
                                        <p:tgtEl>
                                          <p:spTgt spid="3">
                                            <p:bg/>
                                          </p:spTgt>
                                        </p:tgtEl>
                                      </p:cBhvr>
                                    </p:animEffect>
                                    <p:animScale>
                                      <p:cBhvr>
                                        <p:cTn id="7" dur="250" autoRev="1" fill="hold"/>
                                        <p:tgtEl>
                                          <p:spTgt spid="3">
                                            <p:bg/>
                                          </p:spTgt>
                                        </p:tgtEl>
                                      </p:cBhvr>
                                      <p:by x="105000" y="105000"/>
                                    </p:animScale>
                                  </p:childTnLst>
                                </p:cTn>
                              </p:par>
                            </p:childTnLst>
                          </p:cTn>
                        </p:par>
                        <p:par>
                          <p:cTn id="8" fill="hold">
                            <p:stCondLst>
                              <p:cond delay="500"/>
                            </p:stCondLst>
                            <p:childTnLst>
                              <p:par>
                                <p:cTn id="9" presetID="26" presetClass="emph" presetSubtype="0" fill="hold" grpId="0" nodeType="afterEffect">
                                  <p:stCondLst>
                                    <p:cond delay="0"/>
                                  </p:stCondLst>
                                  <p:childTnLst>
                                    <p:animEffect transition="out" filter="fade">
                                      <p:cBhvr>
                                        <p:cTn id="10" dur="500" tmFilter="0, 0; .2, .5; .8, .5; 1, 0"/>
                                        <p:tgtEl>
                                          <p:spTgt spid="3">
                                            <p:txEl>
                                              <p:pRg st="0" end="0"/>
                                            </p:txEl>
                                          </p:spTgt>
                                        </p:tgtEl>
                                      </p:cBhvr>
                                    </p:animEffect>
                                    <p:animScale>
                                      <p:cBhvr>
                                        <p:cTn id="11" dur="250" autoRev="1" fill="hold"/>
                                        <p:tgtEl>
                                          <p:spTgt spid="3">
                                            <p:txEl>
                                              <p:pRg st="0" end="0"/>
                                            </p:txEl>
                                          </p:spTgt>
                                        </p:tgtEl>
                                      </p:cBhvr>
                                      <p:by x="105000" y="105000"/>
                                    </p:animScale>
                                  </p:childTnLst>
                                </p:cTn>
                              </p:par>
                            </p:childTnLst>
                          </p:cTn>
                        </p:par>
                        <p:par>
                          <p:cTn id="12" fill="hold">
                            <p:stCondLst>
                              <p:cond delay="1000"/>
                            </p:stCondLst>
                            <p:childTnLst>
                              <p:par>
                                <p:cTn id="13" presetID="26" presetClass="emph" presetSubtype="0" fill="hold" grpId="0" nodeType="afterEffect">
                                  <p:stCondLst>
                                    <p:cond delay="0"/>
                                  </p:stCondLst>
                                  <p:childTnLst>
                                    <p:animEffect transition="out" filter="fade">
                                      <p:cBhvr>
                                        <p:cTn id="14" dur="500" tmFilter="0, 0; .2, .5; .8, .5; 1, 0"/>
                                        <p:tgtEl>
                                          <p:spTgt spid="3">
                                            <p:txEl>
                                              <p:pRg st="1" end="1"/>
                                            </p:txEl>
                                          </p:spTgt>
                                        </p:tgtEl>
                                      </p:cBhvr>
                                    </p:animEffect>
                                    <p:animScale>
                                      <p:cBhvr>
                                        <p:cTn id="15" dur="250" autoRev="1" fill="hold"/>
                                        <p:tgtEl>
                                          <p:spTgt spid="3">
                                            <p:txEl>
                                              <p:pRg st="1" end="1"/>
                                            </p:txEl>
                                          </p:spTgt>
                                        </p:tgtEl>
                                      </p:cBhvr>
                                      <p:by x="105000" y="105000"/>
                                    </p:animScale>
                                  </p:childTnLst>
                                </p:cTn>
                              </p:par>
                            </p:childTnLst>
                          </p:cTn>
                        </p:par>
                        <p:par>
                          <p:cTn id="16" fill="hold">
                            <p:stCondLst>
                              <p:cond delay="1500"/>
                            </p:stCondLst>
                            <p:childTnLst>
                              <p:par>
                                <p:cTn id="17" presetID="26" presetClass="emph" presetSubtype="0" fill="hold" grpId="0" nodeType="afterEffect">
                                  <p:stCondLst>
                                    <p:cond delay="0"/>
                                  </p:stCondLst>
                                  <p:childTnLst>
                                    <p:animEffect transition="out" filter="fade">
                                      <p:cBhvr>
                                        <p:cTn id="18" dur="500" tmFilter="0, 0; .2, .5; .8, .5; 1, 0"/>
                                        <p:tgtEl>
                                          <p:spTgt spid="3">
                                            <p:txEl>
                                              <p:pRg st="2" end="2"/>
                                            </p:txEl>
                                          </p:spTgt>
                                        </p:tgtEl>
                                      </p:cBhvr>
                                    </p:animEffect>
                                    <p:animScale>
                                      <p:cBhvr>
                                        <p:cTn id="19" dur="250" autoRev="1" fill="hold"/>
                                        <p:tgtEl>
                                          <p:spTgt spid="3">
                                            <p:txEl>
                                              <p:pRg st="2" end="2"/>
                                            </p:txEl>
                                          </p:spTgt>
                                        </p:tgtEl>
                                      </p:cBhvr>
                                      <p:by x="105000" y="105000"/>
                                    </p:animScale>
                                  </p:childTnLst>
                                </p:cTn>
                              </p:par>
                            </p:childTnLst>
                          </p:cTn>
                        </p:par>
                        <p:par>
                          <p:cTn id="20" fill="hold">
                            <p:stCondLst>
                              <p:cond delay="2000"/>
                            </p:stCondLst>
                            <p:childTnLst>
                              <p:par>
                                <p:cTn id="21" presetID="26" presetClass="emph" presetSubtype="0" fill="hold" grpId="0" nodeType="afterEffect">
                                  <p:stCondLst>
                                    <p:cond delay="0"/>
                                  </p:stCondLst>
                                  <p:childTnLst>
                                    <p:animEffect transition="out" filter="fade">
                                      <p:cBhvr>
                                        <p:cTn id="22" dur="500" tmFilter="0, 0; .2, .5; .8, .5; 1, 0"/>
                                        <p:tgtEl>
                                          <p:spTgt spid="3">
                                            <p:txEl>
                                              <p:pRg st="3" end="3"/>
                                            </p:txEl>
                                          </p:spTgt>
                                        </p:tgtEl>
                                      </p:cBhvr>
                                    </p:animEffect>
                                    <p:animScale>
                                      <p:cBhvr>
                                        <p:cTn id="23" dur="250" autoRev="1" fill="hold"/>
                                        <p:tgtEl>
                                          <p:spTgt spid="3">
                                            <p:txEl>
                                              <p:pRg st="3" end="3"/>
                                            </p:txEl>
                                          </p:spTgt>
                                        </p:tgtEl>
                                      </p:cBhvr>
                                      <p:by x="105000" y="105000"/>
                                    </p:animScale>
                                  </p:childTnLst>
                                </p:cTn>
                              </p:par>
                            </p:childTnLst>
                          </p:cTn>
                        </p:par>
                        <p:par>
                          <p:cTn id="24" fill="hold">
                            <p:stCondLst>
                              <p:cond delay="2500"/>
                            </p:stCondLst>
                            <p:childTnLst>
                              <p:par>
                                <p:cTn id="25" presetID="26" presetClass="emph" presetSubtype="0" fill="hold" grpId="0" nodeType="afterEffect">
                                  <p:stCondLst>
                                    <p:cond delay="0"/>
                                  </p:stCondLst>
                                  <p:childTnLst>
                                    <p:animEffect transition="out" filter="fade">
                                      <p:cBhvr>
                                        <p:cTn id="26" dur="500" tmFilter="0, 0; .2, .5; .8, .5; 1, 0"/>
                                        <p:tgtEl>
                                          <p:spTgt spid="3">
                                            <p:txEl>
                                              <p:pRg st="4" end="4"/>
                                            </p:txEl>
                                          </p:spTgt>
                                        </p:tgtEl>
                                      </p:cBhvr>
                                    </p:animEffect>
                                    <p:animScale>
                                      <p:cBhvr>
                                        <p:cTn id="27" dur="250" autoRev="1" fill="hold"/>
                                        <p:tgtEl>
                                          <p:spTgt spid="3">
                                            <p:txEl>
                                              <p:pRg st="4" end="4"/>
                                            </p:txEl>
                                          </p:spTgt>
                                        </p:tgtEl>
                                      </p:cBhvr>
                                      <p:by x="105000" y="105000"/>
                                    </p:animScale>
                                  </p:childTnLst>
                                </p:cTn>
                              </p:par>
                            </p:childTnLst>
                          </p:cTn>
                        </p:par>
                        <p:par>
                          <p:cTn id="28" fill="hold">
                            <p:stCondLst>
                              <p:cond delay="3000"/>
                            </p:stCondLst>
                            <p:childTnLst>
                              <p:par>
                                <p:cTn id="29" presetID="26" presetClass="emph" presetSubtype="0" fill="hold" grpId="0" nodeType="afterEffect">
                                  <p:stCondLst>
                                    <p:cond delay="0"/>
                                  </p:stCondLst>
                                  <p:childTnLst>
                                    <p:animEffect transition="out" filter="fade">
                                      <p:cBhvr>
                                        <p:cTn id="30" dur="500" tmFilter="0, 0; .2, .5; .8, .5; 1, 0"/>
                                        <p:tgtEl>
                                          <p:spTgt spid="3">
                                            <p:txEl>
                                              <p:pRg st="5" end="5"/>
                                            </p:txEl>
                                          </p:spTgt>
                                        </p:tgtEl>
                                      </p:cBhvr>
                                    </p:animEffect>
                                    <p:animScale>
                                      <p:cBhvr>
                                        <p:cTn id="31" dur="250" autoRev="1" fill="hold"/>
                                        <p:tgtEl>
                                          <p:spTgt spid="3">
                                            <p:txEl>
                                              <p:pRg st="5" end="5"/>
                                            </p:txEl>
                                          </p:spTgt>
                                        </p:tgtEl>
                                      </p:cBhvr>
                                      <p:by x="105000" y="105000"/>
                                    </p:animScale>
                                  </p:childTnLst>
                                </p:cTn>
                              </p:par>
                            </p:childTnLst>
                          </p:cTn>
                        </p:par>
                        <p:par>
                          <p:cTn id="32" fill="hold">
                            <p:stCondLst>
                              <p:cond delay="3500"/>
                            </p:stCondLst>
                            <p:childTnLst>
                              <p:par>
                                <p:cTn id="33" presetID="26" presetClass="emph" presetSubtype="0" fill="hold" grpId="0" nodeType="afterEffect">
                                  <p:stCondLst>
                                    <p:cond delay="0"/>
                                  </p:stCondLst>
                                  <p:childTnLst>
                                    <p:animEffect transition="out" filter="fade">
                                      <p:cBhvr>
                                        <p:cTn id="34" dur="500" tmFilter="0, 0; .2, .5; .8, .5; 1, 0"/>
                                        <p:tgtEl>
                                          <p:spTgt spid="3">
                                            <p:txEl>
                                              <p:pRg st="6" end="6"/>
                                            </p:txEl>
                                          </p:spTgt>
                                        </p:tgtEl>
                                      </p:cBhvr>
                                    </p:animEffect>
                                    <p:animScale>
                                      <p:cBhvr>
                                        <p:cTn id="35" dur="250" autoRev="1" fill="hold"/>
                                        <p:tgtEl>
                                          <p:spTgt spid="3">
                                            <p:txEl>
                                              <p:pRg st="6" end="6"/>
                                            </p:txEl>
                                          </p:spTgt>
                                        </p:tgtEl>
                                      </p:cBhvr>
                                      <p:by x="105000" y="105000"/>
                                    </p:animScale>
                                  </p:childTnLst>
                                </p:cTn>
                              </p:par>
                            </p:childTnLst>
                          </p:cTn>
                        </p:par>
                        <p:par>
                          <p:cTn id="36" fill="hold">
                            <p:stCondLst>
                              <p:cond delay="4000"/>
                            </p:stCondLst>
                            <p:childTnLst>
                              <p:par>
                                <p:cTn id="37" presetID="26" presetClass="emph" presetSubtype="0" fill="hold" grpId="0" nodeType="afterEffect">
                                  <p:stCondLst>
                                    <p:cond delay="0"/>
                                  </p:stCondLst>
                                  <p:childTnLst>
                                    <p:animEffect transition="out" filter="fade">
                                      <p:cBhvr>
                                        <p:cTn id="38" dur="500" tmFilter="0, 0; .2, .5; .8, .5; 1, 0"/>
                                        <p:tgtEl>
                                          <p:spTgt spid="3">
                                            <p:txEl>
                                              <p:pRg st="7" end="7"/>
                                            </p:txEl>
                                          </p:spTgt>
                                        </p:tgtEl>
                                      </p:cBhvr>
                                    </p:animEffect>
                                    <p:animScale>
                                      <p:cBhvr>
                                        <p:cTn id="39" dur="250" autoRev="1" fill="hold"/>
                                        <p:tgtEl>
                                          <p:spTgt spid="3">
                                            <p:txEl>
                                              <p:pRg st="7" end="7"/>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619432" y="135467"/>
            <a:ext cx="11179278" cy="6536267"/>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txBody>
          <a:bodyPr>
            <a:normAutofit/>
          </a:bodyPr>
          <a:lstStyle/>
          <a:p>
            <a:pPr algn="just">
              <a:buFont typeface="Wingdings" pitchFamily="2" charset="2"/>
              <a:buChar char="Ø"/>
            </a:pPr>
            <a:r>
              <a:rPr lang="it-IT" sz="2000" dirty="0" smtClean="0"/>
              <a:t>Il </a:t>
            </a:r>
            <a:r>
              <a:rPr lang="it-IT" sz="2000" b="1" u="sng" dirty="0" smtClean="0"/>
              <a:t>comma 9</a:t>
            </a:r>
            <a:r>
              <a:rPr lang="it-IT" sz="2000" dirty="0" smtClean="0"/>
              <a:t> dell’art. 16 in commento prevede </a:t>
            </a:r>
            <a:r>
              <a:rPr lang="it-IT" sz="2000" dirty="0"/>
              <a:t>che </a:t>
            </a:r>
            <a:r>
              <a:rPr lang="it-IT" sz="2000" dirty="0" smtClean="0"/>
              <a:t>i </a:t>
            </a:r>
            <a:r>
              <a:rPr lang="it-IT" sz="2000" dirty="0"/>
              <a:t>soggetti di cui all’articolo 14, comma 1 (</a:t>
            </a:r>
            <a:r>
              <a:rPr lang="it-IT" sz="2000" dirty="0">
                <a:solidFill>
                  <a:srgbClr val="0000FF"/>
                </a:solidFill>
              </a:rPr>
              <a:t>direttori, dirigenti e soggetti che svolgono funzioni equiparate</a:t>
            </a:r>
            <a:r>
              <a:rPr lang="it-IT" sz="2000" dirty="0"/>
              <a:t>) hanno l’obbligo </a:t>
            </a:r>
            <a:r>
              <a:rPr lang="it-IT" sz="2000" dirty="0" smtClean="0"/>
              <a:t>di: </a:t>
            </a:r>
          </a:p>
          <a:p>
            <a:pPr algn="just">
              <a:buFontTx/>
              <a:buChar char="-"/>
            </a:pPr>
            <a:r>
              <a:rPr lang="it-IT" sz="2000" dirty="0" smtClean="0">
                <a:solidFill>
                  <a:srgbClr val="0000FF"/>
                </a:solidFill>
              </a:rPr>
              <a:t>promuovere </a:t>
            </a:r>
            <a:r>
              <a:rPr lang="it-IT" sz="2000" u="sng" dirty="0" smtClean="0">
                <a:solidFill>
                  <a:srgbClr val="0000FF"/>
                </a:solidFill>
              </a:rPr>
              <a:t>la </a:t>
            </a:r>
            <a:r>
              <a:rPr lang="it-IT" sz="2000" u="sng" dirty="0">
                <a:solidFill>
                  <a:srgbClr val="0000FF"/>
                </a:solidFill>
              </a:rPr>
              <a:t>conoscenza del </a:t>
            </a:r>
            <a:r>
              <a:rPr lang="it-IT" sz="2000" u="sng" dirty="0" smtClean="0">
                <a:solidFill>
                  <a:srgbClr val="0000FF"/>
                </a:solidFill>
              </a:rPr>
              <a:t>Codice</a:t>
            </a:r>
            <a:r>
              <a:rPr lang="it-IT" sz="2000" dirty="0" smtClean="0"/>
              <a:t>, </a:t>
            </a:r>
            <a:r>
              <a:rPr lang="it-IT" sz="2000" dirty="0"/>
              <a:t>in collaborazione con il </a:t>
            </a:r>
            <a:r>
              <a:rPr lang="it-IT" sz="2000" dirty="0" smtClean="0"/>
              <a:t>RPCT;</a:t>
            </a:r>
          </a:p>
          <a:p>
            <a:pPr algn="just">
              <a:buFontTx/>
              <a:buChar char="-"/>
            </a:pPr>
            <a:r>
              <a:rPr lang="it-IT" sz="2000" dirty="0">
                <a:solidFill>
                  <a:srgbClr val="0000FF"/>
                </a:solidFill>
              </a:rPr>
              <a:t>p</a:t>
            </a:r>
            <a:r>
              <a:rPr lang="it-IT" sz="2000" dirty="0" smtClean="0">
                <a:solidFill>
                  <a:srgbClr val="0000FF"/>
                </a:solidFill>
              </a:rPr>
              <a:t>rovvedere alla </a:t>
            </a:r>
            <a:r>
              <a:rPr lang="it-IT" sz="2000" dirty="0">
                <a:solidFill>
                  <a:srgbClr val="0000FF"/>
                </a:solidFill>
              </a:rPr>
              <a:t>vigilanza </a:t>
            </a:r>
            <a:r>
              <a:rPr lang="it-IT" sz="2000" dirty="0"/>
              <a:t>sull’osservanza </a:t>
            </a:r>
            <a:r>
              <a:rPr lang="it-IT" sz="2000" dirty="0" smtClean="0"/>
              <a:t>del Codice da </a:t>
            </a:r>
            <a:r>
              <a:rPr lang="it-IT" sz="2000" dirty="0"/>
              <a:t>parte dei dipendenti assegnati alle strutture di </a:t>
            </a:r>
            <a:r>
              <a:rPr lang="it-IT" sz="2000" dirty="0" smtClean="0"/>
              <a:t>appartenenza;</a:t>
            </a:r>
          </a:p>
          <a:p>
            <a:pPr algn="just">
              <a:buFontTx/>
              <a:buChar char="-"/>
            </a:pPr>
            <a:r>
              <a:rPr lang="it-IT" sz="2000" dirty="0" smtClean="0">
                <a:solidFill>
                  <a:srgbClr val="0000FF"/>
                </a:solidFill>
              </a:rPr>
              <a:t>tenere </a:t>
            </a:r>
            <a:r>
              <a:rPr lang="it-IT" sz="2000" dirty="0">
                <a:solidFill>
                  <a:srgbClr val="0000FF"/>
                </a:solidFill>
              </a:rPr>
              <a:t>conto delle violazioni accertate e sanzionate </a:t>
            </a:r>
            <a:r>
              <a:rPr lang="it-IT" sz="2000" dirty="0"/>
              <a:t>ai fini della tempestiva attivazione del procedimento disciplinare e </a:t>
            </a:r>
            <a:r>
              <a:rPr lang="it-IT" sz="2000" b="1" u="sng" dirty="0">
                <a:solidFill>
                  <a:srgbClr val="0000FF"/>
                </a:solidFill>
              </a:rPr>
              <a:t>della valutazione del singolo dipendente</a:t>
            </a:r>
            <a:r>
              <a:rPr lang="it-IT" sz="2000" dirty="0" smtClean="0">
                <a:solidFill>
                  <a:srgbClr val="0000FF"/>
                </a:solidFill>
              </a:rPr>
              <a:t>.</a:t>
            </a:r>
          </a:p>
          <a:p>
            <a:pPr algn="just">
              <a:buFontTx/>
              <a:buChar char="-"/>
            </a:pPr>
            <a:endParaRPr lang="it-IT" sz="2000" dirty="0">
              <a:solidFill>
                <a:srgbClr val="0000FF"/>
              </a:solidFill>
            </a:endParaRPr>
          </a:p>
          <a:p>
            <a:pPr algn="just">
              <a:buFont typeface="Wingdings" pitchFamily="2" charset="2"/>
              <a:buChar char="Ø"/>
            </a:pPr>
            <a:r>
              <a:rPr lang="it-IT" sz="2000" dirty="0" smtClean="0"/>
              <a:t>Il </a:t>
            </a:r>
            <a:r>
              <a:rPr lang="it-IT" sz="2000" b="1" u="sng" dirty="0" smtClean="0"/>
              <a:t>comma 10 </a:t>
            </a:r>
            <a:r>
              <a:rPr lang="it-IT" sz="2000" dirty="0" smtClean="0"/>
              <a:t>dispone, </a:t>
            </a:r>
            <a:r>
              <a:rPr lang="it-IT" sz="2000" dirty="0">
                <a:solidFill>
                  <a:srgbClr val="0000FF"/>
                </a:solidFill>
              </a:rPr>
              <a:t>con specifico riferimento alle </a:t>
            </a:r>
            <a:r>
              <a:rPr lang="it-IT" sz="2000" b="1" dirty="0">
                <a:solidFill>
                  <a:srgbClr val="0000FF"/>
                </a:solidFill>
              </a:rPr>
              <a:t>attività formative</a:t>
            </a:r>
            <a:r>
              <a:rPr lang="it-IT" sz="2000" dirty="0"/>
              <a:t>, </a:t>
            </a:r>
            <a:r>
              <a:rPr lang="it-IT" sz="2000" dirty="0" smtClean="0"/>
              <a:t>che spetta </a:t>
            </a:r>
            <a:r>
              <a:rPr lang="it-IT" sz="2000" dirty="0"/>
              <a:t>al </a:t>
            </a:r>
            <a:r>
              <a:rPr lang="it-IT" sz="2000" dirty="0" smtClean="0"/>
              <a:t>Servizio </a:t>
            </a:r>
            <a:r>
              <a:rPr lang="it-IT" sz="2000" dirty="0"/>
              <a:t>regionale competente in materia di risorse umane garantire </a:t>
            </a:r>
            <a:r>
              <a:rPr lang="it-IT" sz="2000" dirty="0">
                <a:solidFill>
                  <a:srgbClr val="0000FF"/>
                </a:solidFill>
              </a:rPr>
              <a:t>idonee iniziative di formazione al riguardo</a:t>
            </a:r>
            <a:r>
              <a:rPr lang="it-IT" sz="2000" dirty="0"/>
              <a:t>, in raccordo con il responsabile della prevenzione della </a:t>
            </a:r>
            <a:r>
              <a:rPr lang="it-IT" sz="2000" dirty="0" smtClean="0"/>
              <a:t>corruzione e della Trasparenza (RPCT) </a:t>
            </a:r>
            <a:r>
              <a:rPr lang="it-IT" sz="2000" dirty="0"/>
              <a:t>e con il Servizio in cui è incardinato l’ufficio competente in materia di procedimenti </a:t>
            </a:r>
            <a:r>
              <a:rPr lang="it-IT" sz="2000" dirty="0" smtClean="0"/>
              <a:t>disciplinari (UPD), </a:t>
            </a:r>
            <a:r>
              <a:rPr lang="it-IT" sz="2000" dirty="0"/>
              <a:t>anche tenuto conto delle particolari esigenze formative segnalate dai dirigenti. </a:t>
            </a:r>
            <a:r>
              <a:rPr lang="it-IT" sz="2000" b="1" dirty="0"/>
              <a:t>La programmazione dell’attività formativa deve trovare puntuale riscontro nel Piano di formazione della Giunta regionale.</a:t>
            </a:r>
            <a:endParaRPr lang="it-IT" sz="2000" b="1" dirty="0" smtClean="0"/>
          </a:p>
          <a:p>
            <a:pPr marL="0" indent="0" algn="just">
              <a:buNone/>
            </a:pPr>
            <a:endParaRPr lang="it-IT" sz="2000" b="1" dirty="0" smtClean="0">
              <a:solidFill>
                <a:srgbClr val="0070C0"/>
              </a:solidFill>
            </a:endParaRPr>
          </a:p>
          <a:p>
            <a:pPr marL="0" indent="0">
              <a:buNone/>
            </a:pPr>
            <a:endParaRPr lang="it-IT" sz="2400" dirty="0"/>
          </a:p>
        </p:txBody>
      </p:sp>
      <p:sp>
        <p:nvSpPr>
          <p:cNvPr id="6" name="Segnaposto numero diapositiva 5"/>
          <p:cNvSpPr>
            <a:spLocks noGrp="1"/>
          </p:cNvSpPr>
          <p:nvPr>
            <p:ph type="sldNum" sz="quarter" idx="15"/>
          </p:nvPr>
        </p:nvSpPr>
        <p:spPr/>
        <p:txBody>
          <a:bodyPr/>
          <a:lstStyle/>
          <a:p>
            <a:pPr>
              <a:defRPr/>
            </a:pPr>
            <a:fld id="{B2D3D1F1-375F-4D34-BD2F-2D3F7ECFE057}" type="slidenum">
              <a:rPr lang="en-US" smtClean="0">
                <a:solidFill>
                  <a:schemeClr val="tx1"/>
                </a:solidFill>
              </a:rPr>
              <a:pPr>
                <a:defRPr/>
              </a:pPr>
              <a:t>35</a:t>
            </a:fld>
            <a:endParaRPr lang="en-US" dirty="0">
              <a:solidFill>
                <a:schemeClr val="tx1"/>
              </a:solidFill>
            </a:endParaRPr>
          </a:p>
        </p:txBody>
      </p:sp>
    </p:spTree>
    <p:extLst>
      <p:ext uri="{BB962C8B-B14F-4D97-AF65-F5344CB8AC3E}">
        <p14:creationId xmlns:p14="http://schemas.microsoft.com/office/powerpoint/2010/main" val="142616503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0"/>
                                  </p:stCondLst>
                                  <p:childTnLst>
                                    <p:animEffect transition="out" filter="fade">
                                      <p:cBhvr>
                                        <p:cTn id="6" dur="500" tmFilter="0, 0; .2, .5; .8, .5; 1, 0"/>
                                        <p:tgtEl>
                                          <p:spTgt spid="3">
                                            <p:bg/>
                                          </p:spTgt>
                                        </p:tgtEl>
                                      </p:cBhvr>
                                    </p:animEffect>
                                    <p:animScale>
                                      <p:cBhvr>
                                        <p:cTn id="7" dur="250" autoRev="1" fill="hold"/>
                                        <p:tgtEl>
                                          <p:spTgt spid="3">
                                            <p:bg/>
                                          </p:spTgt>
                                        </p:tgtEl>
                                      </p:cBhvr>
                                      <p:by x="105000" y="105000"/>
                                    </p:animScale>
                                  </p:childTnLst>
                                </p:cTn>
                              </p:par>
                            </p:childTnLst>
                          </p:cTn>
                        </p:par>
                        <p:par>
                          <p:cTn id="8" fill="hold">
                            <p:stCondLst>
                              <p:cond delay="500"/>
                            </p:stCondLst>
                            <p:childTnLst>
                              <p:par>
                                <p:cTn id="9" presetID="26" presetClass="emph" presetSubtype="0" fill="hold" grpId="0" nodeType="afterEffect">
                                  <p:stCondLst>
                                    <p:cond delay="0"/>
                                  </p:stCondLst>
                                  <p:childTnLst>
                                    <p:animEffect transition="out" filter="fade">
                                      <p:cBhvr>
                                        <p:cTn id="10" dur="500" tmFilter="0, 0; .2, .5; .8, .5; 1, 0"/>
                                        <p:tgtEl>
                                          <p:spTgt spid="3">
                                            <p:txEl>
                                              <p:pRg st="0" end="0"/>
                                            </p:txEl>
                                          </p:spTgt>
                                        </p:tgtEl>
                                      </p:cBhvr>
                                    </p:animEffect>
                                    <p:animScale>
                                      <p:cBhvr>
                                        <p:cTn id="11" dur="250" autoRev="1" fill="hold"/>
                                        <p:tgtEl>
                                          <p:spTgt spid="3">
                                            <p:txEl>
                                              <p:pRg st="0" end="0"/>
                                            </p:txEl>
                                          </p:spTgt>
                                        </p:tgtEl>
                                      </p:cBhvr>
                                      <p:by x="105000" y="105000"/>
                                    </p:animScale>
                                  </p:childTnLst>
                                </p:cTn>
                              </p:par>
                            </p:childTnLst>
                          </p:cTn>
                        </p:par>
                        <p:par>
                          <p:cTn id="12" fill="hold">
                            <p:stCondLst>
                              <p:cond delay="1000"/>
                            </p:stCondLst>
                            <p:childTnLst>
                              <p:par>
                                <p:cTn id="13" presetID="26" presetClass="emph" presetSubtype="0" fill="hold" grpId="0" nodeType="afterEffect">
                                  <p:stCondLst>
                                    <p:cond delay="0"/>
                                  </p:stCondLst>
                                  <p:childTnLst>
                                    <p:animEffect transition="out" filter="fade">
                                      <p:cBhvr>
                                        <p:cTn id="14" dur="500" tmFilter="0, 0; .2, .5; .8, .5; 1, 0"/>
                                        <p:tgtEl>
                                          <p:spTgt spid="3">
                                            <p:txEl>
                                              <p:pRg st="1" end="1"/>
                                            </p:txEl>
                                          </p:spTgt>
                                        </p:tgtEl>
                                      </p:cBhvr>
                                    </p:animEffect>
                                    <p:animScale>
                                      <p:cBhvr>
                                        <p:cTn id="15" dur="250" autoRev="1" fill="hold"/>
                                        <p:tgtEl>
                                          <p:spTgt spid="3">
                                            <p:txEl>
                                              <p:pRg st="1" end="1"/>
                                            </p:txEl>
                                          </p:spTgt>
                                        </p:tgtEl>
                                      </p:cBhvr>
                                      <p:by x="105000" y="105000"/>
                                    </p:animScale>
                                  </p:childTnLst>
                                </p:cTn>
                              </p:par>
                            </p:childTnLst>
                          </p:cTn>
                        </p:par>
                        <p:par>
                          <p:cTn id="16" fill="hold">
                            <p:stCondLst>
                              <p:cond delay="1500"/>
                            </p:stCondLst>
                            <p:childTnLst>
                              <p:par>
                                <p:cTn id="17" presetID="26" presetClass="emph" presetSubtype="0" fill="hold" grpId="0" nodeType="afterEffect">
                                  <p:stCondLst>
                                    <p:cond delay="0"/>
                                  </p:stCondLst>
                                  <p:childTnLst>
                                    <p:animEffect transition="out" filter="fade">
                                      <p:cBhvr>
                                        <p:cTn id="18" dur="500" tmFilter="0, 0; .2, .5; .8, .5; 1, 0"/>
                                        <p:tgtEl>
                                          <p:spTgt spid="3">
                                            <p:txEl>
                                              <p:pRg st="2" end="2"/>
                                            </p:txEl>
                                          </p:spTgt>
                                        </p:tgtEl>
                                      </p:cBhvr>
                                    </p:animEffect>
                                    <p:animScale>
                                      <p:cBhvr>
                                        <p:cTn id="19" dur="250" autoRev="1" fill="hold"/>
                                        <p:tgtEl>
                                          <p:spTgt spid="3">
                                            <p:txEl>
                                              <p:pRg st="2" end="2"/>
                                            </p:txEl>
                                          </p:spTgt>
                                        </p:tgtEl>
                                      </p:cBhvr>
                                      <p:by x="105000" y="105000"/>
                                    </p:animScale>
                                  </p:childTnLst>
                                </p:cTn>
                              </p:par>
                            </p:childTnLst>
                          </p:cTn>
                        </p:par>
                        <p:par>
                          <p:cTn id="20" fill="hold">
                            <p:stCondLst>
                              <p:cond delay="2000"/>
                            </p:stCondLst>
                            <p:childTnLst>
                              <p:par>
                                <p:cTn id="21" presetID="26" presetClass="emph" presetSubtype="0" fill="hold" grpId="0" nodeType="afterEffect">
                                  <p:stCondLst>
                                    <p:cond delay="0"/>
                                  </p:stCondLst>
                                  <p:childTnLst>
                                    <p:animEffect transition="out" filter="fade">
                                      <p:cBhvr>
                                        <p:cTn id="22" dur="500" tmFilter="0, 0; .2, .5; .8, .5; 1, 0"/>
                                        <p:tgtEl>
                                          <p:spTgt spid="3">
                                            <p:txEl>
                                              <p:pRg st="3" end="3"/>
                                            </p:txEl>
                                          </p:spTgt>
                                        </p:tgtEl>
                                      </p:cBhvr>
                                    </p:animEffect>
                                    <p:animScale>
                                      <p:cBhvr>
                                        <p:cTn id="23" dur="250" autoRev="1" fill="hold"/>
                                        <p:tgtEl>
                                          <p:spTgt spid="3">
                                            <p:txEl>
                                              <p:pRg st="3" end="3"/>
                                            </p:txEl>
                                          </p:spTgt>
                                        </p:tgtEl>
                                      </p:cBhvr>
                                      <p:by x="105000" y="105000"/>
                                    </p:animScale>
                                  </p:childTnLst>
                                </p:cTn>
                              </p:par>
                            </p:childTnLst>
                          </p:cTn>
                        </p:par>
                        <p:par>
                          <p:cTn id="24" fill="hold">
                            <p:stCondLst>
                              <p:cond delay="2500"/>
                            </p:stCondLst>
                            <p:childTnLst>
                              <p:par>
                                <p:cTn id="25" presetID="26" presetClass="emph" presetSubtype="0" fill="hold" grpId="0" nodeType="afterEffect">
                                  <p:stCondLst>
                                    <p:cond delay="0"/>
                                  </p:stCondLst>
                                  <p:childTnLst>
                                    <p:animEffect transition="out" filter="fade">
                                      <p:cBhvr>
                                        <p:cTn id="26" dur="500" tmFilter="0, 0; .2, .5; .8, .5; 1, 0"/>
                                        <p:tgtEl>
                                          <p:spTgt spid="3">
                                            <p:txEl>
                                              <p:pRg st="5" end="5"/>
                                            </p:txEl>
                                          </p:spTgt>
                                        </p:tgtEl>
                                      </p:cBhvr>
                                    </p:animEffect>
                                    <p:animScale>
                                      <p:cBhvr>
                                        <p:cTn id="27" dur="250" autoRev="1" fill="hold"/>
                                        <p:tgtEl>
                                          <p:spTgt spid="3">
                                            <p:txEl>
                                              <p:pRg st="5" end="5"/>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42452" y="206477"/>
            <a:ext cx="11062161" cy="6577781"/>
          </a:xfrm>
          <a:solidFill>
            <a:schemeClr val="accent5">
              <a:lumMod val="20000"/>
              <a:lumOff val="80000"/>
            </a:schemeClr>
          </a:solidFill>
        </p:spPr>
        <p:txBody>
          <a:bodyPr>
            <a:normAutofit/>
          </a:bodyPr>
          <a:lstStyle/>
          <a:p>
            <a:pPr marL="0" indent="0" algn="ctr">
              <a:spcBef>
                <a:spcPts val="0"/>
              </a:spcBef>
              <a:buNone/>
            </a:pPr>
            <a:r>
              <a:rPr lang="it-IT" sz="2000" b="1" dirty="0"/>
              <a:t>L’ARTICOLO </a:t>
            </a:r>
            <a:r>
              <a:rPr lang="it-IT" sz="2000" b="1" dirty="0" smtClean="0"/>
              <a:t>17</a:t>
            </a:r>
          </a:p>
          <a:p>
            <a:pPr marL="0" indent="0" algn="ctr">
              <a:spcBef>
                <a:spcPts val="0"/>
              </a:spcBef>
              <a:buNone/>
            </a:pPr>
            <a:r>
              <a:rPr lang="it-IT" sz="2000" b="1" dirty="0" smtClean="0"/>
              <a:t> </a:t>
            </a:r>
            <a:r>
              <a:rPr lang="it-IT" sz="2000" i="1" dirty="0"/>
              <a:t>(Obblighi di comportamento e valutazione delle </a:t>
            </a:r>
            <a:r>
              <a:rPr lang="it-IT" sz="2000" i="1" dirty="0" smtClean="0"/>
              <a:t>performance) </a:t>
            </a:r>
          </a:p>
          <a:p>
            <a:pPr marL="0" indent="0" algn="ctr">
              <a:buNone/>
            </a:pPr>
            <a:endParaRPr lang="it-IT" sz="2000" dirty="0" smtClean="0"/>
          </a:p>
          <a:p>
            <a:pPr algn="just">
              <a:spcBef>
                <a:spcPts val="0"/>
              </a:spcBef>
              <a:buFont typeface="Wingdings" panose="05000000000000000000" pitchFamily="2" charset="2"/>
              <a:buChar char="Ø"/>
            </a:pPr>
            <a:r>
              <a:rPr lang="it-IT" sz="1800" dirty="0" smtClean="0"/>
              <a:t>Al </a:t>
            </a:r>
            <a:r>
              <a:rPr lang="it-IT" sz="1800" b="1" u="sng" dirty="0" smtClean="0"/>
              <a:t>comma 1</a:t>
            </a:r>
            <a:r>
              <a:rPr lang="it-IT" sz="1800" dirty="0" smtClean="0"/>
              <a:t> prevede che </a:t>
            </a:r>
            <a:r>
              <a:rPr lang="it-IT" sz="1800" dirty="0">
                <a:latin typeface="Garamond" panose="02020404030301010803" pitchFamily="18" charset="0"/>
                <a:ea typeface="Times New Roman" panose="02020603050405020304" pitchFamily="18" charset="0"/>
                <a:cs typeface="Times New Roman" panose="02020603050405020304" pitchFamily="18" charset="0"/>
              </a:rPr>
              <a:t>il livello di osservanza delle disposizioni contenute nel Codice in commento e nel </a:t>
            </a:r>
            <a:r>
              <a:rPr lang="it-IT" sz="1800" dirty="0" err="1">
                <a:latin typeface="Garamond" panose="02020404030301010803" pitchFamily="18" charset="0"/>
                <a:ea typeface="Times New Roman" panose="02020603050405020304" pitchFamily="18" charset="0"/>
                <a:cs typeface="Times New Roman" panose="02020603050405020304" pitchFamily="18" charset="0"/>
              </a:rPr>
              <a:t>d.p.r.</a:t>
            </a:r>
            <a:r>
              <a:rPr lang="it-IT" sz="1800" dirty="0">
                <a:latin typeface="Garamond" panose="02020404030301010803" pitchFamily="18" charset="0"/>
                <a:ea typeface="Times New Roman" panose="02020603050405020304" pitchFamily="18" charset="0"/>
                <a:cs typeface="Times New Roman" panose="02020603050405020304" pitchFamily="18" charset="0"/>
              </a:rPr>
              <a:t> 16 aprile 2013, n. 62 costituisca </a:t>
            </a:r>
            <a:r>
              <a:rPr lang="it-IT" sz="1800" b="1" dirty="0">
                <a:solidFill>
                  <a:srgbClr val="0000FF"/>
                </a:solidFill>
                <a:latin typeface="Garamond" panose="02020404030301010803" pitchFamily="18" charset="0"/>
                <a:ea typeface="Times New Roman" panose="02020603050405020304" pitchFamily="18" charset="0"/>
                <a:cs typeface="Times New Roman" panose="02020603050405020304" pitchFamily="18" charset="0"/>
              </a:rPr>
              <a:t>uno degli indicatori rilevanti </a:t>
            </a:r>
            <a:r>
              <a:rPr lang="it-IT" sz="1800" dirty="0">
                <a:latin typeface="Garamond" panose="02020404030301010803" pitchFamily="18" charset="0"/>
                <a:ea typeface="Times New Roman" panose="02020603050405020304" pitchFamily="18" charset="0"/>
                <a:cs typeface="Times New Roman" panose="02020603050405020304" pitchFamily="18" charset="0"/>
              </a:rPr>
              <a:t>ai fini della </a:t>
            </a:r>
            <a:r>
              <a:rPr lang="it-IT" sz="1800" b="1" dirty="0">
                <a:solidFill>
                  <a:srgbClr val="0000FF"/>
                </a:solidFill>
                <a:latin typeface="Garamond" panose="02020404030301010803" pitchFamily="18" charset="0"/>
                <a:ea typeface="Times New Roman" panose="02020603050405020304" pitchFamily="18" charset="0"/>
                <a:cs typeface="Times New Roman" panose="02020603050405020304" pitchFamily="18" charset="0"/>
              </a:rPr>
              <a:t>misurazione e valutazione della performance individuale</a:t>
            </a:r>
            <a:r>
              <a:rPr lang="it-IT" sz="1800" dirty="0">
                <a:latin typeface="Garamond" panose="02020404030301010803" pitchFamily="18" charset="0"/>
                <a:ea typeface="Times New Roman" panose="02020603050405020304" pitchFamily="18" charset="0"/>
                <a:cs typeface="Times New Roman" panose="02020603050405020304" pitchFamily="18" charset="0"/>
              </a:rPr>
              <a:t>, secondo il sistema definito ai sensi del d.lgs. n. 150/2009 e ss. mm. ii</a:t>
            </a:r>
            <a:r>
              <a:rPr lang="it-IT" sz="1800" dirty="0" smtClean="0">
                <a:latin typeface="Garamond" panose="02020404030301010803" pitchFamily="18" charset="0"/>
                <a:ea typeface="Times New Roman" panose="02020603050405020304" pitchFamily="18" charset="0"/>
                <a:cs typeface="Times New Roman" panose="02020603050405020304" pitchFamily="18" charset="0"/>
              </a:rPr>
              <a:t>.</a:t>
            </a:r>
          </a:p>
          <a:p>
            <a:pPr marL="0" indent="0" algn="just">
              <a:spcBef>
                <a:spcPts val="0"/>
              </a:spcBef>
              <a:buNone/>
            </a:pPr>
            <a:endParaRPr lang="it-IT" sz="1000" dirty="0" smtClean="0">
              <a:latin typeface="Garamond" panose="02020404030301010803" pitchFamily="18" charset="0"/>
              <a:ea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Ø"/>
            </a:pPr>
            <a:r>
              <a:rPr lang="it-IT" sz="1800" dirty="0" smtClean="0"/>
              <a:t> </a:t>
            </a:r>
            <a:r>
              <a:rPr lang="it-IT" sz="1800" dirty="0">
                <a:latin typeface="Garamond" panose="02020404030301010803" pitchFamily="18" charset="0"/>
                <a:ea typeface="Times New Roman" panose="02020603050405020304" pitchFamily="18" charset="0"/>
                <a:cs typeface="Times New Roman" panose="02020603050405020304" pitchFamily="18" charset="0"/>
              </a:rPr>
              <a:t>In particolare, </a:t>
            </a:r>
            <a:r>
              <a:rPr lang="it-IT" sz="1800" dirty="0" smtClean="0">
                <a:latin typeface="Garamond" panose="02020404030301010803" pitchFamily="18" charset="0"/>
                <a:ea typeface="Times New Roman" panose="02020603050405020304" pitchFamily="18" charset="0"/>
                <a:cs typeface="Times New Roman" panose="02020603050405020304" pitchFamily="18" charset="0"/>
              </a:rPr>
              <a:t>al </a:t>
            </a:r>
            <a:r>
              <a:rPr lang="it-IT" sz="1800" b="1" u="sng" dirty="0" smtClean="0">
                <a:latin typeface="Garamond" panose="02020404030301010803" pitchFamily="18" charset="0"/>
                <a:ea typeface="Times New Roman" panose="02020603050405020304" pitchFamily="18" charset="0"/>
                <a:cs typeface="Times New Roman" panose="02020603050405020304" pitchFamily="18" charset="0"/>
              </a:rPr>
              <a:t>comma 2</a:t>
            </a:r>
            <a:r>
              <a:rPr lang="it-IT" sz="1800" dirty="0" smtClean="0">
                <a:latin typeface="Garamond" panose="02020404030301010803" pitchFamily="18" charset="0"/>
                <a:ea typeface="Times New Roman" panose="02020603050405020304" pitchFamily="18" charset="0"/>
                <a:cs typeface="Times New Roman" panose="02020603050405020304" pitchFamily="18" charset="0"/>
              </a:rPr>
              <a:t> dell’art. 17 prevede che</a:t>
            </a:r>
            <a:r>
              <a:rPr lang="it-IT" sz="1800" dirty="0">
                <a:latin typeface="Garamond" panose="02020404030301010803" pitchFamily="18" charset="0"/>
                <a:ea typeface="Times New Roman" panose="02020603050405020304" pitchFamily="18" charset="0"/>
                <a:cs typeface="Times New Roman" panose="02020603050405020304" pitchFamily="18" charset="0"/>
              </a:rPr>
              <a:t>, conformemente a quanto previsto dall’Autorità Nazionale Anticorruzione nella delibera n. 75/2013, </a:t>
            </a:r>
            <a:r>
              <a:rPr lang="it-IT" sz="1800" u="sng" dirty="0">
                <a:solidFill>
                  <a:srgbClr val="0000FF"/>
                </a:solidFill>
                <a:latin typeface="Garamond" panose="02020404030301010803" pitchFamily="18" charset="0"/>
                <a:ea typeface="Times New Roman" panose="02020603050405020304" pitchFamily="18" charset="0"/>
                <a:cs typeface="Times New Roman" panose="02020603050405020304" pitchFamily="18" charset="0"/>
              </a:rPr>
              <a:t>i direttori </a:t>
            </a:r>
            <a:r>
              <a:rPr lang="it-IT" sz="1800" u="sng" dirty="0" smtClean="0">
                <a:latin typeface="Garamond" panose="02020404030301010803" pitchFamily="18" charset="0"/>
                <a:ea typeface="Times New Roman" panose="02020603050405020304" pitchFamily="18" charset="0"/>
                <a:cs typeface="Times New Roman" panose="02020603050405020304" pitchFamily="18" charset="0"/>
              </a:rPr>
              <a:t>sono </a:t>
            </a:r>
            <a:r>
              <a:rPr lang="it-IT" sz="1800" u="sng" dirty="0">
                <a:latin typeface="Garamond" panose="02020404030301010803" pitchFamily="18" charset="0"/>
                <a:ea typeface="Times New Roman" panose="02020603050405020304" pitchFamily="18" charset="0"/>
                <a:cs typeface="Times New Roman" panose="02020603050405020304" pitchFamily="18" charset="0"/>
              </a:rPr>
              <a:t>tenuti a verificare il controllo sul rispetto del Codice </a:t>
            </a:r>
            <a:r>
              <a:rPr lang="it-IT" sz="1800" dirty="0">
                <a:latin typeface="Garamond" panose="02020404030301010803" pitchFamily="18" charset="0"/>
                <a:ea typeface="Times New Roman" panose="02020603050405020304" pitchFamily="18" charset="0"/>
                <a:cs typeface="Times New Roman" panose="02020603050405020304" pitchFamily="18" charset="0"/>
              </a:rPr>
              <a:t>in commento e del </a:t>
            </a:r>
            <a:r>
              <a:rPr lang="it-IT" sz="1800" dirty="0" err="1">
                <a:latin typeface="Garamond" panose="02020404030301010803" pitchFamily="18" charset="0"/>
                <a:ea typeface="Times New Roman" panose="02020603050405020304" pitchFamily="18" charset="0"/>
                <a:cs typeface="Times New Roman" panose="02020603050405020304" pitchFamily="18" charset="0"/>
              </a:rPr>
              <a:t>d.p.r.</a:t>
            </a:r>
            <a:r>
              <a:rPr lang="it-IT" sz="1800" dirty="0">
                <a:latin typeface="Garamond" panose="02020404030301010803" pitchFamily="18" charset="0"/>
                <a:ea typeface="Times New Roman" panose="02020603050405020304" pitchFamily="18" charset="0"/>
                <a:cs typeface="Times New Roman" panose="02020603050405020304" pitchFamily="18" charset="0"/>
              </a:rPr>
              <a:t> 16 aprile 2013, n. 62 </a:t>
            </a:r>
            <a:r>
              <a:rPr lang="it-IT" sz="1800" u="sng" dirty="0">
                <a:solidFill>
                  <a:srgbClr val="0000FF"/>
                </a:solidFill>
                <a:latin typeface="Garamond" panose="02020404030301010803" pitchFamily="18" charset="0"/>
                <a:ea typeface="Times New Roman" panose="02020603050405020304" pitchFamily="18" charset="0"/>
                <a:cs typeface="Times New Roman" panose="02020603050405020304" pitchFamily="18" charset="0"/>
              </a:rPr>
              <a:t>da parte dei dirigenti </a:t>
            </a:r>
            <a:r>
              <a:rPr lang="it-IT" sz="1800" dirty="0">
                <a:latin typeface="Garamond" panose="02020404030301010803" pitchFamily="18" charset="0"/>
                <a:ea typeface="Times New Roman" panose="02020603050405020304" pitchFamily="18" charset="0"/>
                <a:cs typeface="Times New Roman" panose="02020603050405020304" pitchFamily="18" charset="0"/>
              </a:rPr>
              <a:t>e la vigilanza da parte </a:t>
            </a:r>
            <a:r>
              <a:rPr lang="it-IT" sz="1800" dirty="0">
                <a:solidFill>
                  <a:srgbClr val="0000FF"/>
                </a:solidFill>
                <a:latin typeface="Garamond" panose="02020404030301010803" pitchFamily="18" charset="0"/>
                <a:ea typeface="Times New Roman" panose="02020603050405020304" pitchFamily="18" charset="0"/>
                <a:cs typeface="Times New Roman" panose="02020603050405020304" pitchFamily="18" charset="0"/>
              </a:rPr>
              <a:t>di questi ultimi </a:t>
            </a:r>
            <a:r>
              <a:rPr lang="it-IT" sz="1800" dirty="0">
                <a:latin typeface="Garamond" panose="02020404030301010803" pitchFamily="18" charset="0"/>
                <a:ea typeface="Times New Roman" panose="02020603050405020304" pitchFamily="18" charset="0"/>
                <a:cs typeface="Times New Roman" panose="02020603050405020304" pitchFamily="18" charset="0"/>
              </a:rPr>
              <a:t>sull’attuazione e sul rispetto </a:t>
            </a:r>
            <a:r>
              <a:rPr lang="it-IT" sz="1800" dirty="0" smtClean="0">
                <a:latin typeface="Garamond" panose="02020404030301010803" pitchFamily="18" charset="0"/>
                <a:ea typeface="Times New Roman" panose="02020603050405020304" pitchFamily="18" charset="0"/>
                <a:cs typeface="Times New Roman" panose="02020603050405020304" pitchFamily="18" charset="0"/>
              </a:rPr>
              <a:t>dei citati Codici presso </a:t>
            </a:r>
            <a:r>
              <a:rPr lang="it-IT" sz="1800" dirty="0">
                <a:latin typeface="Garamond" panose="02020404030301010803" pitchFamily="18" charset="0"/>
                <a:ea typeface="Times New Roman" panose="02020603050405020304" pitchFamily="18" charset="0"/>
                <a:cs typeface="Times New Roman" panose="02020603050405020304" pitchFamily="18" charset="0"/>
              </a:rPr>
              <a:t>le strutture regionali di appartenenza. È importante evidenziare che </a:t>
            </a:r>
            <a:r>
              <a:rPr lang="it-IT" sz="1800" u="sng" dirty="0">
                <a:solidFill>
                  <a:srgbClr val="0000FF"/>
                </a:solidFill>
                <a:latin typeface="Garamond" panose="02020404030301010803" pitchFamily="18" charset="0"/>
                <a:ea typeface="Times New Roman" panose="02020603050405020304" pitchFamily="18" charset="0"/>
                <a:cs typeface="Times New Roman" panose="02020603050405020304" pitchFamily="18" charset="0"/>
              </a:rPr>
              <a:t>i controlli e la vigilanza </a:t>
            </a:r>
            <a:r>
              <a:rPr lang="it-IT" sz="1800" u="sng" dirty="0" smtClean="0">
                <a:solidFill>
                  <a:srgbClr val="0000FF"/>
                </a:solidFill>
                <a:latin typeface="Garamond" panose="02020404030301010803" pitchFamily="18" charset="0"/>
                <a:ea typeface="Times New Roman" panose="02020603050405020304" pitchFamily="18" charset="0"/>
                <a:cs typeface="Times New Roman" panose="02020603050405020304" pitchFamily="18" charset="0"/>
              </a:rPr>
              <a:t>costituiscono </a:t>
            </a:r>
            <a:r>
              <a:rPr lang="it-IT" sz="1800" u="sng" dirty="0">
                <a:solidFill>
                  <a:srgbClr val="0000FF"/>
                </a:solidFill>
                <a:latin typeface="Garamond" panose="02020404030301010803" pitchFamily="18" charset="0"/>
                <a:ea typeface="Times New Roman" panose="02020603050405020304" pitchFamily="18" charset="0"/>
                <a:cs typeface="Times New Roman" panose="02020603050405020304" pitchFamily="18" charset="0"/>
              </a:rPr>
              <a:t>obiettivi ai fini della misurazione e valutazione delle prestazioni</a:t>
            </a:r>
            <a:r>
              <a:rPr lang="it-IT" sz="1800" u="sng" dirty="0" smtClean="0">
                <a:solidFill>
                  <a:srgbClr val="0000FF"/>
                </a:solidFill>
                <a:latin typeface="Garamond" panose="02020404030301010803" pitchFamily="18" charset="0"/>
                <a:ea typeface="Times New Roman" panose="02020603050405020304" pitchFamily="18" charset="0"/>
                <a:cs typeface="Times New Roman" panose="02020603050405020304" pitchFamily="18" charset="0"/>
              </a:rPr>
              <a:t>.</a:t>
            </a:r>
          </a:p>
          <a:p>
            <a:pPr marL="0" indent="0" algn="just">
              <a:spcBef>
                <a:spcPts val="0"/>
              </a:spcBef>
              <a:buNone/>
            </a:pPr>
            <a:endParaRPr lang="it-IT" sz="1000" dirty="0" smtClean="0">
              <a:solidFill>
                <a:srgbClr val="0000FF"/>
              </a:solidFill>
              <a:latin typeface="Garamond" panose="02020404030301010803" pitchFamily="18" charset="0"/>
              <a:ea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Ø"/>
            </a:pPr>
            <a:r>
              <a:rPr lang="it-IT" sz="1800" dirty="0">
                <a:latin typeface="Garamond" panose="02020404030301010803" pitchFamily="18" charset="0"/>
                <a:ea typeface="Times New Roman" panose="02020603050405020304" pitchFamily="18" charset="0"/>
                <a:cs typeface="Times New Roman" panose="02020603050405020304" pitchFamily="18" charset="0"/>
              </a:rPr>
              <a:t>A</a:t>
            </a:r>
            <a:r>
              <a:rPr lang="it-IT" sz="1800" dirty="0" smtClean="0">
                <a:latin typeface="Garamond" panose="02020404030301010803" pitchFamily="18" charset="0"/>
                <a:ea typeface="Times New Roman" panose="02020603050405020304" pitchFamily="18" charset="0"/>
                <a:cs typeface="Times New Roman" panose="02020603050405020304" pitchFamily="18" charset="0"/>
              </a:rPr>
              <a:t>l </a:t>
            </a:r>
            <a:r>
              <a:rPr lang="it-IT" sz="1800" b="1" u="sng" dirty="0" smtClean="0">
                <a:latin typeface="Garamond" panose="02020404030301010803" pitchFamily="18" charset="0"/>
                <a:ea typeface="Times New Roman" panose="02020603050405020304" pitchFamily="18" charset="0"/>
                <a:cs typeface="Times New Roman" panose="02020603050405020304" pitchFamily="18" charset="0"/>
              </a:rPr>
              <a:t>comma 3</a:t>
            </a:r>
            <a:r>
              <a:rPr lang="it-IT" sz="1800" b="1" dirty="0" smtClean="0">
                <a:latin typeface="Garamond" panose="02020404030301010803" pitchFamily="18" charset="0"/>
                <a:ea typeface="Times New Roman" panose="02020603050405020304" pitchFamily="18" charset="0"/>
                <a:cs typeface="Times New Roman" panose="02020603050405020304" pitchFamily="18" charset="0"/>
              </a:rPr>
              <a:t> è </a:t>
            </a:r>
            <a:r>
              <a:rPr lang="it-IT" sz="1800" dirty="0" smtClean="0">
                <a:latin typeface="Garamond" panose="02020404030301010803" pitchFamily="18" charset="0"/>
                <a:ea typeface="Times New Roman" panose="02020603050405020304" pitchFamily="18" charset="0"/>
                <a:cs typeface="Times New Roman" panose="02020603050405020304" pitchFamily="18" charset="0"/>
              </a:rPr>
              <a:t>previsto che </a:t>
            </a:r>
            <a:r>
              <a:rPr lang="it-IT" sz="1800" dirty="0">
                <a:latin typeface="Garamond" panose="02020404030301010803" pitchFamily="18" charset="0"/>
                <a:ea typeface="Times New Roman" panose="02020603050405020304" pitchFamily="18" charset="0"/>
                <a:cs typeface="Times New Roman" panose="02020603050405020304" pitchFamily="18" charset="0"/>
              </a:rPr>
              <a:t>il </a:t>
            </a:r>
            <a:r>
              <a:rPr lang="it-IT" sz="1800" u="sng" dirty="0">
                <a:solidFill>
                  <a:srgbClr val="0000FF"/>
                </a:solidFill>
                <a:latin typeface="Garamond" panose="02020404030301010803" pitchFamily="18" charset="0"/>
                <a:ea typeface="Times New Roman" panose="02020603050405020304" pitchFamily="18" charset="0"/>
                <a:cs typeface="Times New Roman" panose="02020603050405020304" pitchFamily="18" charset="0"/>
              </a:rPr>
              <a:t>soggetto responsabile della misurazione e valutazione </a:t>
            </a:r>
            <a:r>
              <a:rPr lang="it-IT" sz="1800" dirty="0">
                <a:solidFill>
                  <a:srgbClr val="0000FF"/>
                </a:solidFill>
                <a:latin typeface="Garamond" panose="02020404030301010803" pitchFamily="18" charset="0"/>
                <a:ea typeface="Times New Roman" panose="02020603050405020304" pitchFamily="18" charset="0"/>
                <a:cs typeface="Times New Roman" panose="02020603050405020304" pitchFamily="18" charset="0"/>
              </a:rPr>
              <a:t>della performance individuale </a:t>
            </a:r>
            <a:r>
              <a:rPr lang="it-IT" sz="1800" dirty="0">
                <a:latin typeface="Garamond" panose="02020404030301010803" pitchFamily="18" charset="0"/>
                <a:ea typeface="Times New Roman" panose="02020603050405020304" pitchFamily="18" charset="0"/>
                <a:cs typeface="Times New Roman" panose="02020603050405020304" pitchFamily="18" charset="0"/>
              </a:rPr>
              <a:t>dovrà tenere conto delle </a:t>
            </a:r>
            <a:r>
              <a:rPr lang="it-IT" sz="1800" dirty="0">
                <a:solidFill>
                  <a:srgbClr val="0000FF"/>
                </a:solidFill>
                <a:latin typeface="Garamond" panose="02020404030301010803" pitchFamily="18" charset="0"/>
                <a:ea typeface="Times New Roman" panose="02020603050405020304" pitchFamily="18" charset="0"/>
                <a:cs typeface="Times New Roman" panose="02020603050405020304" pitchFamily="18" charset="0"/>
              </a:rPr>
              <a:t>violazioni del Codice</a:t>
            </a:r>
            <a:r>
              <a:rPr lang="it-IT" sz="1800" dirty="0">
                <a:latin typeface="Garamond" panose="02020404030301010803" pitchFamily="18" charset="0"/>
                <a:ea typeface="Times New Roman" panose="02020603050405020304" pitchFamily="18" charset="0"/>
                <a:cs typeface="Times New Roman" panose="02020603050405020304" pitchFamily="18" charset="0"/>
              </a:rPr>
              <a:t> in commento e del </a:t>
            </a:r>
            <a:r>
              <a:rPr lang="it-IT" sz="1800" dirty="0" err="1">
                <a:latin typeface="Garamond" panose="02020404030301010803" pitchFamily="18" charset="0"/>
                <a:ea typeface="Times New Roman" panose="02020603050405020304" pitchFamily="18" charset="0"/>
                <a:cs typeface="Times New Roman" panose="02020603050405020304" pitchFamily="18" charset="0"/>
              </a:rPr>
              <a:t>d.p.r.</a:t>
            </a:r>
            <a:r>
              <a:rPr lang="it-IT" sz="1800" dirty="0">
                <a:latin typeface="Garamond" panose="02020404030301010803" pitchFamily="18" charset="0"/>
                <a:ea typeface="Times New Roman" panose="02020603050405020304" pitchFamily="18" charset="0"/>
                <a:cs typeface="Times New Roman" panose="02020603050405020304" pitchFamily="18" charset="0"/>
              </a:rPr>
              <a:t> 16 aprile 2013, n. 62 e </a:t>
            </a:r>
            <a:r>
              <a:rPr lang="it-IT" sz="1800" u="sng" dirty="0">
                <a:solidFill>
                  <a:srgbClr val="0000FF"/>
                </a:solidFill>
                <a:latin typeface="Garamond" panose="02020404030301010803" pitchFamily="18" charset="0"/>
                <a:ea typeface="Times New Roman" panose="02020603050405020304" pitchFamily="18" charset="0"/>
                <a:cs typeface="Times New Roman" panose="02020603050405020304" pitchFamily="18" charset="0"/>
              </a:rPr>
              <a:t>dovrà darne atto nelle schede di valutazione</a:t>
            </a:r>
            <a:r>
              <a:rPr lang="it-IT" sz="1800" u="sng" dirty="0" smtClean="0">
                <a:solidFill>
                  <a:srgbClr val="0000FF"/>
                </a:solidFill>
                <a:latin typeface="Garamond" panose="02020404030301010803" pitchFamily="18" charset="0"/>
                <a:ea typeface="Times New Roman" panose="02020603050405020304" pitchFamily="18" charset="0"/>
                <a:cs typeface="Times New Roman" panose="02020603050405020304" pitchFamily="18" charset="0"/>
              </a:rPr>
              <a:t>.</a:t>
            </a:r>
          </a:p>
          <a:p>
            <a:pPr marL="0" indent="0" algn="just">
              <a:spcBef>
                <a:spcPts val="0"/>
              </a:spcBef>
              <a:buNone/>
            </a:pPr>
            <a:endParaRPr lang="it-IT" sz="1000" dirty="0" smtClean="0">
              <a:solidFill>
                <a:srgbClr val="0000FF"/>
              </a:solidFill>
              <a:latin typeface="Garamond" panose="02020404030301010803" pitchFamily="18" charset="0"/>
              <a:ea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Ø"/>
            </a:pPr>
            <a:r>
              <a:rPr lang="it-IT" sz="1800" dirty="0" smtClean="0">
                <a:latin typeface="Garamond" panose="02020404030301010803" pitchFamily="18" charset="0"/>
              </a:rPr>
              <a:t>Al </a:t>
            </a:r>
            <a:r>
              <a:rPr lang="it-IT" sz="1800" b="1" u="sng" dirty="0" smtClean="0">
                <a:latin typeface="Garamond" panose="02020404030301010803" pitchFamily="18" charset="0"/>
              </a:rPr>
              <a:t>comma 5</a:t>
            </a:r>
            <a:r>
              <a:rPr lang="it-IT" sz="1800" dirty="0" smtClean="0">
                <a:latin typeface="Garamond" panose="02020404030301010803" pitchFamily="18" charset="0"/>
              </a:rPr>
              <a:t> è previsto </a:t>
            </a:r>
            <a:r>
              <a:rPr lang="it-IT" sz="1800" dirty="0">
                <a:latin typeface="Garamond" panose="02020404030301010803" pitchFamily="18" charset="0"/>
              </a:rPr>
              <a:t>che il sistema di misurazione e valutazione delle prestazioni dei dipendenti della Giunta regionale tenga conto di quanto contenuto nel Codice in commento e che </a:t>
            </a:r>
            <a:r>
              <a:rPr lang="it-IT" sz="1800" dirty="0">
                <a:solidFill>
                  <a:srgbClr val="0000FF"/>
                </a:solidFill>
                <a:latin typeface="Garamond" panose="02020404030301010803" pitchFamily="18" charset="0"/>
              </a:rPr>
              <a:t>le sanzioni, accertate e sanzionate, siano considerate congruamente ai fini della misurazione e valutazione delle prestazioni</a:t>
            </a:r>
            <a:r>
              <a:rPr lang="it-IT" sz="1800" dirty="0" smtClean="0">
                <a:solidFill>
                  <a:srgbClr val="0000FF"/>
                </a:solidFill>
                <a:latin typeface="Garamond" panose="02020404030301010803" pitchFamily="18" charset="0"/>
              </a:rPr>
              <a:t>.</a:t>
            </a:r>
          </a:p>
          <a:p>
            <a:pPr algn="just">
              <a:spcBef>
                <a:spcPts val="0"/>
              </a:spcBef>
              <a:buFont typeface="Wingdings" panose="05000000000000000000" pitchFamily="2" charset="2"/>
              <a:buChar char="Ø"/>
            </a:pPr>
            <a:r>
              <a:rPr lang="it-IT" sz="1800" dirty="0" smtClean="0">
                <a:latin typeface="Garamond" panose="02020404030301010803" pitchFamily="18" charset="0"/>
              </a:rPr>
              <a:t>Al </a:t>
            </a:r>
            <a:r>
              <a:rPr lang="it-IT" sz="1800" b="1" u="sng" dirty="0" smtClean="0">
                <a:latin typeface="Garamond" panose="02020404030301010803" pitchFamily="18" charset="0"/>
              </a:rPr>
              <a:t>comma 7,</a:t>
            </a:r>
            <a:r>
              <a:rPr lang="it-IT" sz="1800" dirty="0" smtClean="0">
                <a:latin typeface="Garamond" panose="02020404030301010803" pitchFamily="18" charset="0"/>
              </a:rPr>
              <a:t> infine, dispone </a:t>
            </a:r>
            <a:r>
              <a:rPr lang="it-IT" sz="1800" dirty="0">
                <a:latin typeface="Garamond" panose="02020404030301010803" pitchFamily="18" charset="0"/>
              </a:rPr>
              <a:t>che l’Organismo Indipendente di </a:t>
            </a:r>
            <a:r>
              <a:rPr lang="it-IT" sz="1800" dirty="0" smtClean="0">
                <a:latin typeface="Garamond" panose="02020404030301010803" pitchFamily="18" charset="0"/>
              </a:rPr>
              <a:t>Valutazione </a:t>
            </a:r>
            <a:r>
              <a:rPr lang="it-IT" sz="1800" dirty="0" smtClean="0">
                <a:solidFill>
                  <a:srgbClr val="0000FF"/>
                </a:solidFill>
                <a:latin typeface="Garamond" panose="02020404030301010803" pitchFamily="18" charset="0"/>
              </a:rPr>
              <a:t>(OIV) </a:t>
            </a:r>
            <a:r>
              <a:rPr lang="it-IT" sz="1800" dirty="0">
                <a:latin typeface="Garamond" panose="02020404030301010803" pitchFamily="18" charset="0"/>
              </a:rPr>
              <a:t>concorra con il </a:t>
            </a:r>
            <a:r>
              <a:rPr lang="it-IT" sz="1800" dirty="0" smtClean="0">
                <a:solidFill>
                  <a:srgbClr val="0000FF"/>
                </a:solidFill>
                <a:latin typeface="Garamond" panose="02020404030301010803" pitchFamily="18" charset="0"/>
              </a:rPr>
              <a:t>RPCT</a:t>
            </a:r>
            <a:r>
              <a:rPr lang="it-IT" sz="1800" dirty="0" smtClean="0">
                <a:latin typeface="Garamond" panose="02020404030301010803" pitchFamily="18" charset="0"/>
              </a:rPr>
              <a:t> </a:t>
            </a:r>
            <a:r>
              <a:rPr lang="it-IT" sz="1800" dirty="0">
                <a:latin typeface="Garamond" panose="02020404030301010803" pitchFamily="18" charset="0"/>
              </a:rPr>
              <a:t>nello svolgimento delle attività di supervisione sulla </a:t>
            </a:r>
            <a:r>
              <a:rPr lang="it-IT" sz="1800" dirty="0">
                <a:solidFill>
                  <a:srgbClr val="0000FF"/>
                </a:solidFill>
                <a:latin typeface="Garamond" panose="02020404030301010803" pitchFamily="18" charset="0"/>
              </a:rPr>
              <a:t>corretta applicazione del Codice in commento e del </a:t>
            </a:r>
            <a:r>
              <a:rPr lang="it-IT" sz="1800" dirty="0" err="1">
                <a:solidFill>
                  <a:srgbClr val="0000FF"/>
                </a:solidFill>
                <a:latin typeface="Garamond" panose="02020404030301010803" pitchFamily="18" charset="0"/>
              </a:rPr>
              <a:t>d.p.r.</a:t>
            </a:r>
            <a:r>
              <a:rPr lang="it-IT" sz="1800" dirty="0">
                <a:solidFill>
                  <a:srgbClr val="0000FF"/>
                </a:solidFill>
                <a:latin typeface="Garamond" panose="02020404030301010803" pitchFamily="18" charset="0"/>
              </a:rPr>
              <a:t> 16 aprile 2013, n. 62. </a:t>
            </a:r>
            <a:r>
              <a:rPr lang="it-IT" sz="1800" dirty="0">
                <a:latin typeface="Garamond" panose="02020404030301010803" pitchFamily="18" charset="0"/>
              </a:rPr>
              <a:t>L’OIV darà conto degli esiti di tale attività nella relazione annuale sul funzionamento complessivo del sistema di valutazione, trasparenza e integrità dei controlli interni.</a:t>
            </a:r>
            <a:endParaRPr lang="it-IT" sz="1800" dirty="0" smtClean="0">
              <a:latin typeface="Garamond" panose="02020404030301010803" pitchFamily="18" charset="0"/>
            </a:endParaRPr>
          </a:p>
          <a:p>
            <a:pPr algn="just">
              <a:spcBef>
                <a:spcPts val="0"/>
              </a:spcBef>
              <a:buFont typeface="Wingdings" panose="05000000000000000000" pitchFamily="2" charset="2"/>
              <a:buChar char="Ø"/>
            </a:pPr>
            <a:endParaRPr lang="it-IT" sz="1800" i="1" dirty="0">
              <a:solidFill>
                <a:srgbClr val="0000FF"/>
              </a:solidFill>
              <a:latin typeface="Garamond" panose="02020404030301010803" pitchFamily="18" charset="0"/>
            </a:endParaRPr>
          </a:p>
          <a:p>
            <a:pPr algn="just">
              <a:spcBef>
                <a:spcPts val="0"/>
              </a:spcBef>
              <a:buFont typeface="Wingdings" panose="05000000000000000000" pitchFamily="2" charset="2"/>
              <a:buChar char="Ø"/>
            </a:pPr>
            <a:endParaRPr lang="it-IT" sz="1800" dirty="0" smtClean="0">
              <a:solidFill>
                <a:srgbClr val="0000FF"/>
              </a:solidFill>
              <a:latin typeface="Garamond" panose="02020404030301010803" pitchFamily="18" charset="0"/>
              <a:ea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Ø"/>
            </a:pPr>
            <a:endParaRPr lang="it-IT" sz="1800" dirty="0">
              <a:solidFill>
                <a:srgbClr val="0000FF"/>
              </a:solidFill>
              <a:latin typeface="Garamond" panose="02020404030301010803" pitchFamily="18" charset="0"/>
              <a:ea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Ø"/>
            </a:pPr>
            <a:endParaRPr lang="it-IT" sz="1800" dirty="0" smtClean="0">
              <a:solidFill>
                <a:srgbClr val="0000FF"/>
              </a:solidFill>
            </a:endParaRPr>
          </a:p>
          <a:p>
            <a:pPr marL="0" indent="0">
              <a:spcBef>
                <a:spcPts val="0"/>
              </a:spcBef>
              <a:buNone/>
            </a:pPr>
            <a:endParaRPr lang="it-IT" dirty="0" smtClean="0"/>
          </a:p>
          <a:p>
            <a:pPr algn="just"/>
            <a:endParaRPr lang="it-IT" dirty="0">
              <a:solidFill>
                <a:srgbClr val="FF0000"/>
              </a:solidFill>
            </a:endParaRPr>
          </a:p>
        </p:txBody>
      </p:sp>
      <p:sp>
        <p:nvSpPr>
          <p:cNvPr id="6" name="Segnaposto numero diapositiva 5"/>
          <p:cNvSpPr>
            <a:spLocks noGrp="1"/>
          </p:cNvSpPr>
          <p:nvPr>
            <p:ph type="sldNum" sz="quarter" idx="15"/>
          </p:nvPr>
        </p:nvSpPr>
        <p:spPr>
          <a:xfrm>
            <a:off x="10838688" y="6312310"/>
            <a:ext cx="488073" cy="471948"/>
          </a:xfrm>
        </p:spPr>
        <p:txBody>
          <a:bodyPr/>
          <a:lstStyle/>
          <a:p>
            <a:pPr>
              <a:defRPr/>
            </a:pPr>
            <a:fld id="{B2D3D1F1-375F-4D34-BD2F-2D3F7ECFE057}" type="slidenum">
              <a:rPr lang="en-US" smtClean="0">
                <a:solidFill>
                  <a:schemeClr val="tx1"/>
                </a:solidFill>
              </a:rPr>
              <a:pPr>
                <a:defRPr/>
              </a:pPr>
              <a:t>36</a:t>
            </a:fld>
            <a:endParaRPr lang="en-US" dirty="0">
              <a:solidFill>
                <a:schemeClr val="tx1"/>
              </a:solidFill>
            </a:endParaRPr>
          </a:p>
        </p:txBody>
      </p:sp>
    </p:spTree>
    <p:extLst>
      <p:ext uri="{BB962C8B-B14F-4D97-AF65-F5344CB8AC3E}">
        <p14:creationId xmlns:p14="http://schemas.microsoft.com/office/powerpoint/2010/main" val="357241479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randombar(horizontal)">
                                      <p:cBhvr>
                                        <p:cTn id="7" dur="500"/>
                                        <p:tgtEl>
                                          <p:spTgt spid="3">
                                            <p:bg/>
                                          </p:spTgt>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1" dur="500"/>
                                        <p:tgtEl>
                                          <p:spTgt spid="3">
                                            <p:txEl>
                                              <p:pRg st="0" end="0"/>
                                            </p:txEl>
                                          </p:spTgt>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5" dur="500"/>
                                        <p:tgtEl>
                                          <p:spTgt spid="3">
                                            <p:txEl>
                                              <p:pRg st="1" end="1"/>
                                            </p:txEl>
                                          </p:spTgt>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9" dur="500"/>
                                        <p:tgtEl>
                                          <p:spTgt spid="3">
                                            <p:txEl>
                                              <p:pRg st="3" end="3"/>
                                            </p:txEl>
                                          </p:spTgt>
                                        </p:tgtEl>
                                      </p:cBhvr>
                                    </p:animEffect>
                                  </p:childTnLst>
                                </p:cTn>
                              </p:par>
                            </p:childTnLst>
                          </p:cTn>
                        </p:par>
                        <p:par>
                          <p:cTn id="20" fill="hold">
                            <p:stCondLst>
                              <p:cond delay="2000"/>
                            </p:stCondLst>
                            <p:childTnLst>
                              <p:par>
                                <p:cTn id="21" presetID="14" presetClass="entr" presetSubtype="10" fill="hold" grpId="0" nodeType="after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3" dur="500"/>
                                        <p:tgtEl>
                                          <p:spTgt spid="3">
                                            <p:txEl>
                                              <p:pRg st="5" end="5"/>
                                            </p:txEl>
                                          </p:spTgt>
                                        </p:tgtEl>
                                      </p:cBhvr>
                                    </p:animEffect>
                                  </p:childTnLst>
                                </p:cTn>
                              </p:par>
                            </p:childTnLst>
                          </p:cTn>
                        </p:par>
                        <p:par>
                          <p:cTn id="24" fill="hold">
                            <p:stCondLst>
                              <p:cond delay="2500"/>
                            </p:stCondLst>
                            <p:childTnLst>
                              <p:par>
                                <p:cTn id="25" presetID="14" presetClass="entr" presetSubtype="10" fill="hold" grpId="0" nodeType="after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7" dur="500"/>
                                        <p:tgtEl>
                                          <p:spTgt spid="3">
                                            <p:txEl>
                                              <p:pRg st="7" end="7"/>
                                            </p:txEl>
                                          </p:spTgt>
                                        </p:tgtEl>
                                      </p:cBhvr>
                                    </p:animEffect>
                                  </p:childTnLst>
                                </p:cTn>
                              </p:par>
                            </p:childTnLst>
                          </p:cTn>
                        </p:par>
                        <p:par>
                          <p:cTn id="28" fill="hold">
                            <p:stCondLst>
                              <p:cond delay="3000"/>
                            </p:stCondLst>
                            <p:childTnLst>
                              <p:par>
                                <p:cTn id="29" presetID="14" presetClass="entr" presetSubtype="10" fill="hold" grpId="0" nodeType="after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randombar(horizontal)">
                                      <p:cBhvr>
                                        <p:cTn id="31" dur="500"/>
                                        <p:tgtEl>
                                          <p:spTgt spid="3">
                                            <p:txEl>
                                              <p:pRg st="9" end="9"/>
                                            </p:txEl>
                                          </p:spTgt>
                                        </p:tgtEl>
                                      </p:cBhvr>
                                    </p:animEffect>
                                  </p:childTnLst>
                                </p:cTn>
                              </p:par>
                            </p:childTnLst>
                          </p:cTn>
                        </p:par>
                        <p:par>
                          <p:cTn id="32" fill="hold">
                            <p:stCondLst>
                              <p:cond delay="3500"/>
                            </p:stCondLst>
                            <p:childTnLst>
                              <p:par>
                                <p:cTn id="33" presetID="14" presetClass="entr" presetSubtype="10" fill="hold" grpId="0" nodeType="after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35"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lumMod val="95000"/>
              </a:schemeClr>
            </a:gs>
            <a:gs pos="100000">
              <a:srgbClr val="C2E7EC"/>
            </a:gs>
            <a:gs pos="0">
              <a:schemeClr val="bg1">
                <a:lumMod val="97000"/>
              </a:schemeClr>
            </a:gs>
            <a:gs pos="100000">
              <a:schemeClr val="accent6">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548640" y="121921"/>
            <a:ext cx="10960608" cy="6583680"/>
          </a:xfrm>
          <a:solidFill>
            <a:schemeClr val="bg1">
              <a:lumMod val="95000"/>
            </a:schemeClr>
          </a:solidFill>
        </p:spPr>
        <p:txBody>
          <a:bodyPr>
            <a:normAutofit/>
          </a:bodyPr>
          <a:lstStyle/>
          <a:p>
            <a:pPr marL="0" lvl="1" indent="0" algn="ctr">
              <a:buNone/>
            </a:pPr>
            <a:r>
              <a:rPr lang="it-IT" sz="2000" b="1" dirty="0"/>
              <a:t>L’ARTICOLO </a:t>
            </a:r>
            <a:r>
              <a:rPr lang="it-IT" sz="2000" b="1" dirty="0" smtClean="0"/>
              <a:t>18</a:t>
            </a:r>
          </a:p>
          <a:p>
            <a:pPr marL="0" lvl="1" indent="0" algn="ctr">
              <a:buNone/>
            </a:pPr>
            <a:r>
              <a:rPr lang="it-IT" sz="2000" b="1" dirty="0" smtClean="0"/>
              <a:t> </a:t>
            </a:r>
            <a:r>
              <a:rPr lang="it-IT" sz="2000" i="1" dirty="0"/>
              <a:t>(Responsabilità conseguente alla violazione dei doveri del codice</a:t>
            </a:r>
            <a:r>
              <a:rPr lang="it-IT" sz="2000" b="1" dirty="0"/>
              <a:t> </a:t>
            </a:r>
            <a:endParaRPr lang="it-IT" sz="1900" b="1" dirty="0" smtClean="0"/>
          </a:p>
          <a:p>
            <a:pPr marL="0" lvl="1" indent="0" algn="just">
              <a:buNone/>
            </a:pPr>
            <a:endParaRPr lang="it-IT" sz="1900" b="1" dirty="0"/>
          </a:p>
          <a:p>
            <a:pPr marL="0" indent="0">
              <a:buNone/>
            </a:pPr>
            <a:r>
              <a:rPr lang="it-IT" dirty="0"/>
              <a:t>del Codice in commento prevede in particolare che, fermo restando quanto previsto dall’articolo 16 del </a:t>
            </a:r>
            <a:r>
              <a:rPr lang="it-IT" dirty="0" err="1"/>
              <a:t>d.p.r.</a:t>
            </a:r>
            <a:r>
              <a:rPr lang="it-IT" dirty="0"/>
              <a:t> 16 aprile 2013, n. 62, </a:t>
            </a:r>
            <a:r>
              <a:rPr lang="it-IT" dirty="0">
                <a:solidFill>
                  <a:srgbClr val="0000FF"/>
                </a:solidFill>
              </a:rPr>
              <a:t>la violazione degli obblighi previsti dal Codice</a:t>
            </a:r>
            <a:r>
              <a:rPr lang="it-IT" dirty="0"/>
              <a:t> in commento darà luogo, secondo la gravità dell’infrazione e previo procedimento disciplinare, </a:t>
            </a:r>
            <a:r>
              <a:rPr lang="it-IT" u="sng" dirty="0">
                <a:solidFill>
                  <a:srgbClr val="0000FF"/>
                </a:solidFill>
              </a:rPr>
              <a:t>all’applicazione delle sanzioni previste dalle leggi, dai regolamenti e dai contratti collettivi</a:t>
            </a:r>
            <a:r>
              <a:rPr lang="it-IT" dirty="0"/>
              <a:t>. In proposito si evidenzia che il correlato Allegato 2 recante “</a:t>
            </a:r>
            <a:r>
              <a:rPr lang="it-IT" dirty="0">
                <a:solidFill>
                  <a:srgbClr val="FF0000"/>
                </a:solidFill>
              </a:rPr>
              <a:t>Sintesi delle disposizioni disciplinari CCNL area personale “non dirigente”</a:t>
            </a:r>
            <a:r>
              <a:rPr lang="it-IT" dirty="0"/>
              <a:t> e CCNL </a:t>
            </a:r>
            <a:r>
              <a:rPr lang="it-IT" dirty="0">
                <a:solidFill>
                  <a:srgbClr val="FF0000"/>
                </a:solidFill>
              </a:rPr>
              <a:t>dell’area “dirigenza” </a:t>
            </a:r>
            <a:r>
              <a:rPr lang="it-IT" dirty="0"/>
              <a:t>è stato debitamente aggiornato sulla base delle norme di settore intervenute e del </a:t>
            </a:r>
            <a:r>
              <a:rPr lang="it-IT" dirty="0">
                <a:solidFill>
                  <a:srgbClr val="0000FF"/>
                </a:solidFill>
              </a:rPr>
              <a:t>nuovo CCNL triennio 2016/2018 approvato il 21 maggio 2018.</a:t>
            </a:r>
            <a:endParaRPr lang="it-IT" sz="2000" dirty="0">
              <a:solidFill>
                <a:srgbClr val="0000FF"/>
              </a:solidFill>
            </a:endParaRPr>
          </a:p>
        </p:txBody>
      </p:sp>
      <p:sp>
        <p:nvSpPr>
          <p:cNvPr id="6" name="Segnaposto numero diapositiva 5"/>
          <p:cNvSpPr>
            <a:spLocks noGrp="1"/>
          </p:cNvSpPr>
          <p:nvPr>
            <p:ph type="sldNum" sz="quarter" idx="15"/>
          </p:nvPr>
        </p:nvSpPr>
        <p:spPr/>
        <p:txBody>
          <a:bodyPr/>
          <a:lstStyle/>
          <a:p>
            <a:pPr>
              <a:defRPr/>
            </a:pPr>
            <a:fld id="{B2D3D1F1-375F-4D34-BD2F-2D3F7ECFE057}" type="slidenum">
              <a:rPr lang="en-US" smtClean="0">
                <a:solidFill>
                  <a:schemeClr val="tx1"/>
                </a:solidFill>
              </a:rPr>
              <a:pPr>
                <a:defRPr/>
              </a:pPr>
              <a:t>37</a:t>
            </a:fld>
            <a:endParaRPr lang="en-US" dirty="0">
              <a:solidFill>
                <a:schemeClr val="tx1"/>
              </a:solidFill>
            </a:endParaRPr>
          </a:p>
        </p:txBody>
      </p:sp>
    </p:spTree>
    <p:extLst>
      <p:ext uri="{BB962C8B-B14F-4D97-AF65-F5344CB8AC3E}">
        <p14:creationId xmlns:p14="http://schemas.microsoft.com/office/powerpoint/2010/main" val="75768760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00"/>
                                        <p:tgtEl>
                                          <p:spTgt spid="3">
                                            <p:bg/>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ipe(down)">
                                      <p:cBhvr>
                                        <p:cTn id="10" dur="500"/>
                                        <p:tgtEl>
                                          <p:spTgt spid="3">
                                            <p:txEl>
                                              <p:pRg st="0" end="0"/>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wipe(down)">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down)">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5000"/>
                <a:lumOff val="95000"/>
              </a:schemeClr>
            </a:gs>
            <a:gs pos="90000">
              <a:srgbClr val="C2E7EC"/>
            </a:gs>
            <a:gs pos="100000">
              <a:schemeClr val="bg1"/>
            </a:gs>
            <a:gs pos="96000">
              <a:srgbClr val="A7DCE7"/>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524257" y="121921"/>
            <a:ext cx="11028646" cy="6498335"/>
          </a:xfrm>
        </p:spPr>
        <p:txBody>
          <a:bodyPr>
            <a:normAutofit/>
          </a:bodyPr>
          <a:lstStyle/>
          <a:p>
            <a:pPr marL="0" indent="0" algn="just" fontAlgn="base">
              <a:buNone/>
            </a:pPr>
            <a:endParaRPr lang="it-IT" altLang="it-IT" sz="2000" b="1" dirty="0" smtClean="0">
              <a:solidFill>
                <a:srgbClr val="0000FF"/>
              </a:solidFill>
            </a:endParaRPr>
          </a:p>
          <a:p>
            <a:pPr marL="0" indent="0" algn="ctr" fontAlgn="base">
              <a:buNone/>
            </a:pPr>
            <a:r>
              <a:rPr lang="it-IT" sz="2000" b="1" dirty="0"/>
              <a:t>L’ARTICOLO 19 </a:t>
            </a:r>
            <a:r>
              <a:rPr lang="it-IT" sz="2000" i="1" dirty="0"/>
              <a:t>(Disposizioni </a:t>
            </a:r>
            <a:r>
              <a:rPr lang="it-IT" sz="2000" i="1" dirty="0" smtClean="0"/>
              <a:t>finali)</a:t>
            </a:r>
          </a:p>
          <a:p>
            <a:pPr marL="0" indent="0" algn="just" fontAlgn="base">
              <a:buNone/>
            </a:pPr>
            <a:endParaRPr lang="it-IT" sz="2000" dirty="0" smtClean="0"/>
          </a:p>
          <a:p>
            <a:pPr marL="0" indent="0" algn="just" fontAlgn="base">
              <a:buNone/>
            </a:pPr>
            <a:endParaRPr lang="it-IT" sz="2000" dirty="0"/>
          </a:p>
          <a:p>
            <a:pPr marL="0" indent="0" algn="just" fontAlgn="base">
              <a:buNone/>
            </a:pPr>
            <a:endParaRPr lang="it-IT" sz="2000" dirty="0" smtClean="0"/>
          </a:p>
          <a:p>
            <a:pPr marL="0" indent="0" algn="just" fontAlgn="base">
              <a:buNone/>
            </a:pPr>
            <a:r>
              <a:rPr lang="it-IT" sz="2000" dirty="0" smtClean="0"/>
              <a:t>Detto articolo contiene </a:t>
            </a:r>
            <a:r>
              <a:rPr lang="it-IT" sz="2000" dirty="0"/>
              <a:t>disposizioni sulla diffusione della conoscenza del Codice, sulla pubblicazione e sull’aggiornamento dello stesso.</a:t>
            </a:r>
          </a:p>
          <a:p>
            <a:pPr algn="just" fontAlgn="base"/>
            <a:endParaRPr lang="it-IT" altLang="it-IT" sz="2000" b="1" dirty="0">
              <a:solidFill>
                <a:srgbClr val="0000FF"/>
              </a:solidFill>
            </a:endParaRPr>
          </a:p>
          <a:p>
            <a:pPr marL="0" indent="0" algn="just" fontAlgn="base">
              <a:buNone/>
            </a:pPr>
            <a:r>
              <a:rPr lang="it-IT" altLang="it-IT" sz="2000" b="1" dirty="0" smtClean="0">
                <a:solidFill>
                  <a:srgbClr val="FF0000"/>
                </a:solidFill>
              </a:rPr>
              <a:t>IL CODICE DI COMPORTAMENTO DEI DIPENDENTI DELLA GIUNTA REGIONALE </a:t>
            </a:r>
            <a:r>
              <a:rPr lang="it-IT" altLang="it-IT" sz="1800" b="1" dirty="0" smtClean="0"/>
              <a:t>(approvato con DGR n. 983 del 20 dicembre 2018) </a:t>
            </a:r>
            <a:r>
              <a:rPr lang="it-IT" altLang="it-IT" sz="1800" b="1" dirty="0" smtClean="0">
                <a:solidFill>
                  <a:srgbClr val="FF0000"/>
                </a:solidFill>
              </a:rPr>
              <a:t>E RELATIVA MODULISTICA</a:t>
            </a:r>
            <a:r>
              <a:rPr lang="it-IT" altLang="it-IT" sz="1800" b="1" dirty="0" smtClean="0">
                <a:solidFill>
                  <a:srgbClr val="0000FF"/>
                </a:solidFill>
              </a:rPr>
              <a:t> </a:t>
            </a:r>
            <a:r>
              <a:rPr lang="it-IT" altLang="it-IT" sz="1800" dirty="0"/>
              <a:t>è </a:t>
            </a:r>
            <a:r>
              <a:rPr lang="it-IT" altLang="it-IT" sz="1800" dirty="0" smtClean="0"/>
              <a:t>pubblicato:</a:t>
            </a:r>
          </a:p>
          <a:p>
            <a:pPr marL="0" indent="0" algn="just" fontAlgn="base">
              <a:buNone/>
            </a:pPr>
            <a:endParaRPr lang="it-IT" altLang="it-IT" sz="1800" dirty="0" smtClean="0"/>
          </a:p>
          <a:p>
            <a:pPr algn="just" fontAlgn="base">
              <a:buFont typeface="Wingdings" panose="05000000000000000000" pitchFamily="2" charset="2"/>
              <a:buChar char="q"/>
            </a:pPr>
            <a:r>
              <a:rPr lang="it-IT" altLang="it-IT" sz="1800" dirty="0" smtClean="0"/>
              <a:t> sul </a:t>
            </a:r>
            <a:r>
              <a:rPr lang="it-IT" altLang="it-IT" sz="1800" dirty="0"/>
              <a:t>sito istituzionale della Regione, nella sezione </a:t>
            </a:r>
            <a:r>
              <a:rPr lang="it-IT" altLang="it-IT" sz="1800" b="1" dirty="0">
                <a:solidFill>
                  <a:srgbClr val="0000FF"/>
                </a:solidFill>
              </a:rPr>
              <a:t>“Amministrazione trasparente”, - </a:t>
            </a:r>
            <a:r>
              <a:rPr lang="it-IT" altLang="it-IT" sz="1800" dirty="0"/>
              <a:t>sottosezione</a:t>
            </a:r>
            <a:r>
              <a:rPr lang="it-IT" altLang="it-IT" sz="1800" b="1" dirty="0">
                <a:solidFill>
                  <a:srgbClr val="0000FF"/>
                </a:solidFill>
              </a:rPr>
              <a:t> “Disposizioni generali - Atti generali</a:t>
            </a:r>
            <a:r>
              <a:rPr lang="it-IT" altLang="it-IT" sz="1800" b="1" dirty="0" smtClean="0">
                <a:solidFill>
                  <a:srgbClr val="0000FF"/>
                </a:solidFill>
              </a:rPr>
              <a:t>”;</a:t>
            </a:r>
          </a:p>
          <a:p>
            <a:pPr algn="just" fontAlgn="base">
              <a:buFont typeface="Wingdings" panose="05000000000000000000" pitchFamily="2" charset="2"/>
              <a:buChar char="q"/>
            </a:pPr>
            <a:r>
              <a:rPr lang="it-IT" altLang="it-IT" sz="1800" dirty="0" smtClean="0"/>
              <a:t>nell’area intranet</a:t>
            </a:r>
            <a:r>
              <a:rPr lang="it-IT" altLang="it-IT" sz="1800" b="1" dirty="0" smtClean="0">
                <a:solidFill>
                  <a:srgbClr val="0000FF"/>
                </a:solidFill>
              </a:rPr>
              <a:t> Amministrazione trasparente </a:t>
            </a:r>
            <a:r>
              <a:rPr lang="it-IT" altLang="it-IT" sz="1800" dirty="0" smtClean="0"/>
              <a:t>(piè di pagina) </a:t>
            </a:r>
            <a:r>
              <a:rPr lang="it-IT" sz="1800" b="1" dirty="0" smtClean="0">
                <a:solidFill>
                  <a:srgbClr val="0000FF"/>
                </a:solidFill>
              </a:rPr>
              <a:t>Codice </a:t>
            </a:r>
            <a:r>
              <a:rPr lang="it-IT" sz="1800" b="1" dirty="0">
                <a:solidFill>
                  <a:srgbClr val="0000FF"/>
                </a:solidFill>
              </a:rPr>
              <a:t>di comportamento dei dipendenti della Giunta Regionale - Modulistica</a:t>
            </a:r>
            <a:r>
              <a:rPr lang="it-IT" altLang="it-IT" sz="1800" b="1" dirty="0" smtClean="0">
                <a:solidFill>
                  <a:srgbClr val="0000FF"/>
                </a:solidFill>
              </a:rPr>
              <a:t>.</a:t>
            </a:r>
          </a:p>
          <a:p>
            <a:pPr marL="0" indent="0" algn="just" fontAlgn="base">
              <a:buNone/>
            </a:pPr>
            <a:r>
              <a:rPr lang="it-IT" dirty="0" smtClean="0"/>
              <a:t>		</a:t>
            </a:r>
          </a:p>
        </p:txBody>
      </p:sp>
      <p:sp>
        <p:nvSpPr>
          <p:cNvPr id="6" name="Segnaposto numero diapositiva 5"/>
          <p:cNvSpPr>
            <a:spLocks noGrp="1"/>
          </p:cNvSpPr>
          <p:nvPr>
            <p:ph type="sldNum" sz="quarter" idx="15"/>
          </p:nvPr>
        </p:nvSpPr>
        <p:spPr/>
        <p:txBody>
          <a:bodyPr/>
          <a:lstStyle/>
          <a:p>
            <a:pPr>
              <a:defRPr/>
            </a:pPr>
            <a:fld id="{B2D3D1F1-375F-4D34-BD2F-2D3F7ECFE057}" type="slidenum">
              <a:rPr lang="en-US" smtClean="0">
                <a:solidFill>
                  <a:schemeClr val="tx1"/>
                </a:solidFill>
              </a:rPr>
              <a:pPr>
                <a:defRPr/>
              </a:pPr>
              <a:t>38</a:t>
            </a:fld>
            <a:endParaRPr lang="en-US" dirty="0">
              <a:solidFill>
                <a:schemeClr val="tx1"/>
              </a:solidFill>
            </a:endParaRPr>
          </a:p>
        </p:txBody>
      </p:sp>
    </p:spTree>
    <p:extLst>
      <p:ext uri="{BB962C8B-B14F-4D97-AF65-F5344CB8AC3E}">
        <p14:creationId xmlns:p14="http://schemas.microsoft.com/office/powerpoint/2010/main" val="129819264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750"/>
                                        <p:tgtEl>
                                          <p:spTgt spid="3">
                                            <p:txEl>
                                              <p:pRg st="1" end="1"/>
                                            </p:txEl>
                                          </p:spTgt>
                                        </p:tgtEl>
                                      </p:cBhvr>
                                    </p:animEffect>
                                  </p:childTnLst>
                                </p:cTn>
                              </p:par>
                            </p:childTnLst>
                          </p:cTn>
                        </p:par>
                        <p:par>
                          <p:cTn id="8" fill="hold">
                            <p:stCondLst>
                              <p:cond delay="750"/>
                            </p:stCondLst>
                            <p:childTnLst>
                              <p:par>
                                <p:cTn id="9" presetID="6" presetClass="entr" presetSubtype="16" fill="hold" grpId="0" nodeType="after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Effect transition="in" filter="circle(in)">
                                      <p:cBhvr>
                                        <p:cTn id="11" dur="750"/>
                                        <p:tgtEl>
                                          <p:spTgt spid="3">
                                            <p:txEl>
                                              <p:pRg st="5" end="5"/>
                                            </p:txEl>
                                          </p:spTgt>
                                        </p:tgtEl>
                                      </p:cBhvr>
                                    </p:animEffect>
                                  </p:childTnLst>
                                </p:cTn>
                              </p:par>
                            </p:childTnLst>
                          </p:cTn>
                        </p:par>
                        <p:par>
                          <p:cTn id="12" fill="hold">
                            <p:stCondLst>
                              <p:cond delay="1500"/>
                            </p:stCondLst>
                            <p:childTnLst>
                              <p:par>
                                <p:cTn id="13" presetID="6" presetClass="entr" presetSubtype="16" fill="hold" grpId="0" nodeType="after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Effect transition="in" filter="circle(in)">
                                      <p:cBhvr>
                                        <p:cTn id="15" dur="750"/>
                                        <p:tgtEl>
                                          <p:spTgt spid="3">
                                            <p:txEl>
                                              <p:pRg st="7" end="7"/>
                                            </p:txEl>
                                          </p:spTgt>
                                        </p:tgtEl>
                                      </p:cBhvr>
                                    </p:animEffect>
                                  </p:childTnLst>
                                </p:cTn>
                              </p:par>
                            </p:childTnLst>
                          </p:cTn>
                        </p:par>
                        <p:par>
                          <p:cTn id="16" fill="hold">
                            <p:stCondLst>
                              <p:cond delay="2250"/>
                            </p:stCondLst>
                            <p:childTnLst>
                              <p:par>
                                <p:cTn id="17" presetID="6" presetClass="entr" presetSubtype="16" fill="hold" grpId="0" nodeType="after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animEffect transition="in" filter="circle(in)">
                                      <p:cBhvr>
                                        <p:cTn id="19" dur="750"/>
                                        <p:tgtEl>
                                          <p:spTgt spid="3">
                                            <p:txEl>
                                              <p:pRg st="9" end="9"/>
                                            </p:txEl>
                                          </p:spTgt>
                                        </p:tgtEl>
                                      </p:cBhvr>
                                    </p:animEffect>
                                  </p:childTnLst>
                                </p:cTn>
                              </p:par>
                            </p:childTnLst>
                          </p:cTn>
                        </p:par>
                        <p:par>
                          <p:cTn id="20" fill="hold">
                            <p:stCondLst>
                              <p:cond delay="3000"/>
                            </p:stCondLst>
                            <p:childTnLst>
                              <p:par>
                                <p:cTn id="21" presetID="6" presetClass="entr" presetSubtype="16" fill="hold" grpId="0" nodeType="after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animEffect transition="in" filter="circle(in)">
                                      <p:cBhvr>
                                        <p:cTn id="23" dur="750"/>
                                        <p:tgtEl>
                                          <p:spTgt spid="3">
                                            <p:txEl>
                                              <p:pRg st="10" end="10"/>
                                            </p:txEl>
                                          </p:spTgt>
                                        </p:tgtEl>
                                      </p:cBhvr>
                                    </p:animEffect>
                                  </p:childTnLst>
                                </p:cTn>
                              </p:par>
                            </p:childTnLst>
                          </p:cTn>
                        </p:par>
                        <p:par>
                          <p:cTn id="24" fill="hold">
                            <p:stCondLst>
                              <p:cond delay="3750"/>
                            </p:stCondLst>
                            <p:childTnLst>
                              <p:par>
                                <p:cTn id="25" presetID="6" presetClass="entr" presetSubtype="16" fill="hold" grpId="0" nodeType="after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animEffect transition="in" filter="circle(in)">
                                      <p:cBhvr>
                                        <p:cTn id="27" dur="75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1548384" y="121921"/>
            <a:ext cx="7893696" cy="4503109"/>
          </a:xfrm>
        </p:spPr>
        <p:txBody>
          <a:bodyPr>
            <a:normAutofit fontScale="92500" lnSpcReduction="10000"/>
          </a:bodyPr>
          <a:lstStyle/>
          <a:p>
            <a:pPr marL="0" indent="0" algn="ctr">
              <a:buNone/>
            </a:pPr>
            <a:r>
              <a:rPr lang="it-IT" sz="3200" dirty="0" smtClean="0">
                <a:solidFill>
                  <a:srgbClr val="002060"/>
                </a:solidFill>
              </a:rPr>
              <a:t>A conclusione delle giornate formative, le presenti Slide saranno a disposizione</a:t>
            </a:r>
          </a:p>
          <a:p>
            <a:pPr marL="0" indent="0" algn="ctr">
              <a:buNone/>
            </a:pPr>
            <a:r>
              <a:rPr lang="it-IT" sz="3200" dirty="0" smtClean="0">
                <a:solidFill>
                  <a:srgbClr val="002060"/>
                </a:solidFill>
              </a:rPr>
              <a:t> </a:t>
            </a:r>
            <a:r>
              <a:rPr lang="it-IT" sz="3200" u="sng" dirty="0">
                <a:solidFill>
                  <a:srgbClr val="002060"/>
                </a:solidFill>
              </a:rPr>
              <a:t>sul sito </a:t>
            </a:r>
            <a:r>
              <a:rPr lang="it-IT" sz="3200" u="sng" dirty="0" smtClean="0">
                <a:solidFill>
                  <a:srgbClr val="002060"/>
                </a:solidFill>
              </a:rPr>
              <a:t>istituzionale della Regione </a:t>
            </a:r>
            <a:r>
              <a:rPr lang="it-IT" sz="3200" u="sng" dirty="0">
                <a:solidFill>
                  <a:srgbClr val="002060"/>
                </a:solidFill>
              </a:rPr>
              <a:t>A</a:t>
            </a:r>
            <a:r>
              <a:rPr lang="it-IT" sz="3200" u="sng" dirty="0" smtClean="0">
                <a:solidFill>
                  <a:srgbClr val="002060"/>
                </a:solidFill>
              </a:rPr>
              <a:t>bruzzo</a:t>
            </a:r>
            <a:r>
              <a:rPr lang="it-IT" sz="3200" dirty="0" smtClean="0">
                <a:solidFill>
                  <a:srgbClr val="002060"/>
                </a:solidFill>
              </a:rPr>
              <a:t> </a:t>
            </a:r>
          </a:p>
          <a:p>
            <a:pPr marL="0" indent="0" algn="ctr">
              <a:buNone/>
            </a:pPr>
            <a:r>
              <a:rPr lang="it-IT" sz="3200" dirty="0" smtClean="0">
                <a:solidFill>
                  <a:srgbClr val="002060"/>
                </a:solidFill>
              </a:rPr>
              <a:t>nella sezione</a:t>
            </a:r>
          </a:p>
          <a:p>
            <a:pPr marL="0" indent="0" algn="ctr">
              <a:buNone/>
            </a:pPr>
            <a:r>
              <a:rPr lang="it-IT" sz="3200" dirty="0" smtClean="0">
                <a:solidFill>
                  <a:srgbClr val="002060"/>
                </a:solidFill>
              </a:rPr>
              <a:t> </a:t>
            </a:r>
            <a:r>
              <a:rPr lang="it-IT" sz="3200" dirty="0" smtClean="0">
                <a:solidFill>
                  <a:srgbClr val="0000FF"/>
                </a:solidFill>
              </a:rPr>
              <a:t>Amministrazione </a:t>
            </a:r>
            <a:r>
              <a:rPr lang="it-IT" sz="3200" dirty="0">
                <a:solidFill>
                  <a:srgbClr val="0000FF"/>
                </a:solidFill>
              </a:rPr>
              <a:t>Trasparente </a:t>
            </a:r>
            <a:r>
              <a:rPr lang="it-IT" sz="3200" dirty="0" smtClean="0">
                <a:solidFill>
                  <a:srgbClr val="0000FF"/>
                </a:solidFill>
              </a:rPr>
              <a:t>/ Altri Contenuti / Dati ulteriori / Giornate Formative di studio </a:t>
            </a:r>
            <a:r>
              <a:rPr lang="it-IT" sz="3200" dirty="0">
                <a:solidFill>
                  <a:srgbClr val="0000FF"/>
                </a:solidFill>
              </a:rPr>
              <a:t>e </a:t>
            </a:r>
            <a:r>
              <a:rPr lang="it-IT" sz="3200" dirty="0" smtClean="0">
                <a:solidFill>
                  <a:srgbClr val="0000FF"/>
                </a:solidFill>
              </a:rPr>
              <a:t>lavoro.</a:t>
            </a:r>
          </a:p>
          <a:p>
            <a:pPr marL="0" indent="0" algn="ctr">
              <a:buNone/>
            </a:pPr>
            <a:endParaRPr lang="it-IT" sz="3200" dirty="0" smtClean="0">
              <a:solidFill>
                <a:srgbClr val="0000FF"/>
              </a:solidFill>
            </a:endParaRPr>
          </a:p>
          <a:p>
            <a:pPr marL="0" indent="0" algn="ctr">
              <a:buNone/>
            </a:pPr>
            <a:r>
              <a:rPr lang="it-IT" sz="3900" b="1" dirty="0" smtClean="0">
                <a:solidFill>
                  <a:srgbClr val="000099"/>
                </a:solidFill>
              </a:rPr>
              <a:t>GRAZIE PER L’ATTENZIONE</a:t>
            </a:r>
            <a:endParaRPr lang="it-IT" sz="3900" b="1" dirty="0">
              <a:solidFill>
                <a:srgbClr val="000099"/>
              </a:solidFill>
            </a:endParaRPr>
          </a:p>
          <a:p>
            <a:pPr marL="0" indent="0" algn="ctr">
              <a:buNone/>
            </a:pPr>
            <a:endParaRPr lang="it-IT" sz="3200" dirty="0" smtClean="0">
              <a:solidFill>
                <a:srgbClr val="0000FF"/>
              </a:solidFill>
            </a:endParaRPr>
          </a:p>
          <a:p>
            <a:pPr marL="0" indent="0">
              <a:buNone/>
            </a:pPr>
            <a:endParaRPr lang="it-IT" sz="3200" b="1" i="1" dirty="0" smtClean="0">
              <a:solidFill>
                <a:srgbClr val="002060"/>
              </a:solidFill>
            </a:endParaRPr>
          </a:p>
          <a:p>
            <a:pPr marL="0" indent="0" algn="ctr">
              <a:buNone/>
            </a:pPr>
            <a:endParaRPr lang="it-IT" sz="3200" dirty="0">
              <a:solidFill>
                <a:srgbClr val="0000FF"/>
              </a:solidFill>
            </a:endParaRPr>
          </a:p>
        </p:txBody>
      </p:sp>
      <p:sp>
        <p:nvSpPr>
          <p:cNvPr id="6" name="Segnaposto numero diapositiva 5"/>
          <p:cNvSpPr>
            <a:spLocks noGrp="1"/>
          </p:cNvSpPr>
          <p:nvPr>
            <p:ph type="sldNum" sz="quarter" idx="15"/>
          </p:nvPr>
        </p:nvSpPr>
        <p:spPr/>
        <p:txBody>
          <a:bodyPr/>
          <a:lstStyle/>
          <a:p>
            <a:pPr>
              <a:defRPr/>
            </a:pPr>
            <a:fld id="{B2D3D1F1-375F-4D34-BD2F-2D3F7ECFE057}" type="slidenum">
              <a:rPr lang="en-US" smtClean="0">
                <a:solidFill>
                  <a:schemeClr val="tx1"/>
                </a:solidFill>
              </a:rPr>
              <a:pPr>
                <a:defRPr/>
              </a:pPr>
              <a:t>39</a:t>
            </a:fld>
            <a:endParaRPr lang="en-US" dirty="0">
              <a:solidFill>
                <a:schemeClr val="tx1"/>
              </a:solidFill>
            </a:endParaRPr>
          </a:p>
        </p:txBody>
      </p:sp>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24800" y="4657725"/>
            <a:ext cx="2913888" cy="2152650"/>
          </a:xfrm>
          <a:prstGeom prst="rect">
            <a:avLst/>
          </a:prstGeom>
        </p:spPr>
      </p:pic>
      <p:pic>
        <p:nvPicPr>
          <p:cNvPr id="7" name="Immagin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6396" y="4657725"/>
            <a:ext cx="3051620" cy="2152650"/>
          </a:xfrm>
          <a:prstGeom prst="rect">
            <a:avLst/>
          </a:prstGeom>
        </p:spPr>
      </p:pic>
    </p:spTree>
    <p:extLst>
      <p:ext uri="{BB962C8B-B14F-4D97-AF65-F5344CB8AC3E}">
        <p14:creationId xmlns:p14="http://schemas.microsoft.com/office/powerpoint/2010/main" val="130489882"/>
      </p:ext>
    </p:extLst>
  </p:cSld>
  <p:clrMapOvr>
    <a:masterClrMapping/>
  </p:clrMapOvr>
  <mc:AlternateContent xmlns:mc="http://schemas.openxmlformats.org/markup-compatibility/2006" xmlns:p14="http://schemas.microsoft.com/office/powerpoint/2010/main">
    <mc:Choice Requires="p14">
      <p:transition spd="slow" p14:dur="5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par>
                          <p:cTn id="21" fill="hold">
                            <p:stCondLst>
                              <p:cond delay="2000"/>
                            </p:stCondLst>
                            <p:childTnLst>
                              <p:par>
                                <p:cTn id="22" presetID="26" presetClass="entr" presetSubtype="0" fill="hold" grpId="0" nodeType="after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wipe(down)">
                                      <p:cBhvr>
                                        <p:cTn id="24" dur="580">
                                          <p:stCondLst>
                                            <p:cond delay="0"/>
                                          </p:stCondLst>
                                        </p:cTn>
                                        <p:tgtEl>
                                          <p:spTgt spid="3">
                                            <p:txEl>
                                              <p:pRg st="1" end="1"/>
                                            </p:txEl>
                                          </p:spTgt>
                                        </p:tgtEl>
                                      </p:cBhvr>
                                    </p:animEffect>
                                    <p:anim calcmode="lin" valueType="num">
                                      <p:cBhvr>
                                        <p:cTn id="25"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0" dur="26">
                                          <p:stCondLst>
                                            <p:cond delay="650"/>
                                          </p:stCondLst>
                                        </p:cTn>
                                        <p:tgtEl>
                                          <p:spTgt spid="3">
                                            <p:txEl>
                                              <p:pRg st="1" end="1"/>
                                            </p:txEl>
                                          </p:spTgt>
                                        </p:tgtEl>
                                      </p:cBhvr>
                                      <p:to x="100000" y="60000"/>
                                    </p:animScale>
                                    <p:animScale>
                                      <p:cBhvr>
                                        <p:cTn id="31" dur="166" decel="50000">
                                          <p:stCondLst>
                                            <p:cond delay="676"/>
                                          </p:stCondLst>
                                        </p:cTn>
                                        <p:tgtEl>
                                          <p:spTgt spid="3">
                                            <p:txEl>
                                              <p:pRg st="1" end="1"/>
                                            </p:txEl>
                                          </p:spTgt>
                                        </p:tgtEl>
                                      </p:cBhvr>
                                      <p:to x="100000" y="100000"/>
                                    </p:animScale>
                                    <p:animScale>
                                      <p:cBhvr>
                                        <p:cTn id="32" dur="26">
                                          <p:stCondLst>
                                            <p:cond delay="1312"/>
                                          </p:stCondLst>
                                        </p:cTn>
                                        <p:tgtEl>
                                          <p:spTgt spid="3">
                                            <p:txEl>
                                              <p:pRg st="1" end="1"/>
                                            </p:txEl>
                                          </p:spTgt>
                                        </p:tgtEl>
                                      </p:cBhvr>
                                      <p:to x="100000" y="80000"/>
                                    </p:animScale>
                                    <p:animScale>
                                      <p:cBhvr>
                                        <p:cTn id="33" dur="166" decel="50000">
                                          <p:stCondLst>
                                            <p:cond delay="1338"/>
                                          </p:stCondLst>
                                        </p:cTn>
                                        <p:tgtEl>
                                          <p:spTgt spid="3">
                                            <p:txEl>
                                              <p:pRg st="1" end="1"/>
                                            </p:txEl>
                                          </p:spTgt>
                                        </p:tgtEl>
                                      </p:cBhvr>
                                      <p:to x="100000" y="100000"/>
                                    </p:animScale>
                                    <p:animScale>
                                      <p:cBhvr>
                                        <p:cTn id="34" dur="26">
                                          <p:stCondLst>
                                            <p:cond delay="1642"/>
                                          </p:stCondLst>
                                        </p:cTn>
                                        <p:tgtEl>
                                          <p:spTgt spid="3">
                                            <p:txEl>
                                              <p:pRg st="1" end="1"/>
                                            </p:txEl>
                                          </p:spTgt>
                                        </p:tgtEl>
                                      </p:cBhvr>
                                      <p:to x="100000" y="90000"/>
                                    </p:animScale>
                                    <p:animScale>
                                      <p:cBhvr>
                                        <p:cTn id="35" dur="166" decel="50000">
                                          <p:stCondLst>
                                            <p:cond delay="1668"/>
                                          </p:stCondLst>
                                        </p:cTn>
                                        <p:tgtEl>
                                          <p:spTgt spid="3">
                                            <p:txEl>
                                              <p:pRg st="1" end="1"/>
                                            </p:txEl>
                                          </p:spTgt>
                                        </p:tgtEl>
                                      </p:cBhvr>
                                      <p:to x="100000" y="100000"/>
                                    </p:animScale>
                                    <p:animScale>
                                      <p:cBhvr>
                                        <p:cTn id="36" dur="26">
                                          <p:stCondLst>
                                            <p:cond delay="1808"/>
                                          </p:stCondLst>
                                        </p:cTn>
                                        <p:tgtEl>
                                          <p:spTgt spid="3">
                                            <p:txEl>
                                              <p:pRg st="1" end="1"/>
                                            </p:txEl>
                                          </p:spTgt>
                                        </p:tgtEl>
                                      </p:cBhvr>
                                      <p:to x="100000" y="95000"/>
                                    </p:animScale>
                                    <p:animScale>
                                      <p:cBhvr>
                                        <p:cTn id="37" dur="166" decel="50000">
                                          <p:stCondLst>
                                            <p:cond delay="1834"/>
                                          </p:stCondLst>
                                        </p:cTn>
                                        <p:tgtEl>
                                          <p:spTgt spid="3">
                                            <p:txEl>
                                              <p:pRg st="1" end="1"/>
                                            </p:txEl>
                                          </p:spTgt>
                                        </p:tgtEl>
                                      </p:cBhvr>
                                      <p:to x="100000" y="100000"/>
                                    </p:animScale>
                                  </p:childTnLst>
                                </p:cTn>
                              </p:par>
                            </p:childTnLst>
                          </p:cTn>
                        </p:par>
                        <p:par>
                          <p:cTn id="38" fill="hold">
                            <p:stCondLst>
                              <p:cond delay="4000"/>
                            </p:stCondLst>
                            <p:childTnLst>
                              <p:par>
                                <p:cTn id="39" presetID="26" presetClass="entr" presetSubtype="0" fill="hold" grpId="0" nodeType="after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wipe(down)">
                                      <p:cBhvr>
                                        <p:cTn id="41" dur="580">
                                          <p:stCondLst>
                                            <p:cond delay="0"/>
                                          </p:stCondLst>
                                        </p:cTn>
                                        <p:tgtEl>
                                          <p:spTgt spid="3">
                                            <p:txEl>
                                              <p:pRg st="2" end="2"/>
                                            </p:txEl>
                                          </p:spTgt>
                                        </p:tgtEl>
                                      </p:cBhvr>
                                    </p:animEffect>
                                    <p:anim calcmode="lin" valueType="num">
                                      <p:cBhvr>
                                        <p:cTn id="42"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7" dur="26">
                                          <p:stCondLst>
                                            <p:cond delay="650"/>
                                          </p:stCondLst>
                                        </p:cTn>
                                        <p:tgtEl>
                                          <p:spTgt spid="3">
                                            <p:txEl>
                                              <p:pRg st="2" end="2"/>
                                            </p:txEl>
                                          </p:spTgt>
                                        </p:tgtEl>
                                      </p:cBhvr>
                                      <p:to x="100000" y="60000"/>
                                    </p:animScale>
                                    <p:animScale>
                                      <p:cBhvr>
                                        <p:cTn id="48" dur="166" decel="50000">
                                          <p:stCondLst>
                                            <p:cond delay="676"/>
                                          </p:stCondLst>
                                        </p:cTn>
                                        <p:tgtEl>
                                          <p:spTgt spid="3">
                                            <p:txEl>
                                              <p:pRg st="2" end="2"/>
                                            </p:txEl>
                                          </p:spTgt>
                                        </p:tgtEl>
                                      </p:cBhvr>
                                      <p:to x="100000" y="100000"/>
                                    </p:animScale>
                                    <p:animScale>
                                      <p:cBhvr>
                                        <p:cTn id="49" dur="26">
                                          <p:stCondLst>
                                            <p:cond delay="1312"/>
                                          </p:stCondLst>
                                        </p:cTn>
                                        <p:tgtEl>
                                          <p:spTgt spid="3">
                                            <p:txEl>
                                              <p:pRg st="2" end="2"/>
                                            </p:txEl>
                                          </p:spTgt>
                                        </p:tgtEl>
                                      </p:cBhvr>
                                      <p:to x="100000" y="80000"/>
                                    </p:animScale>
                                    <p:animScale>
                                      <p:cBhvr>
                                        <p:cTn id="50" dur="166" decel="50000">
                                          <p:stCondLst>
                                            <p:cond delay="1338"/>
                                          </p:stCondLst>
                                        </p:cTn>
                                        <p:tgtEl>
                                          <p:spTgt spid="3">
                                            <p:txEl>
                                              <p:pRg st="2" end="2"/>
                                            </p:txEl>
                                          </p:spTgt>
                                        </p:tgtEl>
                                      </p:cBhvr>
                                      <p:to x="100000" y="100000"/>
                                    </p:animScale>
                                    <p:animScale>
                                      <p:cBhvr>
                                        <p:cTn id="51" dur="26">
                                          <p:stCondLst>
                                            <p:cond delay="1642"/>
                                          </p:stCondLst>
                                        </p:cTn>
                                        <p:tgtEl>
                                          <p:spTgt spid="3">
                                            <p:txEl>
                                              <p:pRg st="2" end="2"/>
                                            </p:txEl>
                                          </p:spTgt>
                                        </p:tgtEl>
                                      </p:cBhvr>
                                      <p:to x="100000" y="90000"/>
                                    </p:animScale>
                                    <p:animScale>
                                      <p:cBhvr>
                                        <p:cTn id="52" dur="166" decel="50000">
                                          <p:stCondLst>
                                            <p:cond delay="1668"/>
                                          </p:stCondLst>
                                        </p:cTn>
                                        <p:tgtEl>
                                          <p:spTgt spid="3">
                                            <p:txEl>
                                              <p:pRg st="2" end="2"/>
                                            </p:txEl>
                                          </p:spTgt>
                                        </p:tgtEl>
                                      </p:cBhvr>
                                      <p:to x="100000" y="100000"/>
                                    </p:animScale>
                                    <p:animScale>
                                      <p:cBhvr>
                                        <p:cTn id="53" dur="26">
                                          <p:stCondLst>
                                            <p:cond delay="1808"/>
                                          </p:stCondLst>
                                        </p:cTn>
                                        <p:tgtEl>
                                          <p:spTgt spid="3">
                                            <p:txEl>
                                              <p:pRg st="2" end="2"/>
                                            </p:txEl>
                                          </p:spTgt>
                                        </p:tgtEl>
                                      </p:cBhvr>
                                      <p:to x="100000" y="95000"/>
                                    </p:animScale>
                                    <p:animScale>
                                      <p:cBhvr>
                                        <p:cTn id="54" dur="166" decel="50000">
                                          <p:stCondLst>
                                            <p:cond delay="1834"/>
                                          </p:stCondLst>
                                        </p:cTn>
                                        <p:tgtEl>
                                          <p:spTgt spid="3">
                                            <p:txEl>
                                              <p:pRg st="2" end="2"/>
                                            </p:txEl>
                                          </p:spTgt>
                                        </p:tgtEl>
                                      </p:cBhvr>
                                      <p:to x="100000" y="100000"/>
                                    </p:animScale>
                                  </p:childTnLst>
                                </p:cTn>
                              </p:par>
                            </p:childTnLst>
                          </p:cTn>
                        </p:par>
                        <p:par>
                          <p:cTn id="55" fill="hold">
                            <p:stCondLst>
                              <p:cond delay="6000"/>
                            </p:stCondLst>
                            <p:childTnLst>
                              <p:par>
                                <p:cTn id="56" presetID="26" presetClass="entr" presetSubtype="0" fill="hold" grpId="0" nodeType="afterEffect">
                                  <p:stCondLst>
                                    <p:cond delay="0"/>
                                  </p:stCondLst>
                                  <p:childTnLst>
                                    <p:set>
                                      <p:cBhvr>
                                        <p:cTn id="57" dur="1" fill="hold">
                                          <p:stCondLst>
                                            <p:cond delay="0"/>
                                          </p:stCondLst>
                                        </p:cTn>
                                        <p:tgtEl>
                                          <p:spTgt spid="3">
                                            <p:txEl>
                                              <p:pRg st="3" end="3"/>
                                            </p:txEl>
                                          </p:spTgt>
                                        </p:tgtEl>
                                        <p:attrNameLst>
                                          <p:attrName>style.visibility</p:attrName>
                                        </p:attrNameLst>
                                      </p:cBhvr>
                                      <p:to>
                                        <p:strVal val="visible"/>
                                      </p:to>
                                    </p:set>
                                    <p:animEffect transition="in" filter="wipe(down)">
                                      <p:cBhvr>
                                        <p:cTn id="58" dur="580">
                                          <p:stCondLst>
                                            <p:cond delay="0"/>
                                          </p:stCondLst>
                                        </p:cTn>
                                        <p:tgtEl>
                                          <p:spTgt spid="3">
                                            <p:txEl>
                                              <p:pRg st="3" end="3"/>
                                            </p:txEl>
                                          </p:spTgt>
                                        </p:tgtEl>
                                      </p:cBhvr>
                                    </p:animEffect>
                                    <p:anim calcmode="lin" valueType="num">
                                      <p:cBhvr>
                                        <p:cTn id="59"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0"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1"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2"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3"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4" dur="26">
                                          <p:stCondLst>
                                            <p:cond delay="650"/>
                                          </p:stCondLst>
                                        </p:cTn>
                                        <p:tgtEl>
                                          <p:spTgt spid="3">
                                            <p:txEl>
                                              <p:pRg st="3" end="3"/>
                                            </p:txEl>
                                          </p:spTgt>
                                        </p:tgtEl>
                                      </p:cBhvr>
                                      <p:to x="100000" y="60000"/>
                                    </p:animScale>
                                    <p:animScale>
                                      <p:cBhvr>
                                        <p:cTn id="65" dur="166" decel="50000">
                                          <p:stCondLst>
                                            <p:cond delay="676"/>
                                          </p:stCondLst>
                                        </p:cTn>
                                        <p:tgtEl>
                                          <p:spTgt spid="3">
                                            <p:txEl>
                                              <p:pRg st="3" end="3"/>
                                            </p:txEl>
                                          </p:spTgt>
                                        </p:tgtEl>
                                      </p:cBhvr>
                                      <p:to x="100000" y="100000"/>
                                    </p:animScale>
                                    <p:animScale>
                                      <p:cBhvr>
                                        <p:cTn id="66" dur="26">
                                          <p:stCondLst>
                                            <p:cond delay="1312"/>
                                          </p:stCondLst>
                                        </p:cTn>
                                        <p:tgtEl>
                                          <p:spTgt spid="3">
                                            <p:txEl>
                                              <p:pRg st="3" end="3"/>
                                            </p:txEl>
                                          </p:spTgt>
                                        </p:tgtEl>
                                      </p:cBhvr>
                                      <p:to x="100000" y="80000"/>
                                    </p:animScale>
                                    <p:animScale>
                                      <p:cBhvr>
                                        <p:cTn id="67" dur="166" decel="50000">
                                          <p:stCondLst>
                                            <p:cond delay="1338"/>
                                          </p:stCondLst>
                                        </p:cTn>
                                        <p:tgtEl>
                                          <p:spTgt spid="3">
                                            <p:txEl>
                                              <p:pRg st="3" end="3"/>
                                            </p:txEl>
                                          </p:spTgt>
                                        </p:tgtEl>
                                      </p:cBhvr>
                                      <p:to x="100000" y="100000"/>
                                    </p:animScale>
                                    <p:animScale>
                                      <p:cBhvr>
                                        <p:cTn id="68" dur="26">
                                          <p:stCondLst>
                                            <p:cond delay="1642"/>
                                          </p:stCondLst>
                                        </p:cTn>
                                        <p:tgtEl>
                                          <p:spTgt spid="3">
                                            <p:txEl>
                                              <p:pRg st="3" end="3"/>
                                            </p:txEl>
                                          </p:spTgt>
                                        </p:tgtEl>
                                      </p:cBhvr>
                                      <p:to x="100000" y="90000"/>
                                    </p:animScale>
                                    <p:animScale>
                                      <p:cBhvr>
                                        <p:cTn id="69" dur="166" decel="50000">
                                          <p:stCondLst>
                                            <p:cond delay="1668"/>
                                          </p:stCondLst>
                                        </p:cTn>
                                        <p:tgtEl>
                                          <p:spTgt spid="3">
                                            <p:txEl>
                                              <p:pRg st="3" end="3"/>
                                            </p:txEl>
                                          </p:spTgt>
                                        </p:tgtEl>
                                      </p:cBhvr>
                                      <p:to x="100000" y="100000"/>
                                    </p:animScale>
                                    <p:animScale>
                                      <p:cBhvr>
                                        <p:cTn id="70" dur="26">
                                          <p:stCondLst>
                                            <p:cond delay="1808"/>
                                          </p:stCondLst>
                                        </p:cTn>
                                        <p:tgtEl>
                                          <p:spTgt spid="3">
                                            <p:txEl>
                                              <p:pRg st="3" end="3"/>
                                            </p:txEl>
                                          </p:spTgt>
                                        </p:tgtEl>
                                      </p:cBhvr>
                                      <p:to x="100000" y="95000"/>
                                    </p:animScale>
                                    <p:animScale>
                                      <p:cBhvr>
                                        <p:cTn id="71" dur="166" decel="50000">
                                          <p:stCondLst>
                                            <p:cond delay="1834"/>
                                          </p:stCondLst>
                                        </p:cTn>
                                        <p:tgtEl>
                                          <p:spTgt spid="3">
                                            <p:txEl>
                                              <p:pRg st="3" end="3"/>
                                            </p:txEl>
                                          </p:spTgt>
                                        </p:tgtEl>
                                      </p:cBhvr>
                                      <p:to x="100000" y="100000"/>
                                    </p:animScale>
                                  </p:childTnLst>
                                </p:cTn>
                              </p:par>
                            </p:childTnLst>
                          </p:cTn>
                        </p:par>
                        <p:par>
                          <p:cTn id="72" fill="hold">
                            <p:stCondLst>
                              <p:cond delay="8000"/>
                            </p:stCondLst>
                            <p:childTnLst>
                              <p:par>
                                <p:cTn id="73" presetID="26" presetClass="entr" presetSubtype="0" fill="hold" grpId="0" nodeType="afterEffect">
                                  <p:stCondLst>
                                    <p:cond delay="0"/>
                                  </p:stCondLst>
                                  <p:iterate type="lt">
                                    <p:tmPct val="0"/>
                                  </p:iterate>
                                  <p:childTnLst>
                                    <p:set>
                                      <p:cBhvr>
                                        <p:cTn id="74" dur="1" fill="hold">
                                          <p:stCondLst>
                                            <p:cond delay="0"/>
                                          </p:stCondLst>
                                        </p:cTn>
                                        <p:tgtEl>
                                          <p:spTgt spid="3">
                                            <p:txEl>
                                              <p:pRg st="5" end="5"/>
                                            </p:txEl>
                                          </p:spTgt>
                                        </p:tgtEl>
                                        <p:attrNameLst>
                                          <p:attrName>style.visibility</p:attrName>
                                        </p:attrNameLst>
                                      </p:cBhvr>
                                      <p:to>
                                        <p:strVal val="visible"/>
                                      </p:to>
                                    </p:set>
                                    <p:animEffect transition="in" filter="wipe(down)">
                                      <p:cBhvr>
                                        <p:cTn id="75" dur="580">
                                          <p:stCondLst>
                                            <p:cond delay="0"/>
                                          </p:stCondLst>
                                        </p:cTn>
                                        <p:tgtEl>
                                          <p:spTgt spid="3">
                                            <p:txEl>
                                              <p:pRg st="5" end="5"/>
                                            </p:txEl>
                                          </p:spTgt>
                                        </p:tgtEl>
                                      </p:cBhvr>
                                    </p:animEffect>
                                    <p:anim calcmode="lin" valueType="num">
                                      <p:cBhvr>
                                        <p:cTn id="76"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77"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78"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79"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80"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81" dur="26">
                                          <p:stCondLst>
                                            <p:cond delay="650"/>
                                          </p:stCondLst>
                                        </p:cTn>
                                        <p:tgtEl>
                                          <p:spTgt spid="3">
                                            <p:txEl>
                                              <p:pRg st="5" end="5"/>
                                            </p:txEl>
                                          </p:spTgt>
                                        </p:tgtEl>
                                      </p:cBhvr>
                                      <p:to x="100000" y="60000"/>
                                    </p:animScale>
                                    <p:animScale>
                                      <p:cBhvr>
                                        <p:cTn id="82" dur="166" decel="50000">
                                          <p:stCondLst>
                                            <p:cond delay="676"/>
                                          </p:stCondLst>
                                        </p:cTn>
                                        <p:tgtEl>
                                          <p:spTgt spid="3">
                                            <p:txEl>
                                              <p:pRg st="5" end="5"/>
                                            </p:txEl>
                                          </p:spTgt>
                                        </p:tgtEl>
                                      </p:cBhvr>
                                      <p:to x="100000" y="100000"/>
                                    </p:animScale>
                                    <p:animScale>
                                      <p:cBhvr>
                                        <p:cTn id="83" dur="26">
                                          <p:stCondLst>
                                            <p:cond delay="1312"/>
                                          </p:stCondLst>
                                        </p:cTn>
                                        <p:tgtEl>
                                          <p:spTgt spid="3">
                                            <p:txEl>
                                              <p:pRg st="5" end="5"/>
                                            </p:txEl>
                                          </p:spTgt>
                                        </p:tgtEl>
                                      </p:cBhvr>
                                      <p:to x="100000" y="80000"/>
                                    </p:animScale>
                                    <p:animScale>
                                      <p:cBhvr>
                                        <p:cTn id="84" dur="166" decel="50000">
                                          <p:stCondLst>
                                            <p:cond delay="1338"/>
                                          </p:stCondLst>
                                        </p:cTn>
                                        <p:tgtEl>
                                          <p:spTgt spid="3">
                                            <p:txEl>
                                              <p:pRg st="5" end="5"/>
                                            </p:txEl>
                                          </p:spTgt>
                                        </p:tgtEl>
                                      </p:cBhvr>
                                      <p:to x="100000" y="100000"/>
                                    </p:animScale>
                                    <p:animScale>
                                      <p:cBhvr>
                                        <p:cTn id="85" dur="26">
                                          <p:stCondLst>
                                            <p:cond delay="1642"/>
                                          </p:stCondLst>
                                        </p:cTn>
                                        <p:tgtEl>
                                          <p:spTgt spid="3">
                                            <p:txEl>
                                              <p:pRg st="5" end="5"/>
                                            </p:txEl>
                                          </p:spTgt>
                                        </p:tgtEl>
                                      </p:cBhvr>
                                      <p:to x="100000" y="90000"/>
                                    </p:animScale>
                                    <p:animScale>
                                      <p:cBhvr>
                                        <p:cTn id="86" dur="166" decel="50000">
                                          <p:stCondLst>
                                            <p:cond delay="1668"/>
                                          </p:stCondLst>
                                        </p:cTn>
                                        <p:tgtEl>
                                          <p:spTgt spid="3">
                                            <p:txEl>
                                              <p:pRg st="5" end="5"/>
                                            </p:txEl>
                                          </p:spTgt>
                                        </p:tgtEl>
                                      </p:cBhvr>
                                      <p:to x="100000" y="100000"/>
                                    </p:animScale>
                                    <p:animScale>
                                      <p:cBhvr>
                                        <p:cTn id="87" dur="26">
                                          <p:stCondLst>
                                            <p:cond delay="1808"/>
                                          </p:stCondLst>
                                        </p:cTn>
                                        <p:tgtEl>
                                          <p:spTgt spid="3">
                                            <p:txEl>
                                              <p:pRg st="5" end="5"/>
                                            </p:txEl>
                                          </p:spTgt>
                                        </p:tgtEl>
                                      </p:cBhvr>
                                      <p:to x="100000" y="95000"/>
                                    </p:animScale>
                                    <p:animScale>
                                      <p:cBhvr>
                                        <p:cTn id="88" dur="166" decel="50000">
                                          <p:stCondLst>
                                            <p:cond delay="1834"/>
                                          </p:stCondLst>
                                        </p:cTn>
                                        <p:tgtEl>
                                          <p:spTgt spid="3">
                                            <p:txEl>
                                              <p:pRg st="5" end="5"/>
                                            </p:txEl>
                                          </p:spTgt>
                                        </p:tgtEl>
                                      </p:cBhvr>
                                      <p:to x="100000" y="100000"/>
                                    </p:animScale>
                                  </p:childTnLst>
                                </p:cTn>
                              </p:par>
                            </p:childTnLst>
                          </p:cTn>
                        </p:par>
                        <p:par>
                          <p:cTn id="89" fill="hold">
                            <p:stCondLst>
                              <p:cond delay="10000"/>
                            </p:stCondLst>
                            <p:childTnLst>
                              <p:par>
                                <p:cTn id="90" presetID="34" presetClass="emph" presetSubtype="0" fill="hold" nodeType="afterEffect">
                                  <p:stCondLst>
                                    <p:cond delay="0"/>
                                  </p:stCondLst>
                                  <p:iterate type="lt">
                                    <p:tmPct val="10000"/>
                                  </p:iterate>
                                  <p:childTnLst>
                                    <p:animMotion origin="layout" path="M 0.0 0.0 L 0.0 -0.07213" pathEditMode="relative" ptsTypes="">
                                      <p:cBhvr>
                                        <p:cTn id="91" dur="250" accel="50000" decel="50000" autoRev="1" fill="hold">
                                          <p:stCondLst>
                                            <p:cond delay="0"/>
                                          </p:stCondLst>
                                        </p:cTn>
                                        <p:tgtEl>
                                          <p:spTgt spid="3">
                                            <p:txEl>
                                              <p:pRg st="5" end="5"/>
                                            </p:txEl>
                                          </p:spTgt>
                                        </p:tgtEl>
                                        <p:attrNameLst>
                                          <p:attrName>ppt_x</p:attrName>
                                          <p:attrName>ppt_y</p:attrName>
                                        </p:attrNameLst>
                                      </p:cBhvr>
                                    </p:animMotion>
                                    <p:animRot by="1500000">
                                      <p:cBhvr>
                                        <p:cTn id="92" dur="125" fill="hold">
                                          <p:stCondLst>
                                            <p:cond delay="0"/>
                                          </p:stCondLst>
                                        </p:cTn>
                                        <p:tgtEl>
                                          <p:spTgt spid="3">
                                            <p:txEl>
                                              <p:pRg st="5" end="5"/>
                                            </p:txEl>
                                          </p:spTgt>
                                        </p:tgtEl>
                                        <p:attrNameLst>
                                          <p:attrName>r</p:attrName>
                                        </p:attrNameLst>
                                      </p:cBhvr>
                                    </p:animRot>
                                    <p:animRot by="-1500000">
                                      <p:cBhvr>
                                        <p:cTn id="93" dur="125" fill="hold">
                                          <p:stCondLst>
                                            <p:cond delay="125"/>
                                          </p:stCondLst>
                                        </p:cTn>
                                        <p:tgtEl>
                                          <p:spTgt spid="3">
                                            <p:txEl>
                                              <p:pRg st="5" end="5"/>
                                            </p:txEl>
                                          </p:spTgt>
                                        </p:tgtEl>
                                        <p:attrNameLst>
                                          <p:attrName>r</p:attrName>
                                        </p:attrNameLst>
                                      </p:cBhvr>
                                    </p:animRot>
                                    <p:animRot by="-1500000">
                                      <p:cBhvr>
                                        <p:cTn id="94" dur="125" fill="hold">
                                          <p:stCondLst>
                                            <p:cond delay="250"/>
                                          </p:stCondLst>
                                        </p:cTn>
                                        <p:tgtEl>
                                          <p:spTgt spid="3">
                                            <p:txEl>
                                              <p:pRg st="5" end="5"/>
                                            </p:txEl>
                                          </p:spTgt>
                                        </p:tgtEl>
                                        <p:attrNameLst>
                                          <p:attrName>r</p:attrName>
                                        </p:attrNameLst>
                                      </p:cBhvr>
                                    </p:animRot>
                                    <p:animRot by="1500000">
                                      <p:cBhvr>
                                        <p:cTn id="95" dur="125" fill="hold">
                                          <p:stCondLst>
                                            <p:cond delay="375"/>
                                          </p:stCondLst>
                                        </p:cTn>
                                        <p:tgtEl>
                                          <p:spTgt spid="3">
                                            <p:txEl>
                                              <p:pRg st="5" end="5"/>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975360" y="93132"/>
            <a:ext cx="10395421" cy="6681293"/>
          </a:xfrm>
        </p:spPr>
        <p:txBody>
          <a:bodyPr>
            <a:normAutofit fontScale="25000" lnSpcReduction="20000"/>
          </a:bodyPr>
          <a:lstStyle/>
          <a:p>
            <a:pPr marL="0" indent="0" algn="just">
              <a:buNone/>
            </a:pPr>
            <a:endParaRPr lang="it-IT" b="1" u="sng" dirty="0">
              <a:solidFill>
                <a:srgbClr val="FF0000"/>
              </a:solidFill>
            </a:endParaRPr>
          </a:p>
          <a:p>
            <a:pPr marL="0" indent="0" algn="ctr">
              <a:buNone/>
            </a:pPr>
            <a:r>
              <a:rPr lang="it-IT" sz="8000" b="1" dirty="0">
                <a:solidFill>
                  <a:srgbClr val="0000FF"/>
                </a:solidFill>
              </a:rPr>
              <a:t>PERCORSO DI ELABORAZIONE DELL’AGGIORNAMENTO DEL CODICE</a:t>
            </a:r>
            <a:endParaRPr lang="it-IT" sz="8000" dirty="0">
              <a:solidFill>
                <a:srgbClr val="0000FF"/>
              </a:solidFill>
            </a:endParaRPr>
          </a:p>
          <a:p>
            <a:pPr algn="just">
              <a:lnSpc>
                <a:spcPct val="150000"/>
              </a:lnSpc>
              <a:spcAft>
                <a:spcPts val="0"/>
              </a:spcAft>
            </a:pPr>
            <a:r>
              <a:rPr lang="it-IT" sz="7200" dirty="0" smtClean="0">
                <a:solidFill>
                  <a:srgbClr val="0000FF"/>
                </a:solidFill>
                <a:latin typeface="Garamond" panose="02020404030301010803" pitchFamily="18" charset="0"/>
                <a:ea typeface="Times New Roman" panose="02020603050405020304" pitchFamily="18" charset="0"/>
              </a:rPr>
              <a:t>L’aggiornamento </a:t>
            </a:r>
            <a:r>
              <a:rPr lang="it-IT" sz="7200" dirty="0">
                <a:solidFill>
                  <a:srgbClr val="0000FF"/>
                </a:solidFill>
                <a:latin typeface="Garamond" panose="02020404030301010803" pitchFamily="18" charset="0"/>
                <a:ea typeface="Times New Roman" panose="02020603050405020304" pitchFamily="18" charset="0"/>
              </a:rPr>
              <a:t>del Codice </a:t>
            </a:r>
            <a:r>
              <a:rPr lang="it-IT" sz="7200" dirty="0">
                <a:latin typeface="Garamond" panose="02020404030301010803" pitchFamily="18" charset="0"/>
                <a:ea typeface="Times New Roman" panose="02020603050405020304" pitchFamily="18" charset="0"/>
              </a:rPr>
              <a:t>di comportamento dei dipendenti della Giunta regionale </a:t>
            </a:r>
            <a:r>
              <a:rPr lang="it-IT" sz="7200" dirty="0">
                <a:solidFill>
                  <a:srgbClr val="0000FF"/>
                </a:solidFill>
                <a:latin typeface="Garamond" panose="02020404030301010803" pitchFamily="18" charset="0"/>
                <a:ea typeface="Times New Roman" panose="02020603050405020304" pitchFamily="18" charset="0"/>
              </a:rPr>
              <a:t>è stato predisposto dal Responsabile della </a:t>
            </a:r>
            <a:r>
              <a:rPr lang="it-IT" sz="7200" dirty="0" smtClean="0">
                <a:solidFill>
                  <a:srgbClr val="0000FF"/>
                </a:solidFill>
                <a:latin typeface="Garamond" panose="02020404030301010803" pitchFamily="18" charset="0"/>
                <a:ea typeface="Times New Roman" panose="02020603050405020304" pitchFamily="18" charset="0"/>
              </a:rPr>
              <a:t>Prevenzione </a:t>
            </a:r>
            <a:r>
              <a:rPr lang="it-IT" sz="7200" dirty="0">
                <a:solidFill>
                  <a:srgbClr val="0000FF"/>
                </a:solidFill>
                <a:latin typeface="Garamond" panose="02020404030301010803" pitchFamily="18" charset="0"/>
                <a:ea typeface="Times New Roman" panose="02020603050405020304" pitchFamily="18" charset="0"/>
              </a:rPr>
              <a:t>della </a:t>
            </a:r>
            <a:r>
              <a:rPr lang="it-IT" sz="7200" dirty="0" smtClean="0">
                <a:solidFill>
                  <a:srgbClr val="0000FF"/>
                </a:solidFill>
                <a:latin typeface="Garamond" panose="02020404030301010803" pitchFamily="18" charset="0"/>
                <a:ea typeface="Times New Roman" panose="02020603050405020304" pitchFamily="18" charset="0"/>
              </a:rPr>
              <a:t>Corruzione </a:t>
            </a:r>
            <a:r>
              <a:rPr lang="it-IT" sz="7200" dirty="0">
                <a:solidFill>
                  <a:srgbClr val="0000FF"/>
                </a:solidFill>
                <a:latin typeface="Garamond" panose="02020404030301010803" pitchFamily="18" charset="0"/>
                <a:ea typeface="Times New Roman" panose="02020603050405020304" pitchFamily="18" charset="0"/>
              </a:rPr>
              <a:t>della </a:t>
            </a:r>
            <a:r>
              <a:rPr lang="it-IT" sz="7200" dirty="0" smtClean="0">
                <a:solidFill>
                  <a:srgbClr val="0000FF"/>
                </a:solidFill>
                <a:latin typeface="Garamond" panose="02020404030301010803" pitchFamily="18" charset="0"/>
                <a:ea typeface="Times New Roman" panose="02020603050405020304" pitchFamily="18" charset="0"/>
              </a:rPr>
              <a:t>G. R. </a:t>
            </a:r>
            <a:r>
              <a:rPr lang="it-IT" sz="7200" dirty="0">
                <a:solidFill>
                  <a:srgbClr val="0000FF"/>
                </a:solidFill>
                <a:latin typeface="Garamond" panose="02020404030301010803" pitchFamily="18" charset="0"/>
                <a:ea typeface="Times New Roman" panose="02020603050405020304" pitchFamily="18" charset="0"/>
              </a:rPr>
              <a:t>che si è avvalso dell’Ufficio “Supporto al contenzioso” – </a:t>
            </a:r>
            <a:r>
              <a:rPr lang="it-IT" sz="7200" dirty="0" smtClean="0">
                <a:solidFill>
                  <a:srgbClr val="0000FF"/>
                </a:solidFill>
                <a:latin typeface="Garamond" panose="02020404030301010803" pitchFamily="18" charset="0"/>
                <a:ea typeface="Times New Roman" panose="02020603050405020304" pitchFamily="18" charset="0"/>
              </a:rPr>
              <a:t>(ufficio </a:t>
            </a:r>
            <a:r>
              <a:rPr lang="it-IT" sz="7200" dirty="0">
                <a:solidFill>
                  <a:srgbClr val="0000FF"/>
                </a:solidFill>
                <a:latin typeface="Garamond" panose="02020404030301010803" pitchFamily="18" charset="0"/>
                <a:ea typeface="Times New Roman" panose="02020603050405020304" pitchFamily="18" charset="0"/>
              </a:rPr>
              <a:t>procedimenti disciplinari-UPD) del Servizio “Amministrazione risorse umane” </a:t>
            </a:r>
            <a:r>
              <a:rPr lang="it-IT" sz="7200" dirty="0">
                <a:latin typeface="Garamond" panose="02020404030301010803" pitchFamily="18" charset="0"/>
                <a:ea typeface="Times New Roman" panose="02020603050405020304" pitchFamily="18" charset="0"/>
              </a:rPr>
              <a:t>a seguito:</a:t>
            </a:r>
          </a:p>
          <a:p>
            <a:pPr lvl="0" algn="just">
              <a:lnSpc>
                <a:spcPct val="150000"/>
              </a:lnSpc>
              <a:spcAft>
                <a:spcPts val="0"/>
              </a:spcAft>
              <a:buFont typeface="Wingdings" panose="05000000000000000000" pitchFamily="2" charset="2"/>
              <a:buChar char="Ø"/>
            </a:pPr>
            <a:r>
              <a:rPr lang="it-IT" sz="7200" dirty="0">
                <a:latin typeface="Garamond" panose="02020404030301010803" pitchFamily="18" charset="0"/>
                <a:ea typeface="Times New Roman" panose="02020603050405020304" pitchFamily="18" charset="0"/>
              </a:rPr>
              <a:t>delle modifiche introdotte dalle Leggi Regionali </a:t>
            </a:r>
            <a:r>
              <a:rPr lang="it-IT" sz="7200" dirty="0" err="1">
                <a:latin typeface="Garamond" panose="02020404030301010803" pitchFamily="18" charset="0"/>
                <a:ea typeface="Times New Roman" panose="02020603050405020304" pitchFamily="18" charset="0"/>
              </a:rPr>
              <a:t>nn</a:t>
            </a:r>
            <a:r>
              <a:rPr lang="it-IT" sz="7200" dirty="0">
                <a:latin typeface="Garamond" panose="02020404030301010803" pitchFamily="18" charset="0"/>
                <a:ea typeface="Times New Roman" panose="02020603050405020304" pitchFamily="18" charset="0"/>
              </a:rPr>
              <a:t>. 9 e 35/2014 alla L. R. n. 77/1999, con particolare riferimento all’art. 10 recante “Strutture organizzative permanenti”;</a:t>
            </a:r>
          </a:p>
          <a:p>
            <a:pPr lvl="0" algn="just">
              <a:lnSpc>
                <a:spcPct val="150000"/>
              </a:lnSpc>
              <a:spcAft>
                <a:spcPts val="0"/>
              </a:spcAft>
              <a:buFont typeface="Wingdings" panose="05000000000000000000" pitchFamily="2" charset="2"/>
              <a:buChar char="Ø"/>
            </a:pPr>
            <a:r>
              <a:rPr lang="it-IT" sz="7200" dirty="0">
                <a:latin typeface="Garamond" panose="02020404030301010803" pitchFamily="18" charset="0"/>
                <a:ea typeface="Times New Roman" panose="02020603050405020304" pitchFamily="18" charset="0"/>
              </a:rPr>
              <a:t>delle disposizioni contenute nell’art. 125, </a:t>
            </a:r>
            <a:r>
              <a:rPr lang="it-IT" sz="7200" dirty="0" err="1">
                <a:latin typeface="Garamond" panose="02020404030301010803" pitchFamily="18" charset="0"/>
                <a:ea typeface="Times New Roman" panose="02020603050405020304" pitchFamily="18" charset="0"/>
              </a:rPr>
              <a:t>parag</a:t>
            </a:r>
            <a:r>
              <a:rPr lang="it-IT" sz="7200" dirty="0">
                <a:latin typeface="Garamond" panose="02020404030301010803" pitchFamily="18" charset="0"/>
                <a:ea typeface="Times New Roman" panose="02020603050405020304" pitchFamily="18" charset="0"/>
              </a:rPr>
              <a:t>. 4, lettera c) del Regolamento (UE) 1303/2017 relativamente alle segnalazioni di frode o presunte irregolarità inerenti i fondi europei;</a:t>
            </a:r>
          </a:p>
          <a:p>
            <a:pPr lvl="0" algn="just">
              <a:lnSpc>
                <a:spcPct val="150000"/>
              </a:lnSpc>
              <a:spcAft>
                <a:spcPts val="0"/>
              </a:spcAft>
              <a:buFont typeface="Wingdings" panose="05000000000000000000" pitchFamily="2" charset="2"/>
              <a:buChar char="Ø"/>
            </a:pPr>
            <a:r>
              <a:rPr lang="it-IT" sz="7200" dirty="0">
                <a:latin typeface="Garamond" panose="02020404030301010803" pitchFamily="18" charset="0"/>
                <a:ea typeface="Times New Roman" panose="02020603050405020304" pitchFamily="18" charset="0"/>
              </a:rPr>
              <a:t>dell’entrata in vigore della Legge 30 novembre 2017 n. 179 recante “Disposizioni per la tutela degli autori di segnalazione di reati o irregolarità di cui siano venuti a conoscenza nell’ambito di un rapporto di lavoro pubblico o privato”;</a:t>
            </a:r>
          </a:p>
          <a:p>
            <a:pPr lvl="0" algn="just">
              <a:lnSpc>
                <a:spcPct val="150000"/>
              </a:lnSpc>
              <a:spcAft>
                <a:spcPts val="0"/>
              </a:spcAft>
              <a:buFont typeface="Wingdings" panose="05000000000000000000" pitchFamily="2" charset="2"/>
              <a:buChar char="Ø"/>
            </a:pPr>
            <a:r>
              <a:rPr lang="it-IT" sz="7200" dirty="0">
                <a:latin typeface="Garamond" panose="02020404030301010803" pitchFamily="18" charset="0"/>
                <a:ea typeface="Times New Roman" panose="02020603050405020304" pitchFamily="18" charset="0"/>
              </a:rPr>
              <a:t>delle modifiche introdotte dal D. </a:t>
            </a:r>
            <a:r>
              <a:rPr lang="it-IT" sz="7200" dirty="0" err="1">
                <a:latin typeface="Garamond" panose="02020404030301010803" pitchFamily="18" charset="0"/>
                <a:ea typeface="Times New Roman" panose="02020603050405020304" pitchFamily="18" charset="0"/>
              </a:rPr>
              <a:t>Lgs</a:t>
            </a:r>
            <a:r>
              <a:rPr lang="it-IT" sz="7200" dirty="0">
                <a:latin typeface="Garamond" panose="02020404030301010803" pitchFamily="18" charset="0"/>
                <a:ea typeface="Times New Roman" panose="02020603050405020304" pitchFamily="18" charset="0"/>
              </a:rPr>
              <a:t>. n. 75/2017, al D. </a:t>
            </a:r>
            <a:r>
              <a:rPr lang="it-IT" sz="7200" dirty="0" err="1">
                <a:latin typeface="Garamond" panose="02020404030301010803" pitchFamily="18" charset="0"/>
                <a:ea typeface="Times New Roman" panose="02020603050405020304" pitchFamily="18" charset="0"/>
              </a:rPr>
              <a:t>Lgs</a:t>
            </a:r>
            <a:r>
              <a:rPr lang="it-IT" sz="7200" dirty="0">
                <a:latin typeface="Garamond" panose="02020404030301010803" pitchFamily="18" charset="0"/>
                <a:ea typeface="Times New Roman" panose="02020603050405020304" pitchFamily="18" charset="0"/>
              </a:rPr>
              <a:t>. 165/2001, art. 55 e seguenti;</a:t>
            </a:r>
          </a:p>
          <a:p>
            <a:pPr lvl="0" algn="just">
              <a:lnSpc>
                <a:spcPct val="150000"/>
              </a:lnSpc>
              <a:spcAft>
                <a:spcPts val="0"/>
              </a:spcAft>
              <a:buFont typeface="Wingdings" panose="05000000000000000000" pitchFamily="2" charset="2"/>
              <a:buChar char="Ø"/>
            </a:pPr>
            <a:r>
              <a:rPr lang="it-IT" sz="7200" dirty="0">
                <a:latin typeface="Garamond" panose="02020404030301010803" pitchFamily="18" charset="0"/>
                <a:ea typeface="Times New Roman" panose="02020603050405020304" pitchFamily="18" charset="0"/>
              </a:rPr>
              <a:t>della sottoscrizione del nuovo CCNL 21/05/2018 relativo al personale del comparto funzioni locali – triennio 2016/2018;</a:t>
            </a:r>
          </a:p>
          <a:p>
            <a:pPr lvl="0" algn="just">
              <a:lnSpc>
                <a:spcPct val="150000"/>
              </a:lnSpc>
              <a:spcAft>
                <a:spcPts val="0"/>
              </a:spcAft>
              <a:buFont typeface="Wingdings" panose="05000000000000000000" pitchFamily="2" charset="2"/>
              <a:buChar char="Ø"/>
            </a:pPr>
            <a:r>
              <a:rPr lang="it-IT" sz="7200" dirty="0">
                <a:latin typeface="Garamond" panose="02020404030301010803" pitchFamily="18" charset="0"/>
                <a:ea typeface="Times New Roman" panose="02020603050405020304" pitchFamily="18" charset="0"/>
              </a:rPr>
              <a:t>delle disposizioni di cui al decreto legislativo 30 giugno 2003, n. 196 (Codice in materia di protezione dei dati personali), ora sostituito dal Regolamento (UE) 2016/679 entrato in vigore il 25 maggio 2018.</a:t>
            </a:r>
          </a:p>
          <a:p>
            <a:pPr algn="just">
              <a:buFontTx/>
              <a:buChar char="-"/>
            </a:pPr>
            <a:endParaRPr lang="it-IT" sz="6800" dirty="0">
              <a:latin typeface="Garamond" panose="02020404030301010803" pitchFamily="18" charset="0"/>
              <a:ea typeface="Times New Roman" panose="02020603050405020304" pitchFamily="18" charset="0"/>
            </a:endParaRPr>
          </a:p>
          <a:p>
            <a:pPr algn="just">
              <a:buFontTx/>
              <a:buChar char="-"/>
            </a:pPr>
            <a:endParaRPr lang="it-IT" b="1" dirty="0" smtClean="0">
              <a:solidFill>
                <a:schemeClr val="tx1"/>
              </a:solidFill>
            </a:endParaRPr>
          </a:p>
          <a:p>
            <a:pPr marL="0" indent="0" algn="just">
              <a:buNone/>
            </a:pPr>
            <a:endParaRPr lang="it-IT" b="1" dirty="0">
              <a:solidFill>
                <a:srgbClr val="C00000"/>
              </a:solidFill>
            </a:endParaRPr>
          </a:p>
          <a:p>
            <a:pPr marL="0" indent="0" algn="just">
              <a:buNone/>
            </a:pPr>
            <a:endParaRPr lang="it-IT" sz="1400" b="1" dirty="0">
              <a:solidFill>
                <a:srgbClr val="002060"/>
              </a:solidFill>
            </a:endParaRPr>
          </a:p>
          <a:p>
            <a:pPr algn="just">
              <a:buFont typeface="Wingdings" panose="05000000000000000000" pitchFamily="2" charset="2"/>
              <a:buChar char="Ø"/>
            </a:pPr>
            <a:endParaRPr lang="it-IT" sz="1400" b="1" dirty="0">
              <a:solidFill>
                <a:srgbClr val="002060"/>
              </a:solidFill>
            </a:endParaRPr>
          </a:p>
          <a:p>
            <a:pPr marL="0" indent="0" algn="just">
              <a:buNone/>
            </a:pPr>
            <a:endParaRPr lang="it-IT" b="1" dirty="0" smtClean="0">
              <a:solidFill>
                <a:srgbClr val="C00000"/>
              </a:solidFill>
            </a:endParaRPr>
          </a:p>
          <a:p>
            <a:pPr marL="0" indent="0" algn="just">
              <a:buNone/>
            </a:pPr>
            <a:endParaRPr lang="it-IT" b="1" dirty="0">
              <a:solidFill>
                <a:srgbClr val="C00000"/>
              </a:solidFill>
            </a:endParaRPr>
          </a:p>
          <a:p>
            <a:pPr marL="0" indent="0" algn="just">
              <a:buNone/>
            </a:pPr>
            <a:endParaRPr lang="it-IT" b="1" dirty="0">
              <a:solidFill>
                <a:srgbClr val="C00000"/>
              </a:solidFill>
            </a:endParaRPr>
          </a:p>
          <a:p>
            <a:pPr marL="0" indent="0" algn="just">
              <a:buNone/>
            </a:pPr>
            <a:endParaRPr lang="it-IT" dirty="0"/>
          </a:p>
          <a:p>
            <a:pPr marL="0" indent="0">
              <a:buNone/>
            </a:pPr>
            <a:endParaRPr lang="it-IT" b="1" dirty="0">
              <a:solidFill>
                <a:srgbClr val="C00000"/>
              </a:solidFill>
            </a:endParaRPr>
          </a:p>
          <a:p>
            <a:pPr>
              <a:buAutoNum type="arabicPeriod"/>
            </a:pPr>
            <a:endParaRPr lang="it-IT" b="1" dirty="0">
              <a:solidFill>
                <a:srgbClr val="C00000"/>
              </a:solidFill>
            </a:endParaRPr>
          </a:p>
          <a:p>
            <a:pPr marL="0" indent="0">
              <a:buNone/>
            </a:pPr>
            <a:endParaRPr lang="it-IT" dirty="0">
              <a:solidFill>
                <a:srgbClr val="C00000"/>
              </a:solidFill>
            </a:endParaRPr>
          </a:p>
          <a:p>
            <a:pPr marL="0" indent="0">
              <a:buNone/>
            </a:pPr>
            <a:endParaRPr lang="it-IT" dirty="0" smtClean="0">
              <a:solidFill>
                <a:srgbClr val="C00000"/>
              </a:solidFill>
            </a:endParaRPr>
          </a:p>
          <a:p>
            <a:pPr marL="0" indent="0">
              <a:buNone/>
            </a:pPr>
            <a:endParaRPr lang="it-IT" dirty="0"/>
          </a:p>
          <a:p>
            <a:pPr marL="0" indent="0">
              <a:buNone/>
            </a:pPr>
            <a:r>
              <a:rPr lang="it-IT" dirty="0" smtClean="0"/>
              <a:t> </a:t>
            </a:r>
            <a:endParaRPr lang="it-IT" dirty="0"/>
          </a:p>
        </p:txBody>
      </p:sp>
      <p:sp>
        <p:nvSpPr>
          <p:cNvPr id="6" name="Segnaposto numero diapositiva 5"/>
          <p:cNvSpPr>
            <a:spLocks noGrp="1"/>
          </p:cNvSpPr>
          <p:nvPr>
            <p:ph type="sldNum" sz="quarter" idx="15"/>
          </p:nvPr>
        </p:nvSpPr>
        <p:spPr>
          <a:xfrm>
            <a:off x="10838688" y="6125497"/>
            <a:ext cx="812800" cy="285135"/>
          </a:xfrm>
        </p:spPr>
        <p:txBody>
          <a:bodyPr/>
          <a:lstStyle/>
          <a:p>
            <a:pPr>
              <a:defRPr/>
            </a:pPr>
            <a:fld id="{B2D3D1F1-375F-4D34-BD2F-2D3F7ECFE057}" type="slidenum">
              <a:rPr lang="en-US" smtClean="0">
                <a:solidFill>
                  <a:schemeClr val="tx1"/>
                </a:solidFill>
              </a:rPr>
              <a:pPr>
                <a:defRPr/>
              </a:pPr>
              <a:t>4</a:t>
            </a:fld>
            <a:endParaRPr lang="en-US" dirty="0">
              <a:solidFill>
                <a:schemeClr val="tx1"/>
              </a:solidFill>
            </a:endParaRPr>
          </a:p>
        </p:txBody>
      </p:sp>
    </p:spTree>
    <p:extLst>
      <p:ext uri="{BB962C8B-B14F-4D97-AF65-F5344CB8AC3E}">
        <p14:creationId xmlns:p14="http://schemas.microsoft.com/office/powerpoint/2010/main" val="121319878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000"/>
                                        <p:tgtEl>
                                          <p:spTgt spid="3">
                                            <p:txEl>
                                              <p:pRg st="2" end="2"/>
                                            </p:txEl>
                                          </p:spTgt>
                                        </p:tgtEl>
                                      </p:cBhvr>
                                    </p:animEffect>
                                    <p:anim calcmode="lin" valueType="num">
                                      <p:cBhvr>
                                        <p:cTn id="1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1000"/>
                                        <p:tgtEl>
                                          <p:spTgt spid="3">
                                            <p:txEl>
                                              <p:pRg st="4" end="4"/>
                                            </p:txEl>
                                          </p:spTgt>
                                        </p:tgtEl>
                                      </p:cBhvr>
                                    </p:animEffect>
                                    <p:anim calcmode="lin" valueType="num">
                                      <p:cBhvr>
                                        <p:cTn id="2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1000"/>
                                        <p:tgtEl>
                                          <p:spTgt spid="3">
                                            <p:txEl>
                                              <p:pRg st="5" end="5"/>
                                            </p:txEl>
                                          </p:spTgt>
                                        </p:tgtEl>
                                      </p:cBhvr>
                                    </p:animEffect>
                                    <p:anim calcmode="lin" valueType="num">
                                      <p:cBhvr>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2" presetClass="entr" presetSubtype="0" fill="hold" grpId="0"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anim calcmode="lin" valueType="num">
                                      <p:cBhvr>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0" fill="hold">
                            <p:stCondLst>
                              <p:cond delay="6000"/>
                            </p:stCondLst>
                            <p:childTnLst>
                              <p:par>
                                <p:cTn id="41" presetID="42" presetClass="entr" presetSubtype="0" fill="hold" grpId="0" nodeType="after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1000"/>
                                        <p:tgtEl>
                                          <p:spTgt spid="3">
                                            <p:txEl>
                                              <p:pRg st="7" end="7"/>
                                            </p:txEl>
                                          </p:spTgt>
                                        </p:tgtEl>
                                      </p:cBhvr>
                                    </p:animEffect>
                                    <p:anim calcmode="lin" valueType="num">
                                      <p:cBhvr>
                                        <p:cTn id="4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46" fill="hold">
                            <p:stCondLst>
                              <p:cond delay="7000"/>
                            </p:stCondLst>
                            <p:childTnLst>
                              <p:par>
                                <p:cTn id="47" presetID="42" presetClass="entr" presetSubtype="0" fill="hold" grpId="0" nodeType="after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1000"/>
                                        <p:tgtEl>
                                          <p:spTgt spid="3">
                                            <p:txEl>
                                              <p:pRg st="8" end="8"/>
                                            </p:txEl>
                                          </p:spTgt>
                                        </p:tgtEl>
                                      </p:cBhvr>
                                    </p:animEffect>
                                    <p:anim calcmode="lin" valueType="num">
                                      <p:cBhvr>
                                        <p:cTn id="5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52" fill="hold">
                            <p:stCondLst>
                              <p:cond delay="8000"/>
                            </p:stCondLst>
                            <p:childTnLst>
                              <p:par>
                                <p:cTn id="53" presetID="42" presetClass="entr" presetSubtype="0" fill="hold" grpId="0" nodeType="afterEffect">
                                  <p:stCondLst>
                                    <p:cond delay="0"/>
                                  </p:stCondLst>
                                  <p:childTnLst>
                                    <p:set>
                                      <p:cBhvr>
                                        <p:cTn id="54" dur="1" fill="hold">
                                          <p:stCondLst>
                                            <p:cond delay="0"/>
                                          </p:stCondLst>
                                        </p:cTn>
                                        <p:tgtEl>
                                          <p:spTgt spid="3">
                                            <p:txEl>
                                              <p:pRg st="23" end="23"/>
                                            </p:txEl>
                                          </p:spTgt>
                                        </p:tgtEl>
                                        <p:attrNameLst>
                                          <p:attrName>style.visibility</p:attrName>
                                        </p:attrNameLst>
                                      </p:cBhvr>
                                      <p:to>
                                        <p:strVal val="visible"/>
                                      </p:to>
                                    </p:set>
                                    <p:animEffect transition="in" filter="fade">
                                      <p:cBhvr>
                                        <p:cTn id="55" dur="1000"/>
                                        <p:tgtEl>
                                          <p:spTgt spid="3">
                                            <p:txEl>
                                              <p:pRg st="23" end="23"/>
                                            </p:txEl>
                                          </p:spTgt>
                                        </p:tgtEl>
                                      </p:cBhvr>
                                    </p:animEffect>
                                    <p:anim calcmode="lin" valueType="num">
                                      <p:cBhvr>
                                        <p:cTn id="56" dur="1000" fill="hold"/>
                                        <p:tgtEl>
                                          <p:spTgt spid="3">
                                            <p:txEl>
                                              <p:pRg st="23" end="23"/>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23" end="2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316993" y="84667"/>
            <a:ext cx="11334496" cy="6680199"/>
          </a:xfrm>
        </p:spPr>
        <p:txBody>
          <a:bodyPr>
            <a:normAutofit fontScale="77500" lnSpcReduction="20000"/>
          </a:bodyPr>
          <a:lstStyle/>
          <a:p>
            <a:pPr algn="just">
              <a:lnSpc>
                <a:spcPct val="150000"/>
              </a:lnSpc>
              <a:spcAft>
                <a:spcPts val="0"/>
              </a:spcAft>
            </a:pPr>
            <a:r>
              <a:rPr lang="it-IT" sz="2000" dirty="0">
                <a:latin typeface="Garamond" panose="02020404030301010803" pitchFamily="18" charset="0"/>
                <a:ea typeface="Times New Roman" panose="02020603050405020304" pitchFamily="18" charset="0"/>
              </a:rPr>
              <a:t>In data </a:t>
            </a:r>
            <a:r>
              <a:rPr lang="it-IT" sz="2000" dirty="0">
                <a:solidFill>
                  <a:srgbClr val="0000FF"/>
                </a:solidFill>
                <a:latin typeface="Garamond" panose="02020404030301010803" pitchFamily="18" charset="0"/>
                <a:ea typeface="Times New Roman" panose="02020603050405020304" pitchFamily="18" charset="0"/>
              </a:rPr>
              <a:t>3 ottobre 2018 è </a:t>
            </a:r>
            <a:r>
              <a:rPr lang="it-IT" sz="2000" dirty="0" smtClean="0">
                <a:solidFill>
                  <a:srgbClr val="0000FF"/>
                </a:solidFill>
                <a:latin typeface="Garamond" panose="02020404030301010803" pitchFamily="18" charset="0"/>
                <a:ea typeface="Times New Roman" panose="02020603050405020304" pitchFamily="18" charset="0"/>
              </a:rPr>
              <a:t>stata pubblicata </a:t>
            </a:r>
            <a:r>
              <a:rPr lang="it-IT" sz="2000" dirty="0">
                <a:latin typeface="Garamond" panose="02020404030301010803" pitchFamily="18" charset="0"/>
                <a:ea typeface="Times New Roman" panose="02020603050405020304" pitchFamily="18" charset="0"/>
              </a:rPr>
              <a:t>sul sito istituzionale della Regione – pagina “Novità” e sezione “Amministrazione trasparente” </a:t>
            </a:r>
            <a:r>
              <a:rPr lang="it-IT" sz="2000" dirty="0">
                <a:solidFill>
                  <a:srgbClr val="0000FF"/>
                </a:solidFill>
                <a:latin typeface="Garamond" panose="02020404030301010803" pitchFamily="18" charset="0"/>
                <a:ea typeface="Times New Roman" panose="02020603050405020304" pitchFamily="18" charset="0"/>
              </a:rPr>
              <a:t>la bozza dell’aggiornamento del Codice di comportamento al fine di poter acquisire osservazioni e proposte da parte degli </a:t>
            </a:r>
            <a:r>
              <a:rPr lang="it-IT" sz="2000" i="1" dirty="0">
                <a:solidFill>
                  <a:srgbClr val="0000FF"/>
                </a:solidFill>
                <a:latin typeface="Garamond" panose="02020404030301010803" pitchFamily="18" charset="0"/>
                <a:ea typeface="Times New Roman" panose="02020603050405020304" pitchFamily="18" charset="0"/>
              </a:rPr>
              <a:t>stakeholder.</a:t>
            </a:r>
            <a:r>
              <a:rPr lang="it-IT" sz="2000" i="1" dirty="0">
                <a:latin typeface="Garamond" panose="02020404030301010803" pitchFamily="18" charset="0"/>
                <a:ea typeface="Times New Roman" panose="02020603050405020304" pitchFamily="18" charset="0"/>
              </a:rPr>
              <a:t> </a:t>
            </a:r>
            <a:r>
              <a:rPr lang="it-IT" sz="2000" dirty="0">
                <a:latin typeface="Garamond" panose="02020404030301010803" pitchFamily="18" charset="0"/>
                <a:ea typeface="Times New Roman" panose="02020603050405020304" pitchFamily="18" charset="0"/>
              </a:rPr>
              <a:t>Per tale finalità è stato pubblicato sul sito istituzionale anche un avviso recante le modalità per la presentazione delle osservazioni </a:t>
            </a:r>
            <a:r>
              <a:rPr lang="it-IT" sz="2000" b="1" dirty="0">
                <a:latin typeface="Garamond" panose="02020404030301010803" pitchFamily="18" charset="0"/>
                <a:ea typeface="Times New Roman" panose="02020603050405020304" pitchFamily="18" charset="0"/>
              </a:rPr>
              <a:t>entro la data del 13 ottobre 2018</a:t>
            </a:r>
            <a:r>
              <a:rPr lang="it-IT" sz="2000" dirty="0">
                <a:latin typeface="Garamond" panose="02020404030301010803" pitchFamily="18" charset="0"/>
                <a:ea typeface="Times New Roman" panose="02020603050405020304" pitchFamily="18" charset="0"/>
              </a:rPr>
              <a:t>, unitamente al modulo da utilizzare a tale scopo.</a:t>
            </a:r>
            <a:endParaRPr lang="it-IT" sz="2000" dirty="0">
              <a:latin typeface="Times New Roman" panose="02020603050405020304" pitchFamily="18" charset="0"/>
              <a:ea typeface="Times New Roman" panose="02020603050405020304" pitchFamily="18" charset="0"/>
            </a:endParaRPr>
          </a:p>
          <a:p>
            <a:pPr algn="just">
              <a:lnSpc>
                <a:spcPct val="150000"/>
              </a:lnSpc>
              <a:spcAft>
                <a:spcPts val="0"/>
              </a:spcAft>
            </a:pPr>
            <a:r>
              <a:rPr lang="it-IT" sz="2000" dirty="0">
                <a:latin typeface="Garamond" panose="02020404030301010803" pitchFamily="18" charset="0"/>
                <a:ea typeface="Times New Roman" panose="02020603050405020304" pitchFamily="18" charset="0"/>
              </a:rPr>
              <a:t>Con e-mail del 3 ottobre 2018, il Responsabile della prevenzione della corruzione e della trasparenza della Giunta regionale ha inoltre comunicato l’avvio della “</a:t>
            </a:r>
            <a:r>
              <a:rPr lang="it-IT" sz="2000" i="1" dirty="0">
                <a:latin typeface="Garamond" panose="02020404030301010803" pitchFamily="18" charset="0"/>
                <a:ea typeface="Times New Roman" panose="02020603050405020304" pitchFamily="18" charset="0"/>
              </a:rPr>
              <a:t>procedura aperta alla partecipazione</a:t>
            </a:r>
            <a:r>
              <a:rPr lang="it-IT" sz="2000" dirty="0">
                <a:latin typeface="Garamond" panose="02020404030301010803" pitchFamily="18" charset="0"/>
                <a:ea typeface="Times New Roman" panose="02020603050405020304" pitchFamily="18" charset="0"/>
              </a:rPr>
              <a:t>” sulla bozza dell’aggiornamento del Codice di comportamento dei dipendenti della Giunta regionale ai seguenti destinatari</a:t>
            </a:r>
            <a:r>
              <a:rPr lang="it-IT" sz="2000" dirty="0" smtClean="0">
                <a:latin typeface="Garamond" panose="02020404030301010803" pitchFamily="18" charset="0"/>
                <a:ea typeface="Times New Roman" panose="02020603050405020304" pitchFamily="18" charset="0"/>
              </a:rPr>
              <a:t>:</a:t>
            </a:r>
            <a:endParaRPr lang="it-IT" sz="2000" dirty="0" smtClean="0">
              <a:latin typeface="Garamond" panose="02020404030301010803" pitchFamily="18" charset="0"/>
              <a:ea typeface="Times New Roman" panose="02020603050405020304" pitchFamily="18" charset="0"/>
              <a:cs typeface="Times New Roman" panose="02020603050405020304" pitchFamily="18" charset="0"/>
            </a:endParaRPr>
          </a:p>
          <a:p>
            <a:pPr marL="342900" indent="-342900" algn="just">
              <a:lnSpc>
                <a:spcPct val="150000"/>
              </a:lnSpc>
              <a:buFont typeface="Garamond" panose="02020404030301010803" pitchFamily="18" charset="0"/>
              <a:buChar char="-"/>
              <a:tabLst>
                <a:tab pos="457200" algn="l"/>
              </a:tabLst>
            </a:pPr>
            <a:r>
              <a:rPr lang="it-IT" sz="2000" dirty="0" smtClean="0">
                <a:latin typeface="Garamond" panose="02020404030301010803" pitchFamily="18" charset="0"/>
                <a:ea typeface="Times New Roman" panose="02020603050405020304" pitchFamily="18" charset="0"/>
                <a:cs typeface="Times New Roman" panose="02020603050405020304" pitchFamily="18" charset="0"/>
              </a:rPr>
              <a:t>Organizzazioni </a:t>
            </a:r>
            <a:r>
              <a:rPr lang="it-IT" sz="2000" dirty="0">
                <a:latin typeface="Garamond" panose="02020404030301010803" pitchFamily="18" charset="0"/>
                <a:ea typeface="Times New Roman" panose="02020603050405020304" pitchFamily="18" charset="0"/>
                <a:cs typeface="Times New Roman" panose="02020603050405020304" pitchFamily="18" charset="0"/>
              </a:rPr>
              <a:t>sindacali (territoriali, RSU, Segretari generali</a:t>
            </a:r>
            <a:r>
              <a:rPr lang="it-IT" sz="2000" dirty="0" smtClean="0">
                <a:latin typeface="Garamond" panose="02020404030301010803" pitchFamily="18" charset="0"/>
                <a:ea typeface="Times New Roman" panose="02020603050405020304" pitchFamily="18" charset="0"/>
                <a:cs typeface="Times New Roman" panose="02020603050405020304" pitchFamily="18" charset="0"/>
              </a:rPr>
              <a:t>); Associazioni </a:t>
            </a:r>
            <a:r>
              <a:rPr lang="it-IT" sz="2000" dirty="0">
                <a:latin typeface="Garamond" panose="02020404030301010803" pitchFamily="18" charset="0"/>
                <a:ea typeface="Times New Roman" panose="02020603050405020304" pitchFamily="18" charset="0"/>
                <a:cs typeface="Times New Roman" panose="02020603050405020304" pitchFamily="18" charset="0"/>
              </a:rPr>
              <a:t>di categoria e organismi </a:t>
            </a:r>
            <a:r>
              <a:rPr lang="it-IT" sz="2000" dirty="0" smtClean="0">
                <a:latin typeface="Garamond" panose="02020404030301010803" pitchFamily="18" charset="0"/>
                <a:ea typeface="Times New Roman" panose="02020603050405020304" pitchFamily="18" charset="0"/>
                <a:cs typeface="Times New Roman" panose="02020603050405020304" pitchFamily="18" charset="0"/>
              </a:rPr>
              <a:t>vari;</a:t>
            </a:r>
          </a:p>
          <a:p>
            <a:pPr marL="342900" indent="-342900" algn="just">
              <a:lnSpc>
                <a:spcPct val="150000"/>
              </a:lnSpc>
              <a:buFont typeface="Garamond" panose="02020404030301010803" pitchFamily="18" charset="0"/>
              <a:buChar char="-"/>
              <a:tabLst>
                <a:tab pos="457200" algn="l"/>
              </a:tabLst>
            </a:pPr>
            <a:r>
              <a:rPr lang="it-IT" sz="2000" dirty="0">
                <a:solidFill>
                  <a:srgbClr val="000000"/>
                </a:solidFill>
                <a:latin typeface="Garamond" panose="02020404030301010803" pitchFamily="18" charset="0"/>
                <a:ea typeface="Times New Roman" panose="02020603050405020304" pitchFamily="18" charset="0"/>
                <a:cs typeface="Tahoma" panose="020B0604030504040204" pitchFamily="34" charset="0"/>
              </a:rPr>
              <a:t>CAL Consiglio Autonomie Locali - CUG Giunta </a:t>
            </a:r>
            <a:r>
              <a:rPr lang="it-IT" sz="2000" dirty="0" smtClean="0">
                <a:solidFill>
                  <a:srgbClr val="000000"/>
                </a:solidFill>
                <a:latin typeface="Garamond" panose="02020404030301010803" pitchFamily="18" charset="0"/>
                <a:ea typeface="Times New Roman" panose="02020603050405020304" pitchFamily="18" charset="0"/>
                <a:cs typeface="Tahoma" panose="020B0604030504040204" pitchFamily="34" charset="0"/>
              </a:rPr>
              <a:t>regionale; Utenti </a:t>
            </a:r>
            <a:r>
              <a:rPr lang="it-IT" sz="2000" dirty="0">
                <a:solidFill>
                  <a:srgbClr val="000000"/>
                </a:solidFill>
                <a:latin typeface="Garamond" panose="02020404030301010803" pitchFamily="18" charset="0"/>
                <a:ea typeface="Times New Roman" panose="02020603050405020304" pitchFamily="18" charset="0"/>
                <a:cs typeface="Tahoma" panose="020B0604030504040204" pitchFamily="34" charset="0"/>
              </a:rPr>
              <a:t>regionali interni. </a:t>
            </a:r>
            <a:endParaRPr lang="it-IT" sz="20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it-IT" sz="2000" dirty="0">
                <a:latin typeface="Garamond" panose="02020404030301010803" pitchFamily="18" charset="0"/>
                <a:ea typeface="Times New Roman" panose="02020603050405020304" pitchFamily="18" charset="0"/>
              </a:rPr>
              <a:t>In ogni caso, al fine di garantire la più ampia partecipazione, è stata assicurata diffusione all’avvio della “</a:t>
            </a:r>
            <a:r>
              <a:rPr lang="it-IT" sz="2000" i="1" dirty="0">
                <a:latin typeface="Garamond" panose="02020404030301010803" pitchFamily="18" charset="0"/>
                <a:ea typeface="Times New Roman" panose="02020603050405020304" pitchFamily="18" charset="0"/>
              </a:rPr>
              <a:t>procedura aperta alla partecipazione” </a:t>
            </a:r>
            <a:r>
              <a:rPr lang="it-IT" sz="2000" dirty="0">
                <a:latin typeface="Garamond" panose="02020404030301010803" pitchFamily="18" charset="0"/>
                <a:ea typeface="Times New Roman" panose="02020603050405020304" pitchFamily="18" charset="0"/>
              </a:rPr>
              <a:t>attraverso la pubblicazione della bozza dell’aggiornamento del Codice nel sito URP e sulla pagina FB Abruzzo Regione aperta.</a:t>
            </a:r>
            <a:endParaRPr lang="it-IT" sz="2000" dirty="0">
              <a:latin typeface="Times New Roman" panose="02020603050405020304" pitchFamily="18" charset="0"/>
              <a:ea typeface="Times New Roman" panose="02020603050405020304" pitchFamily="18" charset="0"/>
            </a:endParaRPr>
          </a:p>
          <a:p>
            <a:pPr algn="just">
              <a:lnSpc>
                <a:spcPct val="150000"/>
              </a:lnSpc>
              <a:spcAft>
                <a:spcPts val="0"/>
              </a:spcAft>
            </a:pPr>
            <a:r>
              <a:rPr lang="it-IT" sz="2000" dirty="0">
                <a:solidFill>
                  <a:srgbClr val="0000FF"/>
                </a:solidFill>
                <a:latin typeface="Garamond" panose="02020404030301010803" pitchFamily="18" charset="0"/>
                <a:ea typeface="Times New Roman" panose="02020603050405020304" pitchFamily="18" charset="0"/>
              </a:rPr>
              <a:t>La predetta bozza è stata altresì formalmente inoltrata</a:t>
            </a:r>
            <a:r>
              <a:rPr lang="it-IT" sz="2000" dirty="0">
                <a:latin typeface="Garamond" panose="02020404030301010803" pitchFamily="18" charset="0"/>
                <a:ea typeface="Times New Roman" panose="02020603050405020304" pitchFamily="18" charset="0"/>
              </a:rPr>
              <a:t>, per l’avvio dei necessari approfondimenti, </a:t>
            </a:r>
            <a:r>
              <a:rPr lang="it-IT" sz="2000" dirty="0">
                <a:solidFill>
                  <a:srgbClr val="0000FF"/>
                </a:solidFill>
                <a:latin typeface="Garamond" panose="02020404030301010803" pitchFamily="18" charset="0"/>
                <a:ea typeface="Times New Roman" panose="02020603050405020304" pitchFamily="18" charset="0"/>
              </a:rPr>
              <a:t>al Servizio Amministrazione Risorse </a:t>
            </a:r>
            <a:r>
              <a:rPr lang="it-IT" sz="2000" dirty="0" smtClean="0">
                <a:solidFill>
                  <a:srgbClr val="0000FF"/>
                </a:solidFill>
                <a:latin typeface="Garamond" panose="02020404030301010803" pitchFamily="18" charset="0"/>
                <a:ea typeface="Times New Roman" panose="02020603050405020304" pitchFamily="18" charset="0"/>
              </a:rPr>
              <a:t>Umane (DPB011) </a:t>
            </a:r>
            <a:r>
              <a:rPr lang="it-IT" sz="2000" dirty="0">
                <a:solidFill>
                  <a:srgbClr val="0000FF"/>
                </a:solidFill>
                <a:latin typeface="Garamond" panose="02020404030301010803" pitchFamily="18" charset="0"/>
                <a:ea typeface="Times New Roman" panose="02020603050405020304" pitchFamily="18" charset="0"/>
              </a:rPr>
              <a:t>e all’Organismo Indipendente di Valutazione della Giunta (O.I.V.) </a:t>
            </a:r>
            <a:r>
              <a:rPr lang="it-IT" sz="2000" dirty="0">
                <a:latin typeface="Garamond" panose="02020404030301010803" pitchFamily="18" charset="0"/>
                <a:ea typeface="Times New Roman" panose="02020603050405020304" pitchFamily="18" charset="0"/>
              </a:rPr>
              <a:t>con nota </a:t>
            </a:r>
            <a:r>
              <a:rPr lang="it-IT" sz="2000" dirty="0" err="1">
                <a:latin typeface="Garamond" panose="02020404030301010803" pitchFamily="18" charset="0"/>
                <a:ea typeface="Times New Roman" panose="02020603050405020304" pitchFamily="18" charset="0"/>
              </a:rPr>
              <a:t>Prot</a:t>
            </a:r>
            <a:r>
              <a:rPr lang="it-IT" sz="2000" dirty="0">
                <a:latin typeface="Garamond" panose="02020404030301010803" pitchFamily="18" charset="0"/>
                <a:ea typeface="Times New Roman" panose="02020603050405020304" pitchFamily="18" charset="0"/>
              </a:rPr>
              <a:t>. 0247361/18 del 7 settembre 2018, e, successivamente con nota </a:t>
            </a:r>
            <a:r>
              <a:rPr lang="it-IT" sz="2000" dirty="0" err="1">
                <a:latin typeface="Garamond" panose="02020404030301010803" pitchFamily="18" charset="0"/>
                <a:ea typeface="Times New Roman" panose="02020603050405020304" pitchFamily="18" charset="0"/>
              </a:rPr>
              <a:t>Prot</a:t>
            </a:r>
            <a:r>
              <a:rPr lang="it-IT" sz="2000" dirty="0">
                <a:latin typeface="Garamond" panose="02020404030301010803" pitchFamily="18" charset="0"/>
                <a:ea typeface="Times New Roman" panose="02020603050405020304" pitchFamily="18" charset="0"/>
              </a:rPr>
              <a:t>. 0286943/18 del 17/10/2018 </a:t>
            </a:r>
            <a:r>
              <a:rPr lang="it-IT" sz="2000" dirty="0">
                <a:solidFill>
                  <a:srgbClr val="0000FF"/>
                </a:solidFill>
                <a:latin typeface="Garamond" panose="02020404030301010803" pitchFamily="18" charset="0"/>
                <a:ea typeface="Times New Roman" panose="02020603050405020304" pitchFamily="18" charset="0"/>
              </a:rPr>
              <a:t>in vista del parere obbligatorio che detto Organismo ha poi formulato in data 18/10/2018 sulla versione ultima del testo del codice</a:t>
            </a:r>
            <a:r>
              <a:rPr lang="it-IT" sz="2000" dirty="0">
                <a:latin typeface="Garamond" panose="02020404030301010803" pitchFamily="18" charset="0"/>
                <a:ea typeface="Times New Roman" panose="02020603050405020304" pitchFamily="18" charset="0"/>
              </a:rPr>
              <a:t>, prima della presentazione dello stesso, da parte del Responsabile della prevenzione della corruzione, all’approvazione dell’Esecutivo regionale</a:t>
            </a:r>
            <a:r>
              <a:rPr lang="it-IT" sz="2000" dirty="0" smtClean="0">
                <a:latin typeface="Garamond" panose="02020404030301010803" pitchFamily="18" charset="0"/>
                <a:ea typeface="Times New Roman" panose="02020603050405020304" pitchFamily="18" charset="0"/>
              </a:rPr>
              <a:t>.</a:t>
            </a:r>
          </a:p>
          <a:p>
            <a:pPr algn="just">
              <a:lnSpc>
                <a:spcPct val="150000"/>
              </a:lnSpc>
              <a:spcAft>
                <a:spcPts val="0"/>
              </a:spcAft>
            </a:pPr>
            <a:r>
              <a:rPr lang="it-IT" sz="2000" dirty="0">
                <a:latin typeface="Garamond" panose="02020404030301010803" pitchFamily="18" charset="0"/>
                <a:ea typeface="Times New Roman" panose="02020603050405020304" pitchFamily="18" charset="0"/>
              </a:rPr>
              <a:t>In esito alla “</a:t>
            </a:r>
            <a:r>
              <a:rPr lang="it-IT" sz="2000" i="1" dirty="0">
                <a:latin typeface="Garamond" panose="02020404030301010803" pitchFamily="18" charset="0"/>
                <a:ea typeface="Times New Roman" panose="02020603050405020304" pitchFamily="18" charset="0"/>
              </a:rPr>
              <a:t>procedura aperta alla partecipazione</a:t>
            </a:r>
            <a:r>
              <a:rPr lang="it-IT" sz="2000" dirty="0">
                <a:latin typeface="Garamond" panose="02020404030301010803" pitchFamily="18" charset="0"/>
                <a:ea typeface="Times New Roman" panose="02020603050405020304" pitchFamily="18" charset="0"/>
              </a:rPr>
              <a:t>” </a:t>
            </a:r>
            <a:r>
              <a:rPr lang="it-IT" sz="2000" dirty="0" smtClean="0">
                <a:latin typeface="Garamond" panose="02020404030301010803" pitchFamily="18" charset="0"/>
                <a:ea typeface="Times New Roman" panose="02020603050405020304" pitchFamily="18" charset="0"/>
              </a:rPr>
              <a:t>non sono pervenute osservazioni o contributi rilevanti, tali da poter essere presi in considerazione per integrare o migliorare le disposizioni del Codice.</a:t>
            </a:r>
            <a:endParaRPr lang="it-IT" sz="2000" dirty="0">
              <a:latin typeface="Times New Roman" panose="02020603050405020304" pitchFamily="18" charset="0"/>
              <a:ea typeface="Times New Roman" panose="02020603050405020304" pitchFamily="18" charset="0"/>
            </a:endParaRPr>
          </a:p>
          <a:p>
            <a:pPr algn="just">
              <a:lnSpc>
                <a:spcPct val="150000"/>
              </a:lnSpc>
              <a:spcAft>
                <a:spcPts val="0"/>
              </a:spcAft>
            </a:pPr>
            <a:endParaRPr lang="it-IT" sz="1400" dirty="0">
              <a:latin typeface="Times New Roman" panose="02020603050405020304" pitchFamily="18" charset="0"/>
              <a:ea typeface="Times New Roman" panose="02020603050405020304" pitchFamily="18" charset="0"/>
            </a:endParaRPr>
          </a:p>
          <a:p>
            <a:pPr marL="0" indent="0" algn="just">
              <a:lnSpc>
                <a:spcPct val="150000"/>
              </a:lnSpc>
              <a:buNone/>
              <a:tabLst>
                <a:tab pos="457200" algn="l"/>
              </a:tabLst>
            </a:pPr>
            <a:endParaRPr lang="it-IT" sz="1600" dirty="0" smtClean="0">
              <a:latin typeface="Garamond" panose="02020404030301010803" pitchFamily="18" charset="0"/>
              <a:ea typeface="Times New Roman" panose="02020603050405020304" pitchFamily="18" charset="0"/>
              <a:cs typeface="Times New Roman" panose="02020603050405020304" pitchFamily="18" charset="0"/>
            </a:endParaRPr>
          </a:p>
          <a:p>
            <a:pPr marL="342900" indent="-342900" algn="just">
              <a:lnSpc>
                <a:spcPct val="150000"/>
              </a:lnSpc>
              <a:buFont typeface="Garamond" panose="02020404030301010803" pitchFamily="18" charset="0"/>
              <a:buChar char="-"/>
              <a:tabLst>
                <a:tab pos="457200" algn="l"/>
              </a:tabLst>
            </a:pPr>
            <a:endParaRPr lang="it-IT" sz="1600" dirty="0" smtClean="0">
              <a:latin typeface="Garamond" panose="02020404030301010803" pitchFamily="18" charset="0"/>
              <a:ea typeface="Times New Roman" panose="02020603050405020304" pitchFamily="18" charset="0"/>
              <a:cs typeface="Times New Roman" panose="02020603050405020304" pitchFamily="18" charset="0"/>
            </a:endParaRPr>
          </a:p>
          <a:p>
            <a:pPr marL="342900" indent="-342900" algn="just">
              <a:lnSpc>
                <a:spcPct val="150000"/>
              </a:lnSpc>
              <a:buFont typeface="Garamond" panose="02020404030301010803" pitchFamily="18" charset="0"/>
              <a:buChar char="-"/>
              <a:tabLst>
                <a:tab pos="457200" algn="l"/>
              </a:tabLst>
            </a:pPr>
            <a:endParaRPr lang="it-IT" sz="1600" dirty="0">
              <a:latin typeface="Garamond" panose="02020404030301010803"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0"/>
              </a:spcAft>
              <a:buFont typeface="Garamond" panose="02020404030301010803" pitchFamily="18" charset="0"/>
              <a:buChar char="-"/>
              <a:tabLst>
                <a:tab pos="457200" algn="l"/>
              </a:tabLst>
            </a:pPr>
            <a:endParaRPr lang="it-IT" sz="1600" dirty="0" smtClean="0">
              <a:latin typeface="Garamond" panose="02020404030301010803"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0"/>
              </a:spcAft>
              <a:buFont typeface="Garamond" panose="02020404030301010803" pitchFamily="18" charset="0"/>
              <a:buChar char="-"/>
              <a:tabLst>
                <a:tab pos="457200" algn="l"/>
              </a:tabLst>
            </a:pPr>
            <a:endParaRPr lang="it-IT" sz="1600" dirty="0" smtClean="0">
              <a:latin typeface="Garamond" panose="02020404030301010803"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0"/>
              </a:spcAft>
              <a:buFont typeface="Garamond" panose="02020404030301010803" pitchFamily="18" charset="0"/>
              <a:buChar char="-"/>
              <a:tabLst>
                <a:tab pos="457200" algn="l"/>
              </a:tabLst>
            </a:pPr>
            <a:endParaRPr lang="it-IT" sz="14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buFontTx/>
              <a:buChar char="-"/>
            </a:pPr>
            <a:endParaRPr lang="it-IT" sz="1400" dirty="0" smtClean="0">
              <a:solidFill>
                <a:schemeClr val="tx1"/>
              </a:solidFill>
            </a:endParaRPr>
          </a:p>
          <a:p>
            <a:pPr algn="just">
              <a:buFontTx/>
              <a:buChar char="-"/>
            </a:pPr>
            <a:endParaRPr lang="it-IT" sz="1400" dirty="0" smtClean="0">
              <a:solidFill>
                <a:schemeClr val="tx1"/>
              </a:solidFill>
            </a:endParaRPr>
          </a:p>
          <a:p>
            <a:pPr algn="just">
              <a:buFontTx/>
              <a:buChar char="-"/>
            </a:pPr>
            <a:endParaRPr lang="it-IT" sz="1400" dirty="0" smtClean="0">
              <a:solidFill>
                <a:schemeClr val="tx1"/>
              </a:solidFill>
            </a:endParaRPr>
          </a:p>
          <a:p>
            <a:pPr marL="0" indent="0" algn="just">
              <a:buNone/>
            </a:pPr>
            <a:endParaRPr lang="it-IT" sz="1400" b="1" u="sng" dirty="0" smtClean="0">
              <a:solidFill>
                <a:srgbClr val="FF0000"/>
              </a:solidFill>
            </a:endParaRPr>
          </a:p>
          <a:p>
            <a:pPr marL="0" indent="0" algn="just">
              <a:buNone/>
            </a:pPr>
            <a:endParaRPr lang="it-IT" sz="1400" dirty="0" smtClean="0">
              <a:solidFill>
                <a:schemeClr val="tx1"/>
              </a:solidFill>
            </a:endParaRPr>
          </a:p>
          <a:p>
            <a:pPr algn="just">
              <a:buFontTx/>
              <a:buChar char="-"/>
            </a:pPr>
            <a:endParaRPr lang="it-IT" sz="1400" dirty="0" smtClean="0">
              <a:solidFill>
                <a:schemeClr val="tx1"/>
              </a:solidFill>
            </a:endParaRPr>
          </a:p>
        </p:txBody>
      </p:sp>
      <p:sp>
        <p:nvSpPr>
          <p:cNvPr id="6" name="Segnaposto numero diapositiva 5"/>
          <p:cNvSpPr>
            <a:spLocks noGrp="1"/>
          </p:cNvSpPr>
          <p:nvPr>
            <p:ph type="sldNum" sz="quarter" idx="15"/>
          </p:nvPr>
        </p:nvSpPr>
        <p:spPr>
          <a:xfrm>
            <a:off x="10838688" y="5860026"/>
            <a:ext cx="812800" cy="570270"/>
          </a:xfrm>
        </p:spPr>
        <p:txBody>
          <a:bodyPr/>
          <a:lstStyle/>
          <a:p>
            <a:pPr>
              <a:defRPr/>
            </a:pPr>
            <a:fld id="{B2D3D1F1-375F-4D34-BD2F-2D3F7ECFE057}" type="slidenum">
              <a:rPr lang="en-US" smtClean="0">
                <a:solidFill>
                  <a:schemeClr val="tx1"/>
                </a:solidFill>
              </a:rPr>
              <a:pPr>
                <a:defRPr/>
              </a:pPr>
              <a:t>5</a:t>
            </a:fld>
            <a:endParaRPr lang="en-US" dirty="0">
              <a:solidFill>
                <a:schemeClr val="tx1"/>
              </a:solidFill>
            </a:endParaRPr>
          </a:p>
        </p:txBody>
      </p:sp>
    </p:spTree>
    <p:extLst>
      <p:ext uri="{BB962C8B-B14F-4D97-AF65-F5344CB8AC3E}">
        <p14:creationId xmlns:p14="http://schemas.microsoft.com/office/powerpoint/2010/main" val="112323893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2" presetClass="entr" presetSubtype="0"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anim calcmode="lin" valueType="num">
                                      <p:cBhvr>
                                        <p:cTn id="3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6000"/>
                            </p:stCondLst>
                            <p:childTnLst>
                              <p:par>
                                <p:cTn id="41" presetID="42" presetClass="entr" presetSubtype="0" fill="hold" grpId="0" nodeType="after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629265" y="1327355"/>
            <a:ext cx="10916559" cy="5368413"/>
          </a:xfrm>
        </p:spPr>
        <p:txBody>
          <a:bodyPr>
            <a:normAutofit fontScale="85000" lnSpcReduction="20000"/>
          </a:bodyPr>
          <a:lstStyle/>
          <a:p>
            <a:pPr marL="0" indent="0" algn="ctr">
              <a:buNone/>
            </a:pPr>
            <a:endParaRPr lang="it-IT" sz="2000" b="1" dirty="0" smtClean="0">
              <a:latin typeface="Garamond" panose="02020404030301010803" pitchFamily="18" charset="0"/>
              <a:ea typeface="Times New Roman" panose="02020603050405020304" pitchFamily="18" charset="0"/>
              <a:cs typeface="Tahoma" panose="020B0604030504040204" pitchFamily="34" charset="0"/>
            </a:endParaRPr>
          </a:p>
          <a:p>
            <a:pPr marL="0" indent="0" algn="ctr">
              <a:buNone/>
            </a:pPr>
            <a:r>
              <a:rPr lang="it-IT" sz="2200" b="1" dirty="0" smtClean="0">
                <a:latin typeface="Garamond" panose="02020404030301010803" pitchFamily="18" charset="0"/>
                <a:ea typeface="Times New Roman" panose="02020603050405020304" pitchFamily="18" charset="0"/>
                <a:cs typeface="Tahoma" panose="020B0604030504040204" pitchFamily="34" charset="0"/>
              </a:rPr>
              <a:t>L’ARTICOLO 1</a:t>
            </a:r>
          </a:p>
          <a:p>
            <a:pPr marL="0" indent="0" algn="ctr">
              <a:buNone/>
            </a:pPr>
            <a:r>
              <a:rPr lang="it-IT" sz="2200" b="1" dirty="0" smtClean="0">
                <a:latin typeface="Garamond" panose="02020404030301010803" pitchFamily="18" charset="0"/>
                <a:ea typeface="Times New Roman" panose="02020603050405020304" pitchFamily="18" charset="0"/>
                <a:cs typeface="Tahoma" panose="020B0604030504040204" pitchFamily="34" charset="0"/>
              </a:rPr>
              <a:t> </a:t>
            </a:r>
            <a:r>
              <a:rPr lang="it-IT" sz="2200" b="1" dirty="0">
                <a:latin typeface="Garamond" panose="02020404030301010803" pitchFamily="18" charset="0"/>
                <a:ea typeface="Times New Roman" panose="02020603050405020304" pitchFamily="18" charset="0"/>
                <a:cs typeface="Tahoma" panose="020B0604030504040204" pitchFamily="34" charset="0"/>
              </a:rPr>
              <a:t>(</a:t>
            </a:r>
            <a:r>
              <a:rPr lang="it-IT" sz="2200" b="1" i="1" dirty="0">
                <a:latin typeface="Garamond" panose="02020404030301010803" pitchFamily="18" charset="0"/>
                <a:ea typeface="Times New Roman" panose="02020603050405020304" pitchFamily="18" charset="0"/>
                <a:cs typeface="Tahoma" panose="020B0604030504040204" pitchFamily="34" charset="0"/>
              </a:rPr>
              <a:t>Disposizioni di carattere </a:t>
            </a:r>
            <a:r>
              <a:rPr lang="it-IT" sz="2200" b="1" i="1" dirty="0" smtClean="0">
                <a:latin typeface="Garamond" panose="02020404030301010803" pitchFamily="18" charset="0"/>
                <a:ea typeface="Times New Roman" panose="02020603050405020304" pitchFamily="18" charset="0"/>
                <a:cs typeface="Tahoma" panose="020B0604030504040204" pitchFamily="34" charset="0"/>
              </a:rPr>
              <a:t>generale</a:t>
            </a:r>
            <a:r>
              <a:rPr lang="it-IT" sz="2200" b="1" dirty="0" smtClean="0">
                <a:latin typeface="Garamond" panose="02020404030301010803" pitchFamily="18" charset="0"/>
                <a:ea typeface="Times New Roman" panose="02020603050405020304" pitchFamily="18" charset="0"/>
                <a:cs typeface="Tahoma" panose="020B0604030504040204" pitchFamily="34" charset="0"/>
              </a:rPr>
              <a:t>)</a:t>
            </a:r>
          </a:p>
          <a:p>
            <a:pPr marL="0" indent="0" algn="ctr">
              <a:buNone/>
            </a:pPr>
            <a:endParaRPr lang="it-IT" sz="2000" b="1" dirty="0" smtClean="0">
              <a:latin typeface="Garamond" panose="02020404030301010803" pitchFamily="18" charset="0"/>
              <a:ea typeface="Times New Roman" panose="02020603050405020304" pitchFamily="18" charset="0"/>
              <a:cs typeface="Tahoma" panose="020B0604030504040204" pitchFamily="34" charset="0"/>
            </a:endParaRPr>
          </a:p>
          <a:p>
            <a:pPr algn="just">
              <a:lnSpc>
                <a:spcPct val="150000"/>
              </a:lnSpc>
              <a:spcAft>
                <a:spcPts val="0"/>
              </a:spcAft>
            </a:pPr>
            <a:r>
              <a:rPr lang="it-IT" sz="1800" dirty="0" smtClean="0">
                <a:latin typeface="Garamond" panose="02020404030301010803" pitchFamily="18" charset="0"/>
                <a:ea typeface="Times New Roman" panose="02020603050405020304" pitchFamily="18" charset="0"/>
              </a:rPr>
              <a:t>affida </a:t>
            </a:r>
            <a:r>
              <a:rPr lang="it-IT" sz="1800" dirty="0">
                <a:latin typeface="Garamond" panose="02020404030301010803" pitchFamily="18" charset="0"/>
                <a:ea typeface="Times New Roman" panose="02020603050405020304" pitchFamily="18" charset="0"/>
              </a:rPr>
              <a:t>al Codice di comportamento dei dipendenti della Giunta regionale </a:t>
            </a:r>
            <a:r>
              <a:rPr lang="it-IT" sz="1800" dirty="0" smtClean="0">
                <a:latin typeface="Garamond" panose="02020404030301010803" pitchFamily="18" charset="0"/>
                <a:ea typeface="Times New Roman" panose="02020603050405020304" pitchFamily="18" charset="0"/>
              </a:rPr>
              <a:t>il </a:t>
            </a:r>
            <a:r>
              <a:rPr lang="it-IT" sz="1800" dirty="0">
                <a:latin typeface="Garamond" panose="02020404030301010803" pitchFamily="18" charset="0"/>
                <a:ea typeface="Times New Roman" panose="02020603050405020304" pitchFamily="18" charset="0"/>
              </a:rPr>
              <a:t>compito di </a:t>
            </a:r>
            <a:r>
              <a:rPr lang="it-IT" sz="1800" dirty="0">
                <a:solidFill>
                  <a:srgbClr val="0000FF"/>
                </a:solidFill>
                <a:latin typeface="Garamond" panose="02020404030301010803" pitchFamily="18" charset="0"/>
                <a:ea typeface="Times New Roman" panose="02020603050405020304" pitchFamily="18" charset="0"/>
              </a:rPr>
              <a:t>definire i comportamenti </a:t>
            </a:r>
            <a:r>
              <a:rPr lang="it-IT" sz="1800" dirty="0">
                <a:latin typeface="Garamond" panose="02020404030301010803" pitchFamily="18" charset="0"/>
                <a:ea typeface="Times New Roman" panose="02020603050405020304" pitchFamily="18" charset="0"/>
              </a:rPr>
              <a:t>che gli stessi sono tenuti ad osservare al fine di assicurare:</a:t>
            </a:r>
            <a:endParaRPr lang="it-IT" sz="1800" dirty="0">
              <a:latin typeface="Times New Roman" panose="02020603050405020304" pitchFamily="18" charset="0"/>
              <a:ea typeface="Times New Roman" panose="02020603050405020304" pitchFamily="18" charset="0"/>
            </a:endParaRPr>
          </a:p>
          <a:p>
            <a:pPr lvl="0" algn="just">
              <a:lnSpc>
                <a:spcPct val="150000"/>
              </a:lnSpc>
              <a:spcAft>
                <a:spcPts val="0"/>
              </a:spcAft>
              <a:buFont typeface="Wingdings" panose="05000000000000000000" pitchFamily="2" charset="2"/>
              <a:buChar char="Ø"/>
              <a:tabLst>
                <a:tab pos="457200" algn="l"/>
              </a:tabLst>
            </a:pPr>
            <a:r>
              <a:rPr lang="it-IT" sz="1800" dirty="0">
                <a:latin typeface="Garamond" panose="02020404030301010803" pitchFamily="18" charset="0"/>
                <a:ea typeface="Times New Roman" panose="02020603050405020304" pitchFamily="18" charset="0"/>
                <a:cs typeface="Times New Roman" panose="02020603050405020304" pitchFamily="18" charset="0"/>
              </a:rPr>
              <a:t>la qualità dei servizi, </a:t>
            </a:r>
            <a:r>
              <a:rPr lang="it-IT" sz="1800" dirty="0" smtClean="0">
                <a:latin typeface="Garamond" panose="02020404030301010803" pitchFamily="18" charset="0"/>
                <a:ea typeface="Times New Roman" panose="02020603050405020304" pitchFamily="18" charset="0"/>
                <a:cs typeface="Times New Roman" panose="02020603050405020304" pitchFamily="18" charset="0"/>
              </a:rPr>
              <a:t>(attraverso il </a:t>
            </a:r>
            <a:r>
              <a:rPr lang="it-IT" sz="1800" dirty="0">
                <a:solidFill>
                  <a:srgbClr val="0000FF"/>
                </a:solidFill>
                <a:latin typeface="Garamond" panose="02020404030301010803" pitchFamily="18" charset="0"/>
                <a:ea typeface="Times New Roman" panose="02020603050405020304" pitchFamily="18" charset="0"/>
                <a:cs typeface="Times New Roman" panose="02020603050405020304" pitchFamily="18" charset="0"/>
              </a:rPr>
              <a:t>rispetto delle regole di condotta</a:t>
            </a:r>
            <a:r>
              <a:rPr lang="it-IT" sz="1800" dirty="0">
                <a:latin typeface="Garamond" panose="02020404030301010803" pitchFamily="18" charset="0"/>
                <a:ea typeface="Times New Roman" panose="02020603050405020304" pitchFamily="18" charset="0"/>
                <a:cs typeface="Times New Roman" panose="02020603050405020304" pitchFamily="18" charset="0"/>
              </a:rPr>
              <a:t>, </a:t>
            </a:r>
            <a:r>
              <a:rPr lang="it-IT" sz="1800" dirty="0">
                <a:solidFill>
                  <a:srgbClr val="0000FF"/>
                </a:solidFill>
                <a:latin typeface="Garamond" panose="02020404030301010803" pitchFamily="18" charset="0"/>
                <a:ea typeface="Times New Roman" panose="02020603050405020304" pitchFamily="18" charset="0"/>
                <a:cs typeface="Times New Roman" panose="02020603050405020304" pitchFamily="18" charset="0"/>
              </a:rPr>
              <a:t>anche </a:t>
            </a:r>
            <a:r>
              <a:rPr lang="it-IT" sz="1800" dirty="0" smtClean="0">
                <a:solidFill>
                  <a:srgbClr val="0000FF"/>
                </a:solidFill>
                <a:latin typeface="Garamond" panose="02020404030301010803" pitchFamily="18" charset="0"/>
                <a:ea typeface="Times New Roman" panose="02020603050405020304" pitchFamily="18" charset="0"/>
                <a:cs typeface="Times New Roman" panose="02020603050405020304" pitchFamily="18" charset="0"/>
              </a:rPr>
              <a:t>etiche</a:t>
            </a:r>
            <a:r>
              <a:rPr lang="it-IT" sz="1800" dirty="0" smtClean="0">
                <a:latin typeface="Garamond" panose="02020404030301010803" pitchFamily="18" charset="0"/>
                <a:ea typeface="Times New Roman" panose="02020603050405020304" pitchFamily="18" charset="0"/>
                <a:cs typeface="Times New Roman" panose="02020603050405020304" pitchFamily="18" charset="0"/>
              </a:rPr>
              <a:t>);</a:t>
            </a:r>
            <a:endParaRPr lang="it-IT" sz="1800" dirty="0">
              <a:latin typeface="Times New Roman" panose="02020603050405020304" pitchFamily="18" charset="0"/>
              <a:ea typeface="Times New Roman" panose="02020603050405020304" pitchFamily="18" charset="0"/>
              <a:cs typeface="Times New Roman" panose="02020603050405020304" pitchFamily="18" charset="0"/>
            </a:endParaRPr>
          </a:p>
          <a:p>
            <a:pPr lvl="0" algn="just">
              <a:lnSpc>
                <a:spcPct val="150000"/>
              </a:lnSpc>
              <a:spcAft>
                <a:spcPts val="0"/>
              </a:spcAft>
              <a:buFont typeface="Wingdings" panose="05000000000000000000" pitchFamily="2" charset="2"/>
              <a:buChar char="Ø"/>
              <a:tabLst>
                <a:tab pos="457200" algn="l"/>
              </a:tabLst>
            </a:pPr>
            <a:r>
              <a:rPr lang="it-IT" sz="1800" dirty="0">
                <a:latin typeface="Garamond" panose="02020404030301010803" pitchFamily="18" charset="0"/>
                <a:ea typeface="Times New Roman" panose="02020603050405020304" pitchFamily="18" charset="0"/>
                <a:cs typeface="Times New Roman" panose="02020603050405020304" pitchFamily="18" charset="0"/>
              </a:rPr>
              <a:t>la prevenzione dei fenomeni di corruzione, nel convincimento che </a:t>
            </a:r>
            <a:r>
              <a:rPr lang="it-IT" sz="1800" dirty="0">
                <a:solidFill>
                  <a:srgbClr val="0000FF"/>
                </a:solidFill>
                <a:latin typeface="Garamond" panose="02020404030301010803" pitchFamily="18" charset="0"/>
                <a:ea typeface="Times New Roman" panose="02020603050405020304" pitchFamily="18" charset="0"/>
                <a:cs typeface="Times New Roman" panose="02020603050405020304" pitchFamily="18" charset="0"/>
              </a:rPr>
              <a:t>la corruzione si combatte anche attraverso misure preventive</a:t>
            </a:r>
            <a:r>
              <a:rPr lang="it-IT" sz="1800" dirty="0">
                <a:latin typeface="Garamond" panose="02020404030301010803" pitchFamily="18" charset="0"/>
                <a:ea typeface="Times New Roman" panose="02020603050405020304" pitchFamily="18" charset="0"/>
                <a:cs typeface="Times New Roman" panose="02020603050405020304" pitchFamily="18" charset="0"/>
              </a:rPr>
              <a:t>, in primo luogo di carattere organizzativo che </a:t>
            </a:r>
            <a:r>
              <a:rPr lang="it-IT" sz="1800" dirty="0">
                <a:solidFill>
                  <a:srgbClr val="0000FF"/>
                </a:solidFill>
                <a:latin typeface="Garamond" panose="02020404030301010803" pitchFamily="18" charset="0"/>
                <a:ea typeface="Times New Roman" panose="02020603050405020304" pitchFamily="18" charset="0"/>
                <a:cs typeface="Times New Roman" panose="02020603050405020304" pitchFamily="18" charset="0"/>
              </a:rPr>
              <a:t>devono essere attuate nell’ambiente di lavoro</a:t>
            </a:r>
            <a:r>
              <a:rPr lang="it-IT" sz="1800" dirty="0">
                <a:latin typeface="Garamond" panose="02020404030301010803" pitchFamily="18" charset="0"/>
                <a:ea typeface="Times New Roman" panose="02020603050405020304" pitchFamily="18" charset="0"/>
                <a:cs typeface="Times New Roman" panose="02020603050405020304" pitchFamily="18" charset="0"/>
              </a:rPr>
              <a:t>;</a:t>
            </a:r>
            <a:endParaRPr lang="it-IT" sz="1800" dirty="0">
              <a:latin typeface="Times New Roman" panose="02020603050405020304" pitchFamily="18" charset="0"/>
              <a:ea typeface="Times New Roman" panose="02020603050405020304" pitchFamily="18" charset="0"/>
              <a:cs typeface="Times New Roman" panose="02020603050405020304" pitchFamily="18" charset="0"/>
            </a:endParaRPr>
          </a:p>
          <a:p>
            <a:pPr lvl="0" algn="just">
              <a:lnSpc>
                <a:spcPct val="150000"/>
              </a:lnSpc>
              <a:spcAft>
                <a:spcPts val="0"/>
              </a:spcAft>
              <a:buFont typeface="Wingdings" panose="05000000000000000000" pitchFamily="2" charset="2"/>
              <a:buChar char="Ø"/>
              <a:tabLst>
                <a:tab pos="457200" algn="l"/>
              </a:tabLst>
            </a:pPr>
            <a:r>
              <a:rPr lang="it-IT" sz="1800" dirty="0">
                <a:latin typeface="Garamond" panose="02020404030301010803" pitchFamily="18" charset="0"/>
                <a:ea typeface="Times New Roman" panose="02020603050405020304" pitchFamily="18" charset="0"/>
                <a:cs typeface="Times New Roman" panose="02020603050405020304" pitchFamily="18" charset="0"/>
              </a:rPr>
              <a:t>il rispetto dei doveri costituzionali di </a:t>
            </a:r>
            <a:r>
              <a:rPr lang="it-IT" sz="1800" dirty="0">
                <a:solidFill>
                  <a:srgbClr val="0000FF"/>
                </a:solidFill>
                <a:latin typeface="Garamond" panose="02020404030301010803" pitchFamily="18" charset="0"/>
                <a:ea typeface="Times New Roman" panose="02020603050405020304" pitchFamily="18" charset="0"/>
                <a:cs typeface="Times New Roman" panose="02020603050405020304" pitchFamily="18" charset="0"/>
              </a:rPr>
              <a:t>diligenza, lealtà, imparzialità e servizio esclusivo alla cura </a:t>
            </a:r>
            <a:r>
              <a:rPr lang="it-IT" sz="1800" b="1" dirty="0">
                <a:solidFill>
                  <a:srgbClr val="0000FF"/>
                </a:solidFill>
                <a:latin typeface="Garamond" panose="02020404030301010803" pitchFamily="18" charset="0"/>
                <a:ea typeface="Times New Roman" panose="02020603050405020304" pitchFamily="18" charset="0"/>
                <a:cs typeface="Times New Roman" panose="02020603050405020304" pitchFamily="18" charset="0"/>
              </a:rPr>
              <a:t>dell’interesse pubblico</a:t>
            </a:r>
            <a:r>
              <a:rPr lang="it-IT" sz="1800" dirty="0">
                <a:latin typeface="Garamond" panose="02020404030301010803" pitchFamily="18" charset="0"/>
                <a:ea typeface="Times New Roman" panose="02020603050405020304" pitchFamily="18" charset="0"/>
                <a:cs typeface="Times New Roman" panose="02020603050405020304" pitchFamily="18" charset="0"/>
              </a:rPr>
              <a:t>.</a:t>
            </a:r>
            <a:endParaRPr lang="it-IT" sz="18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50000"/>
              </a:lnSpc>
              <a:spcAft>
                <a:spcPts val="0"/>
              </a:spcAft>
              <a:buNone/>
            </a:pPr>
            <a:r>
              <a:rPr lang="it-IT" sz="1900" b="1" dirty="0" smtClean="0">
                <a:latin typeface="Garamond" panose="02020404030301010803" pitchFamily="18" charset="0"/>
                <a:ea typeface="Times New Roman" panose="02020603050405020304" pitchFamily="18" charset="0"/>
              </a:rPr>
              <a:t>«</a:t>
            </a:r>
            <a:r>
              <a:rPr lang="it-IT" sz="1900" dirty="0" smtClean="0">
                <a:solidFill>
                  <a:srgbClr val="0000FF"/>
                </a:solidFill>
                <a:latin typeface="Garamond" panose="02020404030301010803" pitchFamily="18" charset="0"/>
                <a:ea typeface="Times New Roman" panose="02020603050405020304" pitchFamily="18" charset="0"/>
              </a:rPr>
              <a:t>La </a:t>
            </a:r>
            <a:r>
              <a:rPr lang="it-IT" sz="1900" b="1" dirty="0">
                <a:solidFill>
                  <a:srgbClr val="0000FF"/>
                </a:solidFill>
                <a:latin typeface="Garamond" panose="02020404030301010803" pitchFamily="18" charset="0"/>
                <a:ea typeface="Times New Roman" panose="02020603050405020304" pitchFamily="18" charset="0"/>
              </a:rPr>
              <a:t>fondamentale regola di condotta</a:t>
            </a:r>
            <a:r>
              <a:rPr lang="it-IT" sz="1900" dirty="0">
                <a:solidFill>
                  <a:srgbClr val="0000FF"/>
                </a:solidFill>
                <a:latin typeface="Garamond" panose="02020404030301010803" pitchFamily="18" charset="0"/>
                <a:ea typeface="Times New Roman" panose="02020603050405020304" pitchFamily="18" charset="0"/>
              </a:rPr>
              <a:t> alla quale si deve attenere il dipendente </a:t>
            </a:r>
            <a:r>
              <a:rPr lang="it-IT" sz="1900" b="1" dirty="0">
                <a:solidFill>
                  <a:srgbClr val="0000FF"/>
                </a:solidFill>
                <a:latin typeface="Garamond" panose="02020404030301010803" pitchFamily="18" charset="0"/>
                <a:ea typeface="Times New Roman" panose="02020603050405020304" pitchFamily="18" charset="0"/>
              </a:rPr>
              <a:t>è quella di servire il pubblico interesse e di agire esclusivamente nell’ambito di </a:t>
            </a:r>
            <a:r>
              <a:rPr lang="it-IT" sz="1900" b="1" dirty="0" smtClean="0">
                <a:solidFill>
                  <a:srgbClr val="0000FF"/>
                </a:solidFill>
                <a:latin typeface="Garamond" panose="02020404030301010803" pitchFamily="18" charset="0"/>
                <a:ea typeface="Times New Roman" panose="02020603050405020304" pitchFamily="18" charset="0"/>
              </a:rPr>
              <a:t>esso</a:t>
            </a:r>
            <a:r>
              <a:rPr lang="it-IT" sz="1900" b="1" dirty="0" smtClean="0">
                <a:latin typeface="Garamond" panose="02020404030301010803" pitchFamily="18" charset="0"/>
                <a:ea typeface="Times New Roman" panose="02020603050405020304" pitchFamily="18" charset="0"/>
              </a:rPr>
              <a:t>».</a:t>
            </a:r>
          </a:p>
          <a:p>
            <a:pPr marL="0" indent="0" algn="just">
              <a:lnSpc>
                <a:spcPct val="150000"/>
              </a:lnSpc>
              <a:spcAft>
                <a:spcPts val="0"/>
              </a:spcAft>
              <a:buNone/>
            </a:pPr>
            <a:r>
              <a:rPr lang="it-IT" sz="1900" b="1" dirty="0" smtClean="0">
                <a:latin typeface="Garamond" panose="02020404030301010803" pitchFamily="18" charset="0"/>
                <a:ea typeface="Times New Roman" panose="02020603050405020304" pitchFamily="18" charset="0"/>
              </a:rPr>
              <a:t>Il Codice costituisce misura obbligatoria di attuazione delle strategie di prevenzione della corruzione definite dal PTPCT adottato dalla G.R. </a:t>
            </a:r>
            <a:endParaRPr lang="it-IT" sz="1900" dirty="0">
              <a:latin typeface="Times New Roman" panose="02020603050405020304" pitchFamily="18" charset="0"/>
              <a:ea typeface="Times New Roman" panose="02020603050405020304" pitchFamily="18" charset="0"/>
            </a:endParaRPr>
          </a:p>
          <a:p>
            <a:pPr marL="0" lvl="0" indent="0" algn="just">
              <a:spcAft>
                <a:spcPts val="0"/>
              </a:spcAft>
              <a:buNone/>
              <a:tabLst>
                <a:tab pos="457200" algn="l"/>
              </a:tabLst>
            </a:pPr>
            <a:endParaRPr lang="it-IT" sz="1600" dirty="0">
              <a:latin typeface="Times New Roman" panose="02020603050405020304" pitchFamily="18" charset="0"/>
              <a:ea typeface="Times New Roman" panose="02020603050405020304" pitchFamily="18" charset="0"/>
            </a:endParaRPr>
          </a:p>
          <a:p>
            <a:pPr marL="0" indent="0">
              <a:buNone/>
            </a:pPr>
            <a:r>
              <a:rPr lang="it-IT" sz="1600" b="1" dirty="0" smtClean="0">
                <a:latin typeface="Garamond" panose="02020404030301010803" pitchFamily="18" charset="0"/>
                <a:ea typeface="Times New Roman" panose="02020603050405020304" pitchFamily="18" charset="0"/>
                <a:cs typeface="Tahoma" panose="020B0604030504040204" pitchFamily="34" charset="0"/>
              </a:rPr>
              <a:t>                          </a:t>
            </a:r>
            <a:endParaRPr lang="it-IT" sz="1600" b="1" dirty="0">
              <a:latin typeface="Garamond" panose="02020404030301010803" pitchFamily="18" charset="0"/>
              <a:ea typeface="Times New Roman" panose="02020603050405020304" pitchFamily="18" charset="0"/>
              <a:cs typeface="Tahoma" panose="020B0604030504040204" pitchFamily="34" charset="0"/>
            </a:endParaRPr>
          </a:p>
        </p:txBody>
      </p:sp>
      <p:sp>
        <p:nvSpPr>
          <p:cNvPr id="6" name="Segnaposto numero diapositiva 5"/>
          <p:cNvSpPr>
            <a:spLocks noGrp="1"/>
          </p:cNvSpPr>
          <p:nvPr>
            <p:ph type="sldNum" sz="quarter" idx="15"/>
          </p:nvPr>
        </p:nvSpPr>
        <p:spPr/>
        <p:txBody>
          <a:bodyPr/>
          <a:lstStyle/>
          <a:p>
            <a:pPr>
              <a:defRPr/>
            </a:pPr>
            <a:fld id="{B2D3D1F1-375F-4D34-BD2F-2D3F7ECFE057}" type="slidenum">
              <a:rPr lang="en-US" smtClean="0">
                <a:solidFill>
                  <a:schemeClr val="tx1"/>
                </a:solidFill>
              </a:rPr>
              <a:pPr>
                <a:defRPr/>
              </a:pPr>
              <a:t>6</a:t>
            </a:fld>
            <a:endParaRPr lang="en-US" dirty="0">
              <a:solidFill>
                <a:schemeClr val="tx1"/>
              </a:solidFill>
            </a:endParaRPr>
          </a:p>
        </p:txBody>
      </p:sp>
      <p:sp>
        <p:nvSpPr>
          <p:cNvPr id="2" name="CasellaDiTesto 1"/>
          <p:cNvSpPr txBox="1"/>
          <p:nvPr/>
        </p:nvSpPr>
        <p:spPr>
          <a:xfrm>
            <a:off x="1268360" y="88490"/>
            <a:ext cx="10176387" cy="1123384"/>
          </a:xfrm>
          <a:prstGeom prst="rect">
            <a:avLst/>
          </a:prstGeom>
          <a:noFill/>
        </p:spPr>
        <p:txBody>
          <a:bodyPr wrap="square" rtlCol="0">
            <a:spAutoFit/>
          </a:bodyPr>
          <a:lstStyle/>
          <a:p>
            <a:pPr lvl="0" algn="ctr" defTabSz="914400" eaLnBrk="1" fontAlgn="auto" hangingPunct="1">
              <a:spcBef>
                <a:spcPts val="600"/>
              </a:spcBef>
              <a:spcAft>
                <a:spcPts val="0"/>
              </a:spcAft>
              <a:buClr>
                <a:srgbClr val="FE8637"/>
              </a:buClr>
              <a:buSzPct val="70000"/>
            </a:pPr>
            <a:r>
              <a:rPr lang="it-IT" sz="1900" b="1" u="sng" dirty="0" smtClean="0">
                <a:solidFill>
                  <a:srgbClr val="00B050"/>
                </a:solidFill>
                <a:latin typeface="Century Schoolbook"/>
              </a:rPr>
              <a:t>ILLUSTRAZIONE DI ALCUNE DISPOSIZIONI CONTENUTE NEL </a:t>
            </a:r>
          </a:p>
          <a:p>
            <a:pPr lvl="0" algn="ctr" defTabSz="914400" eaLnBrk="1" fontAlgn="auto" hangingPunct="1">
              <a:spcBef>
                <a:spcPts val="600"/>
              </a:spcBef>
              <a:spcAft>
                <a:spcPts val="0"/>
              </a:spcAft>
              <a:buClr>
                <a:srgbClr val="FE8637"/>
              </a:buClr>
              <a:buSzPct val="70000"/>
            </a:pPr>
            <a:r>
              <a:rPr lang="it-IT" sz="1900" b="1" u="sng" dirty="0" smtClean="0">
                <a:solidFill>
                  <a:srgbClr val="00B050"/>
                </a:solidFill>
                <a:latin typeface="Century Schoolbook"/>
              </a:rPr>
              <a:t>CODICE DI COMPORTAMENTO</a:t>
            </a:r>
          </a:p>
          <a:p>
            <a:pPr lvl="0" algn="ctr" defTabSz="914400" eaLnBrk="1" fontAlgn="auto" hangingPunct="1">
              <a:spcBef>
                <a:spcPts val="600"/>
              </a:spcBef>
              <a:spcAft>
                <a:spcPts val="0"/>
              </a:spcAft>
              <a:buClr>
                <a:srgbClr val="FE8637"/>
              </a:buClr>
              <a:buSzPct val="70000"/>
            </a:pPr>
            <a:r>
              <a:rPr lang="it-IT" sz="1900" b="1" u="sng" dirty="0" smtClean="0">
                <a:solidFill>
                  <a:srgbClr val="00B050"/>
                </a:solidFill>
                <a:latin typeface="Century Schoolbook"/>
              </a:rPr>
              <a:t> DEI DIPENDENTI DELLA GIUNTA REGIONALE</a:t>
            </a:r>
            <a:endParaRPr lang="it-IT" sz="1900" b="1" u="sng" dirty="0">
              <a:solidFill>
                <a:srgbClr val="00B050"/>
              </a:solidFill>
              <a:latin typeface="Century Schoolbook"/>
            </a:endParaRPr>
          </a:p>
        </p:txBody>
      </p:sp>
    </p:spTree>
    <p:extLst>
      <p:ext uri="{BB962C8B-B14F-4D97-AF65-F5344CB8AC3E}">
        <p14:creationId xmlns:p14="http://schemas.microsoft.com/office/powerpoint/2010/main" val="2753297162"/>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arn(inVertical)">
                                      <p:cBhvr>
                                        <p:cTn id="11" dur="500"/>
                                        <p:tgtEl>
                                          <p:spTgt spid="3">
                                            <p:txEl>
                                              <p:pRg st="1" end="1"/>
                                            </p:txEl>
                                          </p:spTgt>
                                        </p:tgtEl>
                                      </p:cBhvr>
                                    </p:animEffect>
                                  </p:childTnLst>
                                </p:cTn>
                              </p:par>
                            </p:childTnLst>
                          </p:cTn>
                        </p:par>
                        <p:par>
                          <p:cTn id="12" fill="hold">
                            <p:stCondLst>
                              <p:cond delay="1000"/>
                            </p:stCondLst>
                            <p:childTnLst>
                              <p:par>
                                <p:cTn id="13" presetID="16" presetClass="entr" presetSubtype="21"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childTnLst>
                          </p:cTn>
                        </p:par>
                        <p:par>
                          <p:cTn id="16" fill="hold">
                            <p:stCondLst>
                              <p:cond delay="1500"/>
                            </p:stCondLst>
                            <p:childTnLst>
                              <p:par>
                                <p:cTn id="17" presetID="16" presetClass="entr" presetSubtype="21" fill="hold" grpId="0"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arn(inVertical)">
                                      <p:cBhvr>
                                        <p:cTn id="19" dur="500"/>
                                        <p:tgtEl>
                                          <p:spTgt spid="3">
                                            <p:txEl>
                                              <p:pRg st="4" end="4"/>
                                            </p:txEl>
                                          </p:spTgt>
                                        </p:tgtEl>
                                      </p:cBhvr>
                                    </p:animEffect>
                                  </p:childTnLst>
                                </p:cTn>
                              </p:par>
                            </p:childTnLst>
                          </p:cTn>
                        </p:par>
                        <p:par>
                          <p:cTn id="20" fill="hold">
                            <p:stCondLst>
                              <p:cond delay="2000"/>
                            </p:stCondLst>
                            <p:childTnLst>
                              <p:par>
                                <p:cTn id="21" presetID="16" presetClass="entr" presetSubtype="21" fill="hold" grpId="0" nodeType="after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barn(inVertical)">
                                      <p:cBhvr>
                                        <p:cTn id="23" dur="500"/>
                                        <p:tgtEl>
                                          <p:spTgt spid="3">
                                            <p:txEl>
                                              <p:pRg st="5" end="5"/>
                                            </p:txEl>
                                          </p:spTgt>
                                        </p:tgtEl>
                                      </p:cBhvr>
                                    </p:animEffect>
                                  </p:childTnLst>
                                </p:cTn>
                              </p:par>
                            </p:childTnLst>
                          </p:cTn>
                        </p:par>
                        <p:par>
                          <p:cTn id="24" fill="hold">
                            <p:stCondLst>
                              <p:cond delay="2500"/>
                            </p:stCondLst>
                            <p:childTnLst>
                              <p:par>
                                <p:cTn id="25" presetID="16" presetClass="entr" presetSubtype="21" fill="hold" grpId="0" nodeType="after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arn(inVertical)">
                                      <p:cBhvr>
                                        <p:cTn id="27" dur="500"/>
                                        <p:tgtEl>
                                          <p:spTgt spid="3">
                                            <p:txEl>
                                              <p:pRg st="6" end="6"/>
                                            </p:txEl>
                                          </p:spTgt>
                                        </p:tgtEl>
                                      </p:cBhvr>
                                    </p:animEffect>
                                  </p:childTnLst>
                                </p:cTn>
                              </p:par>
                            </p:childTnLst>
                          </p:cTn>
                        </p:par>
                        <p:par>
                          <p:cTn id="28" fill="hold">
                            <p:stCondLst>
                              <p:cond delay="3000"/>
                            </p:stCondLst>
                            <p:childTnLst>
                              <p:par>
                                <p:cTn id="29" presetID="16" presetClass="entr" presetSubtype="21" fill="hold" grpId="0" nodeType="after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barn(inVertical)">
                                      <p:cBhvr>
                                        <p:cTn id="31" dur="500"/>
                                        <p:tgtEl>
                                          <p:spTgt spid="3">
                                            <p:txEl>
                                              <p:pRg st="7" end="7"/>
                                            </p:txEl>
                                          </p:spTgt>
                                        </p:tgtEl>
                                      </p:cBhvr>
                                    </p:animEffect>
                                  </p:childTnLst>
                                </p:cTn>
                              </p:par>
                            </p:childTnLst>
                          </p:cTn>
                        </p:par>
                        <p:par>
                          <p:cTn id="32" fill="hold">
                            <p:stCondLst>
                              <p:cond delay="3500"/>
                            </p:stCondLst>
                            <p:childTnLst>
                              <p:par>
                                <p:cTn id="33" presetID="16" presetClass="entr" presetSubtype="21" fill="hold" grpId="0" nodeType="after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barn(inVertical)">
                                      <p:cBhvr>
                                        <p:cTn id="35" dur="500"/>
                                        <p:tgtEl>
                                          <p:spTgt spid="3">
                                            <p:txEl>
                                              <p:pRg st="8" end="8"/>
                                            </p:txEl>
                                          </p:spTgt>
                                        </p:tgtEl>
                                      </p:cBhvr>
                                    </p:animEffect>
                                  </p:childTnLst>
                                </p:cTn>
                              </p:par>
                            </p:childTnLst>
                          </p:cTn>
                        </p:par>
                        <p:par>
                          <p:cTn id="36" fill="hold">
                            <p:stCondLst>
                              <p:cond delay="4000"/>
                            </p:stCondLst>
                            <p:childTnLst>
                              <p:par>
                                <p:cTn id="37" presetID="16" presetClass="entr" presetSubtype="21" fill="hold" grpId="0" nodeType="after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Effect transition="in" filter="barn(inVertical)">
                                      <p:cBhvr>
                                        <p:cTn id="39" dur="500"/>
                                        <p:tgtEl>
                                          <p:spTgt spid="3">
                                            <p:txEl>
                                              <p:pRg st="9" end="9"/>
                                            </p:txEl>
                                          </p:spTgt>
                                        </p:tgtEl>
                                      </p:cBhvr>
                                    </p:animEffect>
                                  </p:childTnLst>
                                </p:cTn>
                              </p:par>
                            </p:childTnLst>
                          </p:cTn>
                        </p:par>
                        <p:par>
                          <p:cTn id="40" fill="hold">
                            <p:stCondLst>
                              <p:cond delay="4500"/>
                            </p:stCondLst>
                            <p:childTnLst>
                              <p:par>
                                <p:cTn id="41" presetID="16" presetClass="entr" presetSubtype="21" fill="hold" grpId="0" nodeType="after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animEffect transition="in" filter="barn(inVertical)">
                                      <p:cBhvr>
                                        <p:cTn id="43"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373627" y="0"/>
            <a:ext cx="11172197" cy="6857999"/>
          </a:xfrm>
        </p:spPr>
        <p:txBody>
          <a:bodyPr>
            <a:normAutofit fontScale="85000" lnSpcReduction="10000"/>
          </a:bodyPr>
          <a:lstStyle/>
          <a:p>
            <a:pPr marL="0" indent="0" algn="ctr">
              <a:buNone/>
            </a:pPr>
            <a:r>
              <a:rPr lang="it-IT" sz="2200" b="1" dirty="0">
                <a:latin typeface="Garamond" panose="02020404030301010803" pitchFamily="18" charset="0"/>
                <a:ea typeface="Times New Roman" panose="02020603050405020304" pitchFamily="18" charset="0"/>
                <a:cs typeface="Times New Roman" panose="02020603050405020304" pitchFamily="18" charset="0"/>
              </a:rPr>
              <a:t>L’ARTICOLO 2 </a:t>
            </a:r>
            <a:r>
              <a:rPr lang="it-IT" sz="2200" b="1" i="1" dirty="0">
                <a:latin typeface="Garamond" panose="02020404030301010803" pitchFamily="18" charset="0"/>
                <a:ea typeface="Times New Roman" panose="02020603050405020304" pitchFamily="18" charset="0"/>
                <a:cs typeface="Times New Roman" panose="02020603050405020304" pitchFamily="18" charset="0"/>
              </a:rPr>
              <a:t>(Ambito soggettivo di </a:t>
            </a:r>
            <a:r>
              <a:rPr lang="it-IT" sz="2200" b="1" i="1" dirty="0" smtClean="0">
                <a:latin typeface="Garamond" panose="02020404030301010803" pitchFamily="18" charset="0"/>
                <a:ea typeface="Times New Roman" panose="02020603050405020304" pitchFamily="18" charset="0"/>
                <a:cs typeface="Times New Roman" panose="02020603050405020304" pitchFamily="18" charset="0"/>
              </a:rPr>
              <a:t>applicazione) </a:t>
            </a:r>
            <a:r>
              <a:rPr lang="it-IT" sz="2200" b="1" u="sng" dirty="0" smtClean="0">
                <a:solidFill>
                  <a:schemeClr val="tx1"/>
                </a:solidFill>
              </a:rPr>
              <a:t>                            </a:t>
            </a:r>
            <a:endParaRPr lang="it-IT" sz="2200" b="1" u="sng" dirty="0">
              <a:solidFill>
                <a:schemeClr val="tx1"/>
              </a:solidFill>
            </a:endParaRPr>
          </a:p>
          <a:p>
            <a:pPr algn="just">
              <a:lnSpc>
                <a:spcPct val="150000"/>
              </a:lnSpc>
              <a:spcAft>
                <a:spcPts val="0"/>
              </a:spcAft>
              <a:buFont typeface="Wingdings" panose="05000000000000000000" pitchFamily="2" charset="2"/>
              <a:buChar char="q"/>
            </a:pPr>
            <a:r>
              <a:rPr lang="it-IT" sz="1900" b="1" dirty="0">
                <a:latin typeface="Garamond" panose="02020404030301010803" pitchFamily="18" charset="0"/>
                <a:ea typeface="Times New Roman" panose="02020603050405020304" pitchFamily="18" charset="0"/>
              </a:rPr>
              <a:t>specifica che il Codice si </a:t>
            </a:r>
            <a:r>
              <a:rPr lang="it-IT" sz="1900" b="1" dirty="0" smtClean="0">
                <a:latin typeface="Garamond" panose="02020404030301010803" pitchFamily="18" charset="0"/>
                <a:ea typeface="Times New Roman" panose="02020603050405020304" pitchFamily="18" charset="0"/>
              </a:rPr>
              <a:t>applica</a:t>
            </a:r>
            <a:r>
              <a:rPr lang="it-IT" sz="1900" dirty="0" smtClean="0">
                <a:latin typeface="Garamond" panose="02020404030301010803" pitchFamily="18" charset="0"/>
                <a:ea typeface="Times New Roman" panose="02020603050405020304" pitchFamily="18" charset="0"/>
              </a:rPr>
              <a:t>:</a:t>
            </a:r>
          </a:p>
          <a:p>
            <a:pPr marL="0" indent="0" algn="just">
              <a:lnSpc>
                <a:spcPct val="150000"/>
              </a:lnSpc>
              <a:spcAft>
                <a:spcPts val="0"/>
              </a:spcAft>
              <a:buNone/>
            </a:pPr>
            <a:r>
              <a:rPr lang="it-IT" sz="1800" dirty="0" smtClean="0">
                <a:solidFill>
                  <a:srgbClr val="0000FF"/>
                </a:solidFill>
                <a:latin typeface="Garamond" panose="02020404030301010803" pitchFamily="18" charset="0"/>
                <a:ea typeface="Times New Roman" panose="02020603050405020304" pitchFamily="18" charset="0"/>
              </a:rPr>
              <a:t>al </a:t>
            </a:r>
            <a:r>
              <a:rPr lang="it-IT" sz="1800" dirty="0">
                <a:solidFill>
                  <a:srgbClr val="0000FF"/>
                </a:solidFill>
                <a:latin typeface="Garamond" panose="02020404030301010803" pitchFamily="18" charset="0"/>
                <a:ea typeface="Times New Roman" panose="02020603050405020304" pitchFamily="18" charset="0"/>
              </a:rPr>
              <a:t>personale dipendente della Giunta regionale, ivi compreso quello con qualifica dirigenziale</a:t>
            </a:r>
            <a:r>
              <a:rPr lang="it-IT" sz="1800" dirty="0">
                <a:latin typeface="Garamond" panose="02020404030301010803" pitchFamily="18" charset="0"/>
                <a:ea typeface="Times New Roman" panose="02020603050405020304" pitchFamily="18" charset="0"/>
              </a:rPr>
              <a:t>, con rapporto di lavoro subordinato a tempo determinato e indeterminato, a tempo pieno e a tempo parziale, appartenente alle tipologie indicate nella disposizione in </a:t>
            </a:r>
            <a:r>
              <a:rPr lang="it-IT" sz="1800" dirty="0" smtClean="0">
                <a:latin typeface="Garamond" panose="02020404030301010803" pitchFamily="18" charset="0"/>
                <a:ea typeface="Times New Roman" panose="02020603050405020304" pitchFamily="18" charset="0"/>
              </a:rPr>
              <a:t>esame: </a:t>
            </a:r>
          </a:p>
          <a:p>
            <a:pPr marL="0" indent="0" algn="just">
              <a:lnSpc>
                <a:spcPct val="150000"/>
              </a:lnSpc>
              <a:spcAft>
                <a:spcPts val="0"/>
              </a:spcAft>
              <a:buNone/>
            </a:pPr>
            <a:r>
              <a:rPr lang="it-IT" sz="1800" dirty="0" smtClean="0">
                <a:latin typeface="Garamond" panose="02020404030301010803" pitchFamily="18" charset="0"/>
                <a:ea typeface="Times New Roman" panose="02020603050405020304" pitchFamily="18" charset="0"/>
              </a:rPr>
              <a:t>- </a:t>
            </a:r>
            <a:r>
              <a:rPr lang="it-IT" sz="1800" dirty="0" smtClean="0">
                <a:solidFill>
                  <a:srgbClr val="0000FF"/>
                </a:solidFill>
                <a:latin typeface="Garamond" panose="02020404030301010803" pitchFamily="18" charset="0"/>
                <a:ea typeface="Times New Roman" panose="02020603050405020304" pitchFamily="18" charset="0"/>
              </a:rPr>
              <a:t>Direttori – Responsabili dei Servizi autonomi – </a:t>
            </a:r>
            <a:r>
              <a:rPr lang="it-IT" sz="1800" dirty="0">
                <a:solidFill>
                  <a:srgbClr val="0000FF"/>
                </a:solidFill>
                <a:latin typeface="Garamond" panose="02020404030301010803" pitchFamily="18" charset="0"/>
                <a:ea typeface="Times New Roman" panose="02020603050405020304" pitchFamily="18" charset="0"/>
              </a:rPr>
              <a:t>D</a:t>
            </a:r>
            <a:r>
              <a:rPr lang="it-IT" sz="1800" dirty="0" smtClean="0">
                <a:solidFill>
                  <a:srgbClr val="0000FF"/>
                </a:solidFill>
                <a:latin typeface="Garamond" panose="02020404030301010803" pitchFamily="18" charset="0"/>
                <a:ea typeface="Times New Roman" panose="02020603050405020304" pitchFamily="18" charset="0"/>
              </a:rPr>
              <a:t>irigenti; </a:t>
            </a:r>
          </a:p>
          <a:p>
            <a:pPr marL="0" indent="0" algn="just">
              <a:lnSpc>
                <a:spcPct val="150000"/>
              </a:lnSpc>
              <a:spcAft>
                <a:spcPts val="0"/>
              </a:spcAft>
              <a:buNone/>
            </a:pPr>
            <a:r>
              <a:rPr lang="it-IT" sz="1800" dirty="0" smtClean="0">
                <a:latin typeface="Garamond" panose="02020404030301010803" pitchFamily="18" charset="0"/>
                <a:ea typeface="Times New Roman" panose="02020603050405020304" pitchFamily="18" charset="0"/>
              </a:rPr>
              <a:t>- </a:t>
            </a:r>
            <a:r>
              <a:rPr lang="it-IT" sz="1800" dirty="0" smtClean="0">
                <a:solidFill>
                  <a:srgbClr val="0000FF"/>
                </a:solidFill>
                <a:latin typeface="Garamond" panose="02020404030301010803" pitchFamily="18" charset="0"/>
                <a:ea typeface="Times New Roman" panose="02020603050405020304" pitchFamily="18" charset="0"/>
              </a:rPr>
              <a:t>titolari </a:t>
            </a:r>
            <a:r>
              <a:rPr lang="it-IT" sz="1800" dirty="0">
                <a:solidFill>
                  <a:srgbClr val="0000FF"/>
                </a:solidFill>
                <a:latin typeface="Garamond" panose="02020404030301010803" pitchFamily="18" charset="0"/>
                <a:ea typeface="Times New Roman" panose="02020603050405020304" pitchFamily="18" charset="0"/>
              </a:rPr>
              <a:t>di </a:t>
            </a:r>
            <a:r>
              <a:rPr lang="it-IT" sz="1800" dirty="0" smtClean="0">
                <a:solidFill>
                  <a:srgbClr val="0000FF"/>
                </a:solidFill>
                <a:latin typeface="Garamond" panose="02020404030301010803" pitchFamily="18" charset="0"/>
                <a:ea typeface="Times New Roman" panose="02020603050405020304" pitchFamily="18" charset="0"/>
              </a:rPr>
              <a:t>Posizione Organizzativa</a:t>
            </a:r>
            <a:r>
              <a:rPr lang="it-IT" sz="1800" dirty="0">
                <a:solidFill>
                  <a:srgbClr val="0000FF"/>
                </a:solidFill>
                <a:latin typeface="Garamond" panose="02020404030301010803" pitchFamily="18" charset="0"/>
                <a:ea typeface="Times New Roman" panose="02020603050405020304" pitchFamily="18" charset="0"/>
              </a:rPr>
              <a:t> </a:t>
            </a:r>
            <a:r>
              <a:rPr lang="it-IT" sz="1800" dirty="0" smtClean="0">
                <a:solidFill>
                  <a:srgbClr val="0000FF"/>
                </a:solidFill>
                <a:latin typeface="Garamond" panose="02020404030301010803" pitchFamily="18" charset="0"/>
                <a:ea typeface="Times New Roman" panose="02020603050405020304" pitchFamily="18" charset="0"/>
              </a:rPr>
              <a:t>– dipendenti di </a:t>
            </a:r>
            <a:r>
              <a:rPr lang="it-IT" sz="1800" dirty="0" err="1" smtClean="0">
                <a:solidFill>
                  <a:srgbClr val="0000FF"/>
                </a:solidFill>
                <a:latin typeface="Garamond" panose="02020404030301010803" pitchFamily="18" charset="0"/>
                <a:ea typeface="Times New Roman" panose="02020603050405020304" pitchFamily="18" charset="0"/>
              </a:rPr>
              <a:t>categ</a:t>
            </a:r>
            <a:r>
              <a:rPr lang="it-IT" sz="1800" dirty="0" smtClean="0">
                <a:solidFill>
                  <a:srgbClr val="0000FF"/>
                </a:solidFill>
                <a:latin typeface="Garamond" panose="02020404030301010803" pitchFamily="18" charset="0"/>
                <a:ea typeface="Times New Roman" panose="02020603050405020304" pitchFamily="18" charset="0"/>
              </a:rPr>
              <a:t>. A, B, C, e D</a:t>
            </a:r>
          </a:p>
          <a:p>
            <a:pPr marL="0" indent="0" algn="just">
              <a:lnSpc>
                <a:spcPct val="150000"/>
              </a:lnSpc>
              <a:spcAft>
                <a:spcPts val="0"/>
              </a:spcAft>
              <a:buNone/>
            </a:pPr>
            <a:r>
              <a:rPr lang="it-IT" sz="1800" dirty="0" smtClean="0">
                <a:latin typeface="Garamond" panose="02020404030301010803" pitchFamily="18" charset="0"/>
                <a:ea typeface="Times New Roman" panose="02020603050405020304" pitchFamily="18" charset="0"/>
              </a:rPr>
              <a:t>- </a:t>
            </a:r>
            <a:r>
              <a:rPr lang="it-IT" sz="1800" dirty="0" smtClean="0">
                <a:solidFill>
                  <a:srgbClr val="0000FF"/>
                </a:solidFill>
                <a:latin typeface="Garamond" panose="02020404030301010803" pitchFamily="18" charset="0"/>
                <a:ea typeface="Times New Roman" panose="02020603050405020304" pitchFamily="18" charset="0"/>
              </a:rPr>
              <a:t>dipendenti </a:t>
            </a:r>
            <a:r>
              <a:rPr lang="it-IT" sz="1800" dirty="0">
                <a:solidFill>
                  <a:srgbClr val="0000FF"/>
                </a:solidFill>
                <a:latin typeface="Garamond" panose="02020404030301010803" pitchFamily="18" charset="0"/>
                <a:ea typeface="Times New Roman" panose="02020603050405020304" pitchFamily="18" charset="0"/>
              </a:rPr>
              <a:t>e personale </a:t>
            </a:r>
            <a:r>
              <a:rPr lang="it-IT" sz="1800" dirty="0" smtClean="0">
                <a:solidFill>
                  <a:srgbClr val="0000FF"/>
                </a:solidFill>
                <a:latin typeface="Garamond" panose="02020404030301010803" pitchFamily="18" charset="0"/>
                <a:ea typeface="Times New Roman" panose="02020603050405020304" pitchFamily="18" charset="0"/>
              </a:rPr>
              <a:t>appartenenti ad altre A.P. che </a:t>
            </a:r>
            <a:r>
              <a:rPr lang="it-IT" sz="1800" dirty="0">
                <a:solidFill>
                  <a:srgbClr val="0000FF"/>
                </a:solidFill>
                <a:latin typeface="Garamond" panose="02020404030301010803" pitchFamily="18" charset="0"/>
                <a:ea typeface="Times New Roman" panose="02020603050405020304" pitchFamily="18" charset="0"/>
              </a:rPr>
              <a:t>si trova in posizione di comando, distacco o fuori ruolo presso le strutture della </a:t>
            </a:r>
            <a:r>
              <a:rPr lang="it-IT" sz="1800" dirty="0" smtClean="0">
                <a:solidFill>
                  <a:srgbClr val="0000FF"/>
                </a:solidFill>
                <a:latin typeface="Garamond" panose="02020404030301010803" pitchFamily="18" charset="0"/>
                <a:ea typeface="Times New Roman" panose="02020603050405020304" pitchFamily="18" charset="0"/>
              </a:rPr>
              <a:t>G.R.</a:t>
            </a:r>
          </a:p>
          <a:p>
            <a:pPr algn="just">
              <a:lnSpc>
                <a:spcPct val="150000"/>
              </a:lnSpc>
              <a:buFont typeface="Wingdings" panose="05000000000000000000" pitchFamily="2" charset="2"/>
              <a:buChar char="q"/>
            </a:pPr>
            <a:r>
              <a:rPr lang="it-IT" sz="1900" b="1" dirty="0" smtClean="0">
                <a:latin typeface="Garamond" panose="02020404030301010803" pitchFamily="18" charset="0"/>
                <a:ea typeface="Times New Roman" panose="02020603050405020304" pitchFamily="18" charset="0"/>
              </a:rPr>
              <a:t>La </a:t>
            </a:r>
            <a:r>
              <a:rPr lang="it-IT" sz="1900" b="1" dirty="0">
                <a:latin typeface="Garamond" panose="02020404030301010803" pitchFamily="18" charset="0"/>
                <a:ea typeface="Times New Roman" panose="02020603050405020304" pitchFamily="18" charset="0"/>
              </a:rPr>
              <a:t>disposizione </a:t>
            </a:r>
            <a:r>
              <a:rPr lang="it-IT" sz="1900" b="1" i="1" dirty="0">
                <a:latin typeface="Garamond" panose="02020404030301010803" pitchFamily="18" charset="0"/>
                <a:ea typeface="Times New Roman" panose="02020603050405020304" pitchFamily="18" charset="0"/>
              </a:rPr>
              <a:t>de quo</a:t>
            </a:r>
            <a:r>
              <a:rPr lang="it-IT" sz="1900" b="1" dirty="0">
                <a:latin typeface="Garamond" panose="02020404030301010803" pitchFamily="18" charset="0"/>
                <a:ea typeface="Times New Roman" panose="02020603050405020304" pitchFamily="18" charset="0"/>
              </a:rPr>
              <a:t> prevede inoltre che il Codice si applichi, in quanto compatibile</a:t>
            </a:r>
            <a:r>
              <a:rPr lang="it-IT" sz="1900" b="1" dirty="0" smtClean="0">
                <a:latin typeface="Garamond" panose="02020404030301010803" pitchFamily="18" charset="0"/>
                <a:ea typeface="Times New Roman" panose="02020603050405020304" pitchFamily="18" charset="0"/>
              </a:rPr>
              <a:t>:</a:t>
            </a:r>
          </a:p>
          <a:p>
            <a:pPr marL="342900" lvl="0" indent="-342900" algn="just">
              <a:lnSpc>
                <a:spcPct val="150000"/>
              </a:lnSpc>
              <a:spcAft>
                <a:spcPts val="0"/>
              </a:spcAft>
              <a:buFont typeface="+mj-lt"/>
              <a:buAutoNum type="alphaLcParenR"/>
              <a:tabLst>
                <a:tab pos="457200" algn="l"/>
              </a:tabLst>
            </a:pPr>
            <a:r>
              <a:rPr lang="it-IT" sz="1900" dirty="0">
                <a:solidFill>
                  <a:srgbClr val="0000FF"/>
                </a:solidFill>
                <a:latin typeface="Garamond" panose="02020404030301010803" pitchFamily="18" charset="0"/>
                <a:ea typeface="Times New Roman" panose="02020603050405020304" pitchFamily="18" charset="0"/>
              </a:rPr>
              <a:t>ai soggetti ai quali sono stati conferiti</a:t>
            </a:r>
            <a:r>
              <a:rPr lang="it-IT" sz="1900" dirty="0">
                <a:latin typeface="Garamond" panose="02020404030301010803" pitchFamily="18" charset="0"/>
                <a:ea typeface="Times New Roman" panose="02020603050405020304" pitchFamily="18" charset="0"/>
              </a:rPr>
              <a:t>, </a:t>
            </a:r>
            <a:r>
              <a:rPr lang="it-IT" sz="1900" u="sng" dirty="0">
                <a:latin typeface="Garamond" panose="02020404030301010803" pitchFamily="18" charset="0"/>
                <a:ea typeface="Times New Roman" panose="02020603050405020304" pitchFamily="18" charset="0"/>
              </a:rPr>
              <a:t>nell’ambito dell’Ufficio di diretta collaborazione del Presidente della Giunta</a:t>
            </a:r>
            <a:r>
              <a:rPr lang="it-IT" sz="1900" dirty="0">
                <a:latin typeface="Garamond" panose="02020404030301010803" pitchFamily="18" charset="0"/>
                <a:ea typeface="Times New Roman" panose="02020603050405020304" pitchFamily="18" charset="0"/>
              </a:rPr>
              <a:t>, </a:t>
            </a:r>
            <a:r>
              <a:rPr lang="it-IT" sz="1900" dirty="0">
                <a:solidFill>
                  <a:srgbClr val="0000FF"/>
                </a:solidFill>
                <a:latin typeface="Garamond" panose="02020404030301010803" pitchFamily="18" charset="0"/>
                <a:ea typeface="Times New Roman" panose="02020603050405020304" pitchFamily="18" charset="0"/>
              </a:rPr>
              <a:t>incarichi di vertice, dirigenziali, di responsabilità di </a:t>
            </a:r>
            <a:r>
              <a:rPr lang="it-IT" sz="1900" dirty="0" smtClean="0">
                <a:solidFill>
                  <a:srgbClr val="0000FF"/>
                </a:solidFill>
                <a:latin typeface="Garamond" panose="02020404030301010803" pitchFamily="18" charset="0"/>
                <a:ea typeface="Times New Roman" panose="02020603050405020304" pitchFamily="18" charset="0"/>
              </a:rPr>
              <a:t>ufficio, </a:t>
            </a:r>
            <a:r>
              <a:rPr lang="it-IT" sz="1900" dirty="0">
                <a:solidFill>
                  <a:srgbClr val="0000FF"/>
                </a:solidFill>
                <a:latin typeface="Garamond" panose="02020404030301010803" pitchFamily="18" charset="0"/>
                <a:ea typeface="Times New Roman" panose="02020603050405020304" pitchFamily="18" charset="0"/>
              </a:rPr>
              <a:t>nonché al personale assegnato all’Ufficio medesimo</a:t>
            </a:r>
            <a:r>
              <a:rPr lang="it-IT" sz="1900" dirty="0">
                <a:latin typeface="Garamond" panose="02020404030301010803" pitchFamily="18" charset="0"/>
                <a:ea typeface="Times New Roman" panose="02020603050405020304" pitchFamily="18" charset="0"/>
              </a:rPr>
              <a:t>, </a:t>
            </a:r>
            <a:r>
              <a:rPr lang="it-IT" sz="1900" dirty="0" smtClean="0">
                <a:latin typeface="Garamond" panose="02020404030301010803" pitchFamily="18" charset="0"/>
                <a:ea typeface="Times New Roman" panose="02020603050405020304" pitchFamily="18" charset="0"/>
              </a:rPr>
              <a:t>ed </a:t>
            </a:r>
            <a:r>
              <a:rPr lang="it-IT" sz="1900" dirty="0">
                <a:latin typeface="Garamond" panose="02020404030301010803" pitchFamily="18" charset="0"/>
                <a:ea typeface="Times New Roman" panose="02020603050405020304" pitchFamily="18" charset="0"/>
              </a:rPr>
              <a:t>al</a:t>
            </a:r>
            <a:r>
              <a:rPr lang="it-IT" sz="1900" dirty="0">
                <a:solidFill>
                  <a:schemeClr val="accent1">
                    <a:lumMod val="75000"/>
                  </a:schemeClr>
                </a:solidFill>
                <a:latin typeface="Garamond" panose="02020404030301010803" pitchFamily="18" charset="0"/>
                <a:ea typeface="Times New Roman" panose="02020603050405020304" pitchFamily="18" charset="0"/>
              </a:rPr>
              <a:t> </a:t>
            </a:r>
            <a:r>
              <a:rPr lang="it-IT" sz="1900" dirty="0">
                <a:solidFill>
                  <a:srgbClr val="0000FF"/>
                </a:solidFill>
                <a:latin typeface="Garamond" panose="02020404030301010803" pitchFamily="18" charset="0"/>
                <a:ea typeface="Times New Roman" panose="02020603050405020304" pitchFamily="18" charset="0"/>
              </a:rPr>
              <a:t>personale </a:t>
            </a:r>
            <a:r>
              <a:rPr lang="it-IT" sz="1900" u="sng" dirty="0">
                <a:latin typeface="Garamond" panose="02020404030301010803" pitchFamily="18" charset="0"/>
                <a:ea typeface="Times New Roman" panose="02020603050405020304" pitchFamily="18" charset="0"/>
              </a:rPr>
              <a:t>che presta servizio presso le segreterie degli Assessori;</a:t>
            </a:r>
            <a:endParaRPr lang="it-IT" sz="1900" u="sng"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mj-lt"/>
              <a:buAutoNum type="alphaLcParenR"/>
              <a:tabLst>
                <a:tab pos="457200" algn="l"/>
              </a:tabLst>
            </a:pPr>
            <a:r>
              <a:rPr lang="it-IT" sz="1900" dirty="0">
                <a:solidFill>
                  <a:srgbClr val="0000FF"/>
                </a:solidFill>
                <a:latin typeface="Garamond" panose="02020404030301010803" pitchFamily="18" charset="0"/>
                <a:ea typeface="Times New Roman" panose="02020603050405020304" pitchFamily="18" charset="0"/>
              </a:rPr>
              <a:t>ai collaboratori e ai consulenti</a:t>
            </a:r>
            <a:r>
              <a:rPr lang="it-IT" sz="1900" dirty="0">
                <a:latin typeface="Garamond" panose="02020404030301010803" pitchFamily="18" charset="0"/>
                <a:ea typeface="Times New Roman" panose="02020603050405020304" pitchFamily="18" charset="0"/>
              </a:rPr>
              <a:t>, con qualsiasi tipologia di contratto o incarico e a qualsiasi titolo, che operano presso le strutture della Giunta;</a:t>
            </a:r>
            <a:endParaRPr lang="it-IT" sz="19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mj-lt"/>
              <a:buAutoNum type="alphaLcParenR"/>
              <a:tabLst>
                <a:tab pos="457200" algn="l"/>
              </a:tabLst>
            </a:pPr>
            <a:r>
              <a:rPr lang="it-IT" sz="1900" dirty="0">
                <a:solidFill>
                  <a:srgbClr val="0000FF"/>
                </a:solidFill>
                <a:latin typeface="Garamond" panose="02020404030301010803" pitchFamily="18" charset="0"/>
                <a:ea typeface="Times New Roman" panose="02020603050405020304" pitchFamily="18" charset="0"/>
              </a:rPr>
              <a:t>ai collaboratori </a:t>
            </a:r>
            <a:r>
              <a:rPr lang="it-IT" sz="1900" dirty="0">
                <a:latin typeface="Garamond" panose="02020404030301010803" pitchFamily="18" charset="0"/>
                <a:ea typeface="Times New Roman" panose="02020603050405020304" pitchFamily="18" charset="0"/>
              </a:rPr>
              <a:t>a qualsiasi titolo di imprese fornitrici di beni o servizi o che realizzano opere in favore dell’amministrazione regionale e </a:t>
            </a:r>
            <a:r>
              <a:rPr lang="it-IT" sz="1900" dirty="0" smtClean="0">
                <a:latin typeface="Garamond" panose="02020404030301010803" pitchFamily="18" charset="0"/>
                <a:ea typeface="Times New Roman" panose="02020603050405020304" pitchFamily="18" charset="0"/>
              </a:rPr>
              <a:t>che svolgono </a:t>
            </a:r>
            <a:r>
              <a:rPr lang="it-IT" sz="1900" dirty="0">
                <a:latin typeface="Garamond" panose="02020404030301010803" pitchFamily="18" charset="0"/>
                <a:ea typeface="Times New Roman" panose="02020603050405020304" pitchFamily="18" charset="0"/>
              </a:rPr>
              <a:t>la propria attività all’interno delle strutture della Giunta regionale;</a:t>
            </a:r>
            <a:endParaRPr lang="it-IT" sz="19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mj-lt"/>
              <a:buAutoNum type="alphaLcParenR"/>
              <a:tabLst>
                <a:tab pos="457200" algn="l"/>
              </a:tabLst>
            </a:pPr>
            <a:r>
              <a:rPr lang="it-IT" sz="1900" dirty="0">
                <a:solidFill>
                  <a:srgbClr val="0000FF"/>
                </a:solidFill>
                <a:latin typeface="Garamond" panose="02020404030301010803" pitchFamily="18" charset="0"/>
                <a:ea typeface="Times New Roman" panose="02020603050405020304" pitchFamily="18" charset="0"/>
              </a:rPr>
              <a:t>ai soggetti impegnati in tirocini e </a:t>
            </a:r>
            <a:r>
              <a:rPr lang="it-IT" sz="1900" dirty="0" smtClean="0">
                <a:solidFill>
                  <a:srgbClr val="0000FF"/>
                </a:solidFill>
                <a:latin typeface="Garamond" panose="02020404030301010803" pitchFamily="18" charset="0"/>
                <a:ea typeface="Times New Roman" panose="02020603050405020304" pitchFamily="18" charset="0"/>
              </a:rPr>
              <a:t>stage, ai praticanti</a:t>
            </a:r>
            <a:r>
              <a:rPr lang="it-IT" sz="1900" dirty="0" smtClean="0">
                <a:latin typeface="Garamond" panose="02020404030301010803" pitchFamily="18" charset="0"/>
                <a:ea typeface="Times New Roman" panose="02020603050405020304" pitchFamily="18" charset="0"/>
              </a:rPr>
              <a:t> </a:t>
            </a:r>
            <a:r>
              <a:rPr lang="it-IT" sz="1900" dirty="0">
                <a:solidFill>
                  <a:srgbClr val="0000FF"/>
                </a:solidFill>
                <a:latin typeface="Garamond" panose="02020404030301010803" pitchFamily="18" charset="0"/>
                <a:ea typeface="Times New Roman" panose="02020603050405020304" pitchFamily="18" charset="0"/>
              </a:rPr>
              <a:t>iscritti ad albi professionali </a:t>
            </a:r>
            <a:r>
              <a:rPr lang="it-IT" sz="1900" dirty="0">
                <a:latin typeface="Garamond" panose="02020404030301010803" pitchFamily="18" charset="0"/>
                <a:ea typeface="Times New Roman" panose="02020603050405020304" pitchFamily="18" charset="0"/>
              </a:rPr>
              <a:t>comunque </a:t>
            </a:r>
            <a:r>
              <a:rPr lang="it-IT" sz="1900" dirty="0" smtClean="0">
                <a:latin typeface="Garamond" panose="02020404030301010803" pitchFamily="18" charset="0"/>
                <a:ea typeface="Times New Roman" panose="02020603050405020304" pitchFamily="18" charset="0"/>
              </a:rPr>
              <a:t>denominati.</a:t>
            </a:r>
          </a:p>
          <a:p>
            <a:pPr marL="0" lvl="0" indent="0" algn="just">
              <a:lnSpc>
                <a:spcPct val="150000"/>
              </a:lnSpc>
              <a:spcAft>
                <a:spcPts val="0"/>
              </a:spcAft>
              <a:buNone/>
              <a:tabLst>
                <a:tab pos="457200" algn="l"/>
              </a:tabLst>
            </a:pPr>
            <a:endParaRPr lang="it-IT" sz="1800" dirty="0" smtClean="0">
              <a:latin typeface="Garamond" panose="02020404030301010803" pitchFamily="18" charset="0"/>
              <a:ea typeface="Times New Roman" panose="02020603050405020304" pitchFamily="18" charset="0"/>
            </a:endParaRPr>
          </a:p>
          <a:p>
            <a:pPr marL="0" indent="0" algn="just">
              <a:lnSpc>
                <a:spcPct val="150000"/>
              </a:lnSpc>
              <a:buNone/>
            </a:pPr>
            <a:endParaRPr lang="it-IT" sz="2000" b="1" dirty="0">
              <a:effectLst/>
              <a:latin typeface="Times New Roman" panose="02020603050405020304" pitchFamily="18" charset="0"/>
              <a:ea typeface="Times New Roman" panose="02020603050405020304" pitchFamily="18" charset="0"/>
            </a:endParaRPr>
          </a:p>
        </p:txBody>
      </p:sp>
      <p:sp>
        <p:nvSpPr>
          <p:cNvPr id="6" name="Segnaposto numero diapositiva 5"/>
          <p:cNvSpPr>
            <a:spLocks noGrp="1"/>
          </p:cNvSpPr>
          <p:nvPr>
            <p:ph type="sldNum" sz="quarter" idx="15"/>
          </p:nvPr>
        </p:nvSpPr>
        <p:spPr/>
        <p:txBody>
          <a:bodyPr/>
          <a:lstStyle/>
          <a:p>
            <a:pPr>
              <a:defRPr/>
            </a:pPr>
            <a:fld id="{B2D3D1F1-375F-4D34-BD2F-2D3F7ECFE057}" type="slidenum">
              <a:rPr lang="en-US" smtClean="0">
                <a:solidFill>
                  <a:schemeClr val="tx1"/>
                </a:solidFill>
              </a:rPr>
              <a:pPr>
                <a:defRPr/>
              </a:pPr>
              <a:t>7</a:t>
            </a:fld>
            <a:endParaRPr lang="en-US" dirty="0">
              <a:solidFill>
                <a:schemeClr val="tx1"/>
              </a:solidFill>
            </a:endParaRPr>
          </a:p>
        </p:txBody>
      </p:sp>
    </p:spTree>
    <p:extLst>
      <p:ext uri="{BB962C8B-B14F-4D97-AF65-F5344CB8AC3E}">
        <p14:creationId xmlns:p14="http://schemas.microsoft.com/office/powerpoint/2010/main" val="2538282416"/>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arn(inVertical)">
                                      <p:cBhvr>
                                        <p:cTn id="11" dur="500"/>
                                        <p:tgtEl>
                                          <p:spTgt spid="3">
                                            <p:txEl>
                                              <p:pRg st="1" end="1"/>
                                            </p:txEl>
                                          </p:spTgt>
                                        </p:tgtEl>
                                      </p:cBhvr>
                                    </p:animEffect>
                                  </p:childTnLst>
                                </p:cTn>
                              </p:par>
                            </p:childTnLst>
                          </p:cTn>
                        </p:par>
                        <p:par>
                          <p:cTn id="12" fill="hold">
                            <p:stCondLst>
                              <p:cond delay="1000"/>
                            </p:stCondLst>
                            <p:childTnLst>
                              <p:par>
                                <p:cTn id="13" presetID="16" presetClass="entr" presetSubtype="21"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childTnLst>
                          </p:cTn>
                        </p:par>
                        <p:par>
                          <p:cTn id="16" fill="hold">
                            <p:stCondLst>
                              <p:cond delay="1500"/>
                            </p:stCondLst>
                            <p:childTnLst>
                              <p:par>
                                <p:cTn id="17" presetID="16" presetClass="entr" presetSubtype="21"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arn(inVertical)">
                                      <p:cBhvr>
                                        <p:cTn id="19" dur="500"/>
                                        <p:tgtEl>
                                          <p:spTgt spid="3">
                                            <p:txEl>
                                              <p:pRg st="3" end="3"/>
                                            </p:txEl>
                                          </p:spTgt>
                                        </p:tgtEl>
                                      </p:cBhvr>
                                    </p:animEffect>
                                  </p:childTnLst>
                                </p:cTn>
                              </p:par>
                            </p:childTnLst>
                          </p:cTn>
                        </p:par>
                        <p:par>
                          <p:cTn id="20" fill="hold">
                            <p:stCondLst>
                              <p:cond delay="2000"/>
                            </p:stCondLst>
                            <p:childTnLst>
                              <p:par>
                                <p:cTn id="21" presetID="16" presetClass="entr" presetSubtype="21"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arn(inVertical)">
                                      <p:cBhvr>
                                        <p:cTn id="23" dur="500"/>
                                        <p:tgtEl>
                                          <p:spTgt spid="3">
                                            <p:txEl>
                                              <p:pRg st="4" end="4"/>
                                            </p:txEl>
                                          </p:spTgt>
                                        </p:tgtEl>
                                      </p:cBhvr>
                                    </p:animEffect>
                                  </p:childTnLst>
                                </p:cTn>
                              </p:par>
                            </p:childTnLst>
                          </p:cTn>
                        </p:par>
                        <p:par>
                          <p:cTn id="24" fill="hold">
                            <p:stCondLst>
                              <p:cond delay="2500"/>
                            </p:stCondLst>
                            <p:childTnLst>
                              <p:par>
                                <p:cTn id="25" presetID="16" presetClass="entr" presetSubtype="21"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childTnLst>
                          </p:cTn>
                        </p:par>
                        <p:par>
                          <p:cTn id="28" fill="hold">
                            <p:stCondLst>
                              <p:cond delay="3000"/>
                            </p:stCondLst>
                            <p:childTnLst>
                              <p:par>
                                <p:cTn id="29" presetID="16" presetClass="entr" presetSubtype="21"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barn(inVertical)">
                                      <p:cBhvr>
                                        <p:cTn id="31" dur="500"/>
                                        <p:tgtEl>
                                          <p:spTgt spid="3">
                                            <p:txEl>
                                              <p:pRg st="6" end="6"/>
                                            </p:txEl>
                                          </p:spTgt>
                                        </p:tgtEl>
                                      </p:cBhvr>
                                    </p:animEffect>
                                  </p:childTnLst>
                                </p:cTn>
                              </p:par>
                            </p:childTnLst>
                          </p:cTn>
                        </p:par>
                        <p:par>
                          <p:cTn id="32" fill="hold">
                            <p:stCondLst>
                              <p:cond delay="3500"/>
                            </p:stCondLst>
                            <p:childTnLst>
                              <p:par>
                                <p:cTn id="33" presetID="16" presetClass="entr" presetSubtype="21"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barn(inVertical)">
                                      <p:cBhvr>
                                        <p:cTn id="35" dur="500"/>
                                        <p:tgtEl>
                                          <p:spTgt spid="3">
                                            <p:txEl>
                                              <p:pRg st="7" end="7"/>
                                            </p:txEl>
                                          </p:spTgt>
                                        </p:tgtEl>
                                      </p:cBhvr>
                                    </p:animEffect>
                                  </p:childTnLst>
                                </p:cTn>
                              </p:par>
                            </p:childTnLst>
                          </p:cTn>
                        </p:par>
                        <p:par>
                          <p:cTn id="36" fill="hold">
                            <p:stCondLst>
                              <p:cond delay="4000"/>
                            </p:stCondLst>
                            <p:childTnLst>
                              <p:par>
                                <p:cTn id="37" presetID="16" presetClass="entr" presetSubtype="21" fill="hold" grpId="0" nodeType="after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barn(inVertical)">
                                      <p:cBhvr>
                                        <p:cTn id="39" dur="500"/>
                                        <p:tgtEl>
                                          <p:spTgt spid="3">
                                            <p:txEl>
                                              <p:pRg st="8" end="8"/>
                                            </p:txEl>
                                          </p:spTgt>
                                        </p:tgtEl>
                                      </p:cBhvr>
                                    </p:animEffect>
                                  </p:childTnLst>
                                </p:cTn>
                              </p:par>
                            </p:childTnLst>
                          </p:cTn>
                        </p:par>
                        <p:par>
                          <p:cTn id="40" fill="hold">
                            <p:stCondLst>
                              <p:cond delay="4500"/>
                            </p:stCondLst>
                            <p:childTnLst>
                              <p:par>
                                <p:cTn id="41" presetID="16" presetClass="entr" presetSubtype="21" fill="hold" grpId="0" nodeType="after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Effect transition="in" filter="barn(inVertical)">
                                      <p:cBhvr>
                                        <p:cTn id="43" dur="500"/>
                                        <p:tgtEl>
                                          <p:spTgt spid="3">
                                            <p:txEl>
                                              <p:pRg st="9" end="9"/>
                                            </p:txEl>
                                          </p:spTgt>
                                        </p:tgtEl>
                                      </p:cBhvr>
                                    </p:animEffect>
                                  </p:childTnLst>
                                </p:cTn>
                              </p:par>
                            </p:childTnLst>
                          </p:cTn>
                        </p:par>
                        <p:par>
                          <p:cTn id="44" fill="hold">
                            <p:stCondLst>
                              <p:cond delay="5000"/>
                            </p:stCondLst>
                            <p:childTnLst>
                              <p:par>
                                <p:cTn id="45" presetID="16" presetClass="entr" presetSubtype="21" fill="hold" grpId="0" nodeType="after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barn(inVertical)">
                                      <p:cBhvr>
                                        <p:cTn id="4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1052053" y="258791"/>
            <a:ext cx="10505964" cy="6142009"/>
          </a:xfrm>
        </p:spPr>
        <p:txBody>
          <a:bodyPr/>
          <a:lstStyle/>
          <a:p>
            <a:pPr algn="just">
              <a:buFont typeface="Arial" panose="020B0604020202020204" pitchFamily="34" charset="0"/>
              <a:buChar char="•"/>
            </a:pPr>
            <a:endParaRPr lang="it-IT" sz="1600" u="sng" dirty="0" smtClean="0">
              <a:solidFill>
                <a:srgbClr val="0070C0"/>
              </a:solidFill>
            </a:endParaRPr>
          </a:p>
          <a:p>
            <a:pPr marL="228600" algn="just">
              <a:lnSpc>
                <a:spcPct val="150000"/>
              </a:lnSpc>
              <a:spcAft>
                <a:spcPts val="0"/>
              </a:spcAft>
            </a:pPr>
            <a:r>
              <a:rPr lang="it-IT" dirty="0">
                <a:latin typeface="Garamond" panose="02020404030301010803" pitchFamily="18" charset="0"/>
                <a:ea typeface="Times New Roman" panose="02020603050405020304" pitchFamily="18" charset="0"/>
              </a:rPr>
              <a:t>La disposizione in </a:t>
            </a:r>
            <a:r>
              <a:rPr lang="it-IT" dirty="0" smtClean="0">
                <a:latin typeface="Garamond" panose="02020404030301010803" pitchFamily="18" charset="0"/>
                <a:ea typeface="Times New Roman" panose="02020603050405020304" pitchFamily="18" charset="0"/>
              </a:rPr>
              <a:t>esame (</a:t>
            </a:r>
            <a:r>
              <a:rPr lang="it-IT" b="1" dirty="0" smtClean="0">
                <a:latin typeface="Garamond" panose="02020404030301010803" pitchFamily="18" charset="0"/>
                <a:ea typeface="Times New Roman" panose="02020603050405020304" pitchFamily="18" charset="0"/>
              </a:rPr>
              <a:t>articolo 2</a:t>
            </a:r>
            <a:r>
              <a:rPr lang="it-IT" dirty="0" smtClean="0">
                <a:latin typeface="Garamond" panose="02020404030301010803" pitchFamily="18" charset="0"/>
                <a:ea typeface="Times New Roman" panose="02020603050405020304" pitchFamily="18" charset="0"/>
              </a:rPr>
              <a:t> del codice) </a:t>
            </a:r>
            <a:r>
              <a:rPr lang="it-IT" dirty="0">
                <a:latin typeface="Garamond" panose="02020404030301010803" pitchFamily="18" charset="0"/>
                <a:ea typeface="Times New Roman" panose="02020603050405020304" pitchFamily="18" charset="0"/>
              </a:rPr>
              <a:t>prevede inoltre che, al fine di assicurare il rispetto del Codice in commento da parte dei collaboratori, consulenti o soggetti impegnati in stage, </a:t>
            </a:r>
            <a:r>
              <a:rPr lang="it-IT" u="sng" dirty="0" smtClean="0">
                <a:latin typeface="Garamond" panose="02020404030301010803" pitchFamily="18" charset="0"/>
                <a:ea typeface="Times New Roman" panose="02020603050405020304" pitchFamily="18" charset="0"/>
              </a:rPr>
              <a:t>siano </a:t>
            </a:r>
            <a:r>
              <a:rPr lang="it-IT" u="sng" dirty="0">
                <a:latin typeface="Garamond" panose="02020404030301010803" pitchFamily="18" charset="0"/>
                <a:ea typeface="Times New Roman" panose="02020603050405020304" pitchFamily="18" charset="0"/>
              </a:rPr>
              <a:t>inserite </a:t>
            </a:r>
            <a:r>
              <a:rPr lang="it-IT" u="sng" dirty="0" smtClean="0">
                <a:latin typeface="Garamond" panose="02020404030301010803" pitchFamily="18" charset="0"/>
                <a:ea typeface="Times New Roman" panose="02020603050405020304" pitchFamily="18" charset="0"/>
              </a:rPr>
              <a:t>negli </a:t>
            </a:r>
            <a:r>
              <a:rPr lang="it-IT" u="sng" dirty="0">
                <a:latin typeface="Garamond" panose="02020404030301010803" pitchFamily="18" charset="0"/>
                <a:ea typeface="Times New Roman" panose="02020603050405020304" pitchFamily="18" charset="0"/>
              </a:rPr>
              <a:t>atti di incarico</a:t>
            </a:r>
            <a:r>
              <a:rPr lang="it-IT" dirty="0">
                <a:latin typeface="Garamond" panose="02020404030301010803" pitchFamily="18" charset="0"/>
                <a:ea typeface="Times New Roman" panose="02020603050405020304" pitchFamily="18" charset="0"/>
              </a:rPr>
              <a:t>, </a:t>
            </a:r>
            <a:r>
              <a:rPr lang="it-IT" u="sng" dirty="0">
                <a:latin typeface="Garamond" panose="02020404030301010803" pitchFamily="18" charset="0"/>
                <a:ea typeface="Times New Roman" panose="02020603050405020304" pitchFamily="18" charset="0"/>
              </a:rPr>
              <a:t>contratti di acquisizione di collaborazioni, consulenze e servizi, in convenzioni </a:t>
            </a:r>
            <a:r>
              <a:rPr lang="it-IT" dirty="0">
                <a:solidFill>
                  <a:srgbClr val="0000FF"/>
                </a:solidFill>
                <a:latin typeface="Garamond" panose="02020404030301010803" pitchFamily="18" charset="0"/>
                <a:ea typeface="Times New Roman" panose="02020603050405020304" pitchFamily="18" charset="0"/>
              </a:rPr>
              <a:t>specifiche clausole di risoluzione o decadenza del rapporto </a:t>
            </a:r>
            <a:r>
              <a:rPr lang="it-IT" dirty="0">
                <a:latin typeface="Garamond" panose="02020404030301010803" pitchFamily="18" charset="0"/>
                <a:ea typeface="Times New Roman" panose="02020603050405020304" pitchFamily="18" charset="0"/>
              </a:rPr>
              <a:t>in caso di violazione degli obblighi di cui al </a:t>
            </a:r>
            <a:r>
              <a:rPr lang="it-IT" dirty="0" err="1">
                <a:latin typeface="Garamond" panose="02020404030301010803" pitchFamily="18" charset="0"/>
                <a:ea typeface="Times New Roman" panose="02020603050405020304" pitchFamily="18" charset="0"/>
              </a:rPr>
              <a:t>d.p.r.</a:t>
            </a:r>
            <a:r>
              <a:rPr lang="it-IT" dirty="0">
                <a:latin typeface="Garamond" panose="02020404030301010803" pitchFamily="18" charset="0"/>
                <a:ea typeface="Times New Roman" panose="02020603050405020304" pitchFamily="18" charset="0"/>
              </a:rPr>
              <a:t> n. 62/2013 e di cui al presente Codice</a:t>
            </a:r>
            <a:r>
              <a:rPr lang="it-IT" dirty="0" smtClean="0">
                <a:latin typeface="Garamond" panose="02020404030301010803" pitchFamily="18" charset="0"/>
                <a:ea typeface="Times New Roman" panose="02020603050405020304" pitchFamily="18" charset="0"/>
              </a:rPr>
              <a:t>.</a:t>
            </a:r>
          </a:p>
          <a:p>
            <a:pPr marL="0" indent="0" algn="just">
              <a:lnSpc>
                <a:spcPct val="150000"/>
              </a:lnSpc>
              <a:spcAft>
                <a:spcPts val="0"/>
              </a:spcAft>
              <a:buNone/>
            </a:pPr>
            <a:r>
              <a:rPr lang="it-IT" b="1" dirty="0" smtClean="0">
                <a:solidFill>
                  <a:srgbClr val="0000FF"/>
                </a:solidFill>
                <a:latin typeface="Garamond" panose="02020404030301010803" pitchFamily="18" charset="0"/>
                <a:ea typeface="Times New Roman" panose="02020603050405020304" pitchFamily="18" charset="0"/>
              </a:rPr>
              <a:t>Per </a:t>
            </a:r>
            <a:r>
              <a:rPr lang="it-IT" b="1" dirty="0">
                <a:solidFill>
                  <a:srgbClr val="0000FF"/>
                </a:solidFill>
                <a:latin typeface="Garamond" panose="02020404030301010803" pitchFamily="18" charset="0"/>
                <a:ea typeface="Times New Roman" panose="02020603050405020304" pitchFamily="18" charset="0"/>
              </a:rPr>
              <a:t>questo motivo gli schemi tipo di incarico, contratto, bando e convenzione dovranno recare specifiche </a:t>
            </a:r>
            <a:r>
              <a:rPr lang="it-IT" b="1" dirty="0" smtClean="0">
                <a:solidFill>
                  <a:srgbClr val="0000FF"/>
                </a:solidFill>
                <a:latin typeface="Garamond" panose="02020404030301010803" pitchFamily="18" charset="0"/>
                <a:ea typeface="Times New Roman" panose="02020603050405020304" pitchFamily="18" charset="0"/>
              </a:rPr>
              <a:t>clausole di risoluzione o decadenza del rapporto in caso di violazione degli obblighi previsti nel Codice. </a:t>
            </a:r>
            <a:r>
              <a:rPr lang="it-IT" sz="1400" b="1" dirty="0" smtClean="0">
                <a:latin typeface="Garamond" panose="02020404030301010803" pitchFamily="18" charset="0"/>
                <a:ea typeface="Times New Roman" panose="02020603050405020304" pitchFamily="18" charset="0"/>
              </a:rPr>
              <a:t>(art. 2, comma 6, </a:t>
            </a:r>
            <a:r>
              <a:rPr lang="it-IT" sz="1400" b="1" dirty="0" err="1" smtClean="0">
                <a:latin typeface="Garamond" panose="02020404030301010803" pitchFamily="18" charset="0"/>
                <a:ea typeface="Times New Roman" panose="02020603050405020304" pitchFamily="18" charset="0"/>
              </a:rPr>
              <a:t>lett</a:t>
            </a:r>
            <a:r>
              <a:rPr lang="it-IT" sz="1400" b="1" dirty="0" smtClean="0">
                <a:latin typeface="Garamond" panose="02020404030301010803" pitchFamily="18" charset="0"/>
                <a:ea typeface="Times New Roman" panose="02020603050405020304" pitchFamily="18" charset="0"/>
              </a:rPr>
              <a:t>. a))</a:t>
            </a:r>
            <a:endParaRPr lang="it-IT" sz="1400" b="1" dirty="0">
              <a:latin typeface="Times New Roman" panose="02020603050405020304" pitchFamily="18" charset="0"/>
              <a:ea typeface="Times New Roman" panose="02020603050405020304" pitchFamily="18" charset="0"/>
            </a:endParaRPr>
          </a:p>
          <a:p>
            <a:pPr marL="0" indent="0">
              <a:buNone/>
            </a:pPr>
            <a:endParaRPr lang="it-IT" dirty="0"/>
          </a:p>
          <a:p>
            <a:endParaRPr lang="it-IT" dirty="0"/>
          </a:p>
        </p:txBody>
      </p:sp>
      <p:sp>
        <p:nvSpPr>
          <p:cNvPr id="6" name="Segnaposto numero diapositiva 5"/>
          <p:cNvSpPr>
            <a:spLocks noGrp="1"/>
          </p:cNvSpPr>
          <p:nvPr>
            <p:ph type="sldNum" sz="quarter" idx="15"/>
          </p:nvPr>
        </p:nvSpPr>
        <p:spPr/>
        <p:txBody>
          <a:bodyPr/>
          <a:lstStyle/>
          <a:p>
            <a:pPr>
              <a:defRPr/>
            </a:pPr>
            <a:fld id="{B2D3D1F1-375F-4D34-BD2F-2D3F7ECFE057}" type="slidenum">
              <a:rPr lang="en-US" smtClean="0">
                <a:solidFill>
                  <a:schemeClr val="tx1"/>
                </a:solidFill>
              </a:rPr>
              <a:pPr>
                <a:defRPr/>
              </a:pPr>
              <a:t>8</a:t>
            </a:fld>
            <a:r>
              <a:rPr lang="en-US" dirty="0" smtClean="0"/>
              <a:t> </a:t>
            </a:r>
            <a:endParaRPr lang="en-US" dirty="0"/>
          </a:p>
        </p:txBody>
      </p:sp>
    </p:spTree>
    <p:extLst>
      <p:ext uri="{BB962C8B-B14F-4D97-AF65-F5344CB8AC3E}">
        <p14:creationId xmlns:p14="http://schemas.microsoft.com/office/powerpoint/2010/main" val="446029875"/>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barn(inVertical)">
                                      <p:cBhvr>
                                        <p:cTn id="1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numero diapositiva 5"/>
          <p:cNvSpPr>
            <a:spLocks noGrp="1"/>
          </p:cNvSpPr>
          <p:nvPr>
            <p:ph type="sldNum" sz="quarter" idx="15"/>
          </p:nvPr>
        </p:nvSpPr>
        <p:spPr>
          <a:xfrm>
            <a:off x="10838688" y="5820696"/>
            <a:ext cx="812800" cy="530943"/>
          </a:xfrm>
        </p:spPr>
        <p:txBody>
          <a:bodyPr/>
          <a:lstStyle/>
          <a:p>
            <a:pPr>
              <a:defRPr/>
            </a:pPr>
            <a:fld id="{B2D3D1F1-375F-4D34-BD2F-2D3F7ECFE057}" type="slidenum">
              <a:rPr lang="en-US" smtClean="0"/>
              <a:pPr>
                <a:defRPr/>
              </a:pPr>
              <a:t>9</a:t>
            </a:fld>
            <a:endParaRPr lang="en-US" dirty="0"/>
          </a:p>
        </p:txBody>
      </p:sp>
      <p:sp>
        <p:nvSpPr>
          <p:cNvPr id="4" name="Segnaposto contenuto 3"/>
          <p:cNvSpPr>
            <a:spLocks noGrp="1"/>
          </p:cNvSpPr>
          <p:nvPr>
            <p:ph sz="quarter" idx="1"/>
          </p:nvPr>
        </p:nvSpPr>
        <p:spPr>
          <a:xfrm>
            <a:off x="609600" y="152401"/>
            <a:ext cx="11041888" cy="6705599"/>
          </a:xfrm>
        </p:spPr>
        <p:txBody>
          <a:bodyPr>
            <a:normAutofit fontScale="70000" lnSpcReduction="20000"/>
          </a:bodyPr>
          <a:lstStyle/>
          <a:p>
            <a:pPr marL="0" lvl="0" indent="0" algn="ctr">
              <a:buClr>
                <a:srgbClr val="FE8637"/>
              </a:buClr>
              <a:buNone/>
            </a:pPr>
            <a:r>
              <a:rPr lang="it-IT" sz="2900" b="1" dirty="0">
                <a:solidFill>
                  <a:prstClr val="black"/>
                </a:solidFill>
                <a:latin typeface="Garamond" panose="02020404030301010803" pitchFamily="18" charset="0"/>
                <a:ea typeface="Times New Roman" panose="02020603050405020304" pitchFamily="18" charset="0"/>
                <a:cs typeface="Times New Roman" panose="02020603050405020304" pitchFamily="18" charset="0"/>
              </a:rPr>
              <a:t>L’ARTICOLO 3 (</a:t>
            </a:r>
            <a:r>
              <a:rPr lang="it-IT" sz="2900" b="1" i="1" dirty="0">
                <a:solidFill>
                  <a:prstClr val="black"/>
                </a:solidFill>
                <a:latin typeface="Garamond" panose="02020404030301010803" pitchFamily="18" charset="0"/>
                <a:ea typeface="Times New Roman" panose="02020603050405020304" pitchFamily="18" charset="0"/>
                <a:cs typeface="Times New Roman" panose="02020603050405020304" pitchFamily="18" charset="0"/>
              </a:rPr>
              <a:t>Principi generali</a:t>
            </a:r>
            <a:r>
              <a:rPr lang="it-IT" sz="2900" b="1" i="1" dirty="0" smtClean="0">
                <a:solidFill>
                  <a:prstClr val="black"/>
                </a:solidFill>
                <a:latin typeface="Garamond" panose="02020404030301010803" pitchFamily="18" charset="0"/>
                <a:ea typeface="Times New Roman" panose="02020603050405020304" pitchFamily="18" charset="0"/>
                <a:cs typeface="Times New Roman" panose="02020603050405020304" pitchFamily="18" charset="0"/>
              </a:rPr>
              <a:t>)</a:t>
            </a:r>
          </a:p>
          <a:p>
            <a:pPr marL="0" lvl="0" indent="0" algn="ctr">
              <a:buClr>
                <a:srgbClr val="FE8637"/>
              </a:buClr>
              <a:buNone/>
            </a:pPr>
            <a:endParaRPr lang="it-IT" sz="2000" dirty="0">
              <a:solidFill>
                <a:prstClr val="black">
                  <a:lumMod val="65000"/>
                  <a:lumOff val="35000"/>
                </a:prstClr>
              </a:solidFill>
            </a:endParaRPr>
          </a:p>
          <a:p>
            <a:pPr marL="0" indent="0" algn="just">
              <a:lnSpc>
                <a:spcPct val="150000"/>
              </a:lnSpc>
              <a:buNone/>
              <a:tabLst>
                <a:tab pos="457200" algn="l"/>
              </a:tabLst>
            </a:pPr>
            <a:r>
              <a:rPr lang="it-IT" dirty="0">
                <a:latin typeface="Garamond" panose="02020404030301010803" pitchFamily="18" charset="0"/>
                <a:ea typeface="Times New Roman" panose="02020603050405020304" pitchFamily="18" charset="0"/>
                <a:cs typeface="Times New Roman" panose="02020603050405020304" pitchFamily="18" charset="0"/>
              </a:rPr>
              <a:t>Prevede che </a:t>
            </a:r>
            <a:r>
              <a:rPr lang="it-IT" dirty="0">
                <a:solidFill>
                  <a:srgbClr val="0000FF"/>
                </a:solidFill>
                <a:latin typeface="Garamond" panose="02020404030301010803" pitchFamily="18" charset="0"/>
                <a:ea typeface="Times New Roman" panose="02020603050405020304" pitchFamily="18" charset="0"/>
                <a:cs typeface="Times New Roman" panose="02020603050405020304" pitchFamily="18" charset="0"/>
              </a:rPr>
              <a:t>i dipendenti della Giunta  regionale</a:t>
            </a:r>
            <a:r>
              <a:rPr lang="it-IT" dirty="0">
                <a:latin typeface="Garamond" panose="02020404030301010803" pitchFamily="18" charset="0"/>
                <a:ea typeface="Times New Roman" panose="02020603050405020304" pitchFamily="18" charset="0"/>
                <a:cs typeface="Times New Roman" panose="02020603050405020304" pitchFamily="18" charset="0"/>
              </a:rPr>
              <a:t>, </a:t>
            </a:r>
            <a:r>
              <a:rPr lang="it-IT" dirty="0">
                <a:solidFill>
                  <a:srgbClr val="0000FF"/>
                </a:solidFill>
                <a:latin typeface="Garamond" panose="02020404030301010803" pitchFamily="18" charset="0"/>
                <a:ea typeface="Times New Roman" panose="02020603050405020304" pitchFamily="18" charset="0"/>
                <a:cs typeface="Times New Roman" panose="02020603050405020304" pitchFamily="18" charset="0"/>
              </a:rPr>
              <a:t>compreso il personale che opera presso gli uffici di diretta collaborazione del Presidente e presso le segreterie degli Assessori regionali</a:t>
            </a:r>
            <a:r>
              <a:rPr lang="it-IT" dirty="0">
                <a:latin typeface="Garamond" panose="02020404030301010803" pitchFamily="18" charset="0"/>
                <a:ea typeface="Times New Roman" panose="02020603050405020304" pitchFamily="18" charset="0"/>
                <a:cs typeface="Times New Roman" panose="02020603050405020304" pitchFamily="18" charset="0"/>
              </a:rPr>
              <a:t>, conformino la loro condotta assicurando il pieno rispetto dei principi del </a:t>
            </a:r>
            <a:r>
              <a:rPr lang="it-IT" dirty="0">
                <a:solidFill>
                  <a:srgbClr val="C00000"/>
                </a:solidFill>
                <a:latin typeface="Garamond" panose="02020404030301010803" pitchFamily="18" charset="0"/>
                <a:ea typeface="Times New Roman" panose="02020603050405020304" pitchFamily="18" charset="0"/>
                <a:cs typeface="Times New Roman" panose="02020603050405020304" pitchFamily="18" charset="0"/>
              </a:rPr>
              <a:t>buon andamento ed imparzialità </a:t>
            </a:r>
            <a:r>
              <a:rPr lang="it-IT" dirty="0">
                <a:latin typeface="Garamond" panose="02020404030301010803" pitchFamily="18" charset="0"/>
                <a:ea typeface="Times New Roman" panose="02020603050405020304" pitchFamily="18" charset="0"/>
                <a:cs typeface="Times New Roman" panose="02020603050405020304" pitchFamily="18" charset="0"/>
              </a:rPr>
              <a:t>dell’azione amministrativa di cui all’articolo 97 </a:t>
            </a:r>
            <a:r>
              <a:rPr lang="it-IT" dirty="0" err="1">
                <a:latin typeface="Garamond" panose="02020404030301010803" pitchFamily="18" charset="0"/>
                <a:ea typeface="Times New Roman" panose="02020603050405020304" pitchFamily="18" charset="0"/>
                <a:cs typeface="Times New Roman" panose="02020603050405020304" pitchFamily="18" charset="0"/>
              </a:rPr>
              <a:t>Cost</a:t>
            </a:r>
            <a:r>
              <a:rPr lang="it-IT" dirty="0">
                <a:latin typeface="Garamond" panose="02020404030301010803" pitchFamily="18" charset="0"/>
                <a:ea typeface="Times New Roman" panose="02020603050405020304" pitchFamily="18" charset="0"/>
                <a:cs typeface="Times New Roman" panose="02020603050405020304" pitchFamily="18" charset="0"/>
              </a:rPr>
              <a:t>., nonché dei principi </a:t>
            </a:r>
            <a:r>
              <a:rPr lang="it-IT" dirty="0">
                <a:solidFill>
                  <a:srgbClr val="C00000"/>
                </a:solidFill>
                <a:latin typeface="Garamond" panose="02020404030301010803" pitchFamily="18" charset="0"/>
                <a:ea typeface="Times New Roman" panose="02020603050405020304" pitchFamily="18" charset="0"/>
                <a:cs typeface="Times New Roman" panose="02020603050405020304" pitchFamily="18" charset="0"/>
              </a:rPr>
              <a:t>dell’integrità, correttezza, buona fede, proporzionalità, obiettività, trasparenza, equità e ragionevolezza. </a:t>
            </a:r>
          </a:p>
          <a:p>
            <a:pPr marL="228600" algn="just">
              <a:lnSpc>
                <a:spcPct val="150000"/>
              </a:lnSpc>
              <a:spcAft>
                <a:spcPts val="0"/>
              </a:spcAft>
            </a:pPr>
            <a:r>
              <a:rPr lang="it-IT" dirty="0">
                <a:latin typeface="Garamond" panose="02020404030301010803" pitchFamily="18" charset="0"/>
                <a:ea typeface="Times New Roman" panose="02020603050405020304" pitchFamily="18" charset="0"/>
              </a:rPr>
              <a:t>In particolare:</a:t>
            </a:r>
            <a:endParaRPr lang="it-IT" sz="20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Garamond" panose="02020404030301010803" pitchFamily="18" charset="0"/>
              <a:buChar char="-"/>
              <a:tabLst>
                <a:tab pos="457200" algn="l"/>
              </a:tabLst>
            </a:pPr>
            <a:r>
              <a:rPr lang="it-IT" dirty="0">
                <a:solidFill>
                  <a:srgbClr val="C00000"/>
                </a:solidFill>
                <a:latin typeface="Garamond" panose="02020404030301010803" pitchFamily="18" charset="0"/>
                <a:ea typeface="Times New Roman" panose="02020603050405020304" pitchFamily="18" charset="0"/>
                <a:cs typeface="Times New Roman" panose="02020603050405020304" pitchFamily="18" charset="0"/>
              </a:rPr>
              <a:t>l</a:t>
            </a:r>
            <a:r>
              <a:rPr lang="it-IT" b="1" dirty="0">
                <a:solidFill>
                  <a:srgbClr val="C00000"/>
                </a:solidFill>
                <a:latin typeface="Garamond" panose="02020404030301010803" pitchFamily="18" charset="0"/>
                <a:ea typeface="Times New Roman" panose="02020603050405020304" pitchFamily="18" charset="0"/>
                <a:cs typeface="Times New Roman" panose="02020603050405020304" pitchFamily="18" charset="0"/>
              </a:rPr>
              <a:t>’integrità</a:t>
            </a:r>
            <a:r>
              <a:rPr lang="it-IT" dirty="0">
                <a:latin typeface="Garamond" panose="02020404030301010803" pitchFamily="18" charset="0"/>
                <a:ea typeface="Times New Roman" panose="02020603050405020304" pitchFamily="18" charset="0"/>
                <a:cs typeface="Times New Roman" panose="02020603050405020304" pitchFamily="18" charset="0"/>
              </a:rPr>
              <a:t> è intesa come sinonimo di onestà, rispetto, impegno, lealtà ed onore. L’integrità costituisce una qualità personale di natura etica assolutamente centrale;</a:t>
            </a:r>
            <a:endParaRPr lang="it-IT" sz="20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0"/>
              </a:spcAft>
              <a:buFont typeface="Garamond" panose="02020404030301010803" pitchFamily="18" charset="0"/>
              <a:buChar char="-"/>
              <a:tabLst>
                <a:tab pos="457200" algn="l"/>
              </a:tabLst>
            </a:pPr>
            <a:r>
              <a:rPr lang="it-IT" dirty="0">
                <a:latin typeface="Garamond" panose="02020404030301010803" pitchFamily="18" charset="0"/>
                <a:ea typeface="Times New Roman" panose="02020603050405020304" pitchFamily="18" charset="0"/>
                <a:cs typeface="Times New Roman" panose="02020603050405020304" pitchFamily="18" charset="0"/>
              </a:rPr>
              <a:t>la </a:t>
            </a:r>
            <a:r>
              <a:rPr lang="it-IT" b="1" dirty="0">
                <a:solidFill>
                  <a:srgbClr val="C00000"/>
                </a:solidFill>
                <a:latin typeface="Garamond" panose="02020404030301010803" pitchFamily="18" charset="0"/>
                <a:ea typeface="Times New Roman" panose="02020603050405020304" pitchFamily="18" charset="0"/>
                <a:cs typeface="Times New Roman" panose="02020603050405020304" pitchFamily="18" charset="0"/>
              </a:rPr>
              <a:t>buona fede e la correttezza </a:t>
            </a:r>
            <a:r>
              <a:rPr lang="it-IT" dirty="0">
                <a:latin typeface="Garamond" panose="02020404030301010803" pitchFamily="18" charset="0"/>
                <a:ea typeface="Times New Roman" panose="02020603050405020304" pitchFamily="18" charset="0"/>
                <a:cs typeface="Times New Roman" panose="02020603050405020304" pitchFamily="18" charset="0"/>
              </a:rPr>
              <a:t>impongono di non ingenerare con la propria condotta aspettative destinate ad essere frustrate;</a:t>
            </a:r>
            <a:endParaRPr lang="it-IT" sz="20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0"/>
              </a:spcAft>
              <a:buFont typeface="Garamond" panose="02020404030301010803" pitchFamily="18" charset="0"/>
              <a:buChar char="-"/>
              <a:tabLst>
                <a:tab pos="457200" algn="l"/>
              </a:tabLst>
            </a:pPr>
            <a:r>
              <a:rPr lang="it-IT" dirty="0">
                <a:latin typeface="Garamond" panose="02020404030301010803" pitchFamily="18" charset="0"/>
                <a:ea typeface="Times New Roman" panose="02020603050405020304" pitchFamily="18" charset="0"/>
                <a:cs typeface="Times New Roman" panose="02020603050405020304" pitchFamily="18" charset="0"/>
              </a:rPr>
              <a:t>la </a:t>
            </a:r>
            <a:r>
              <a:rPr lang="it-IT" b="1" dirty="0">
                <a:solidFill>
                  <a:srgbClr val="C00000"/>
                </a:solidFill>
                <a:latin typeface="Garamond" panose="02020404030301010803" pitchFamily="18" charset="0"/>
                <a:ea typeface="Times New Roman" panose="02020603050405020304" pitchFamily="18" charset="0"/>
                <a:cs typeface="Times New Roman" panose="02020603050405020304" pitchFamily="18" charset="0"/>
              </a:rPr>
              <a:t>proporzionalità</a:t>
            </a:r>
            <a:r>
              <a:rPr lang="it-IT" b="1" dirty="0">
                <a:latin typeface="Garamond" panose="02020404030301010803" pitchFamily="18" charset="0"/>
                <a:ea typeface="Times New Roman" panose="02020603050405020304" pitchFamily="18" charset="0"/>
                <a:cs typeface="Times New Roman" panose="02020603050405020304" pitchFamily="18" charset="0"/>
              </a:rPr>
              <a:t> (</a:t>
            </a:r>
            <a:r>
              <a:rPr lang="it-IT" dirty="0">
                <a:latin typeface="Garamond" panose="02020404030301010803" pitchFamily="18" charset="0"/>
                <a:ea typeface="Times New Roman" panose="02020603050405020304" pitchFamily="18" charset="0"/>
                <a:cs typeface="Times New Roman" panose="02020603050405020304" pitchFamily="18" charset="0"/>
              </a:rPr>
              <a:t>di derivazione europea)</a:t>
            </a:r>
            <a:r>
              <a:rPr lang="it-IT" b="1" dirty="0">
                <a:latin typeface="Garamond" panose="02020404030301010803" pitchFamily="18" charset="0"/>
                <a:ea typeface="Times New Roman" panose="02020603050405020304" pitchFamily="18" charset="0"/>
                <a:cs typeface="Times New Roman" panose="02020603050405020304" pitchFamily="18" charset="0"/>
              </a:rPr>
              <a:t>, </a:t>
            </a:r>
            <a:r>
              <a:rPr lang="it-IT" dirty="0">
                <a:latin typeface="Garamond" panose="02020404030301010803" pitchFamily="18" charset="0"/>
                <a:ea typeface="Times New Roman" panose="02020603050405020304" pitchFamily="18" charset="0"/>
                <a:cs typeface="Times New Roman" panose="02020603050405020304" pitchFamily="18" charset="0"/>
              </a:rPr>
              <a:t>la </a:t>
            </a:r>
            <a:r>
              <a:rPr lang="it-IT" b="1" dirty="0">
                <a:solidFill>
                  <a:srgbClr val="C00000"/>
                </a:solidFill>
                <a:latin typeface="Garamond" panose="02020404030301010803" pitchFamily="18" charset="0"/>
                <a:ea typeface="Times New Roman" panose="02020603050405020304" pitchFamily="18" charset="0"/>
                <a:cs typeface="Times New Roman" panose="02020603050405020304" pitchFamily="18" charset="0"/>
              </a:rPr>
              <a:t>ragionevolezza</a:t>
            </a:r>
            <a:r>
              <a:rPr lang="it-IT" b="1" dirty="0">
                <a:latin typeface="Garamond" panose="02020404030301010803" pitchFamily="18" charset="0"/>
                <a:ea typeface="Times New Roman" panose="02020603050405020304" pitchFamily="18" charset="0"/>
                <a:cs typeface="Times New Roman" panose="02020603050405020304" pitchFamily="18" charset="0"/>
              </a:rPr>
              <a:t> </a:t>
            </a:r>
            <a:r>
              <a:rPr lang="it-IT" dirty="0">
                <a:latin typeface="Garamond" panose="02020404030301010803" pitchFamily="18" charset="0"/>
                <a:ea typeface="Times New Roman" panose="02020603050405020304" pitchFamily="18" charset="0"/>
                <a:cs typeface="Times New Roman" panose="02020603050405020304" pitchFamily="18" charset="0"/>
              </a:rPr>
              <a:t>e l’</a:t>
            </a:r>
            <a:r>
              <a:rPr lang="it-IT" b="1" dirty="0">
                <a:solidFill>
                  <a:srgbClr val="C00000"/>
                </a:solidFill>
                <a:latin typeface="Garamond" panose="02020404030301010803" pitchFamily="18" charset="0"/>
                <a:ea typeface="Times New Roman" panose="02020603050405020304" pitchFamily="18" charset="0"/>
                <a:cs typeface="Times New Roman" panose="02020603050405020304" pitchFamily="18" charset="0"/>
              </a:rPr>
              <a:t>equità</a:t>
            </a:r>
            <a:r>
              <a:rPr lang="it-IT" b="1" dirty="0">
                <a:latin typeface="Garamond" panose="02020404030301010803" pitchFamily="18" charset="0"/>
                <a:ea typeface="Times New Roman" panose="02020603050405020304" pitchFamily="18" charset="0"/>
                <a:cs typeface="Times New Roman" panose="02020603050405020304" pitchFamily="18" charset="0"/>
              </a:rPr>
              <a:t> </a:t>
            </a:r>
            <a:r>
              <a:rPr lang="it-IT" dirty="0">
                <a:latin typeface="Garamond" panose="02020404030301010803" pitchFamily="18" charset="0"/>
                <a:ea typeface="Times New Roman" panose="02020603050405020304" pitchFamily="18" charset="0"/>
                <a:cs typeface="Times New Roman" panose="02020603050405020304" pitchFamily="18" charset="0"/>
              </a:rPr>
              <a:t>qualificano il rapporto che deve sempre sussistere tra il fine pubblico da perseguire ed i mezzi ad esso preordinati. Tali principi mirano a garantire che nello svolgimento delle attività pubbliche si raggiunga un equilibrio fra la finalità dell’azione ed i limiti imposti ai soggetti privati in essa coinvolti;</a:t>
            </a:r>
            <a:endParaRPr lang="it-IT" sz="20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0"/>
              </a:spcAft>
              <a:buFont typeface="Garamond" panose="02020404030301010803" pitchFamily="18" charset="0"/>
              <a:buChar char="-"/>
              <a:tabLst>
                <a:tab pos="457200" algn="l"/>
              </a:tabLst>
            </a:pPr>
            <a:r>
              <a:rPr lang="it-IT" dirty="0">
                <a:latin typeface="Garamond" panose="02020404030301010803" pitchFamily="18" charset="0"/>
                <a:ea typeface="Times New Roman" panose="02020603050405020304" pitchFamily="18" charset="0"/>
                <a:cs typeface="Times New Roman" panose="02020603050405020304" pitchFamily="18" charset="0"/>
              </a:rPr>
              <a:t>la </a:t>
            </a:r>
            <a:r>
              <a:rPr lang="it-IT" b="1" dirty="0">
                <a:solidFill>
                  <a:srgbClr val="C00000"/>
                </a:solidFill>
                <a:latin typeface="Garamond" panose="02020404030301010803" pitchFamily="18" charset="0"/>
                <a:ea typeface="Times New Roman" panose="02020603050405020304" pitchFamily="18" charset="0"/>
                <a:cs typeface="Times New Roman" panose="02020603050405020304" pitchFamily="18" charset="0"/>
              </a:rPr>
              <a:t>trasparenza</a:t>
            </a:r>
            <a:r>
              <a:rPr lang="it-IT" dirty="0">
                <a:solidFill>
                  <a:srgbClr val="C00000"/>
                </a:solidFill>
                <a:latin typeface="Garamond" panose="02020404030301010803" pitchFamily="18" charset="0"/>
                <a:ea typeface="Times New Roman" panose="02020603050405020304" pitchFamily="18" charset="0"/>
                <a:cs typeface="Times New Roman" panose="02020603050405020304" pitchFamily="18" charset="0"/>
              </a:rPr>
              <a:t>,</a:t>
            </a:r>
            <a:r>
              <a:rPr lang="it-IT" dirty="0">
                <a:latin typeface="Garamond" panose="02020404030301010803" pitchFamily="18" charset="0"/>
                <a:ea typeface="Times New Roman" panose="02020603050405020304" pitchFamily="18" charset="0"/>
                <a:cs typeface="Times New Roman" panose="02020603050405020304" pitchFamily="18" charset="0"/>
              </a:rPr>
              <a:t> che consente ai cittadini di esercitare il controllo sull’esercizio dell’attività amministrativa ed è pertanto strumentale all’attuazione del principio dell’imparzialità;</a:t>
            </a:r>
            <a:endParaRPr lang="it-IT" sz="20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nSpc>
                <a:spcPct val="150000"/>
              </a:lnSpc>
              <a:buFont typeface="Garamond" panose="02020404030301010803" pitchFamily="18" charset="0"/>
              <a:buChar char="-"/>
              <a:tabLst>
                <a:tab pos="457200" algn="l"/>
              </a:tabLst>
            </a:pPr>
            <a:r>
              <a:rPr lang="it-IT" dirty="0">
                <a:latin typeface="Garamond" panose="02020404030301010803" pitchFamily="18" charset="0"/>
                <a:ea typeface="Times New Roman" panose="02020603050405020304" pitchFamily="18" charset="0"/>
                <a:cs typeface="Times New Roman" panose="02020603050405020304" pitchFamily="18" charset="0"/>
              </a:rPr>
              <a:t>l’</a:t>
            </a:r>
            <a:r>
              <a:rPr lang="it-IT" b="1" dirty="0">
                <a:solidFill>
                  <a:srgbClr val="C00000"/>
                </a:solidFill>
                <a:latin typeface="Garamond" panose="02020404030301010803" pitchFamily="18" charset="0"/>
                <a:ea typeface="Times New Roman" panose="02020603050405020304" pitchFamily="18" charset="0"/>
                <a:cs typeface="Times New Roman" panose="02020603050405020304" pitchFamily="18" charset="0"/>
              </a:rPr>
              <a:t>obiettività</a:t>
            </a:r>
            <a:r>
              <a:rPr lang="it-IT" b="1" dirty="0">
                <a:latin typeface="Garamond" panose="02020404030301010803" pitchFamily="18" charset="0"/>
                <a:ea typeface="Times New Roman" panose="02020603050405020304" pitchFamily="18" charset="0"/>
                <a:cs typeface="Times New Roman" panose="02020603050405020304" pitchFamily="18" charset="0"/>
              </a:rPr>
              <a:t>, </a:t>
            </a:r>
            <a:r>
              <a:rPr lang="it-IT" dirty="0">
                <a:latin typeface="Garamond" panose="02020404030301010803" pitchFamily="18" charset="0"/>
                <a:ea typeface="Times New Roman" panose="02020603050405020304" pitchFamily="18" charset="0"/>
                <a:cs typeface="Times New Roman" panose="02020603050405020304" pitchFamily="18" charset="0"/>
              </a:rPr>
              <a:t>che richiede che l’attività amministrativa sia svolta senza favoritismi e nel rispetto della parità di </a:t>
            </a:r>
            <a:r>
              <a:rPr lang="it-IT" dirty="0" smtClean="0">
                <a:latin typeface="Garamond" panose="02020404030301010803" pitchFamily="18" charset="0"/>
                <a:ea typeface="Times New Roman" panose="02020603050405020304" pitchFamily="18" charset="0"/>
                <a:cs typeface="Times New Roman" panose="02020603050405020304" pitchFamily="18" charset="0"/>
              </a:rPr>
              <a:t>trattamento.</a:t>
            </a:r>
            <a:endParaRPr lang="it-IT" dirty="0">
              <a:latin typeface="Garamond" panose="02020404030301010803" pitchFamily="18" charset="0"/>
              <a:ea typeface="Times New Roman" panose="02020603050405020304" pitchFamily="18" charset="0"/>
              <a:cs typeface="Times New Roman" panose="02020603050405020304" pitchFamily="18" charset="0"/>
            </a:endParaRPr>
          </a:p>
          <a:p>
            <a:pPr marL="0" lvl="0" indent="0">
              <a:lnSpc>
                <a:spcPct val="150000"/>
              </a:lnSpc>
              <a:spcAft>
                <a:spcPts val="0"/>
              </a:spcAft>
              <a:buNone/>
              <a:tabLst>
                <a:tab pos="457200" algn="l"/>
              </a:tabLst>
            </a:pPr>
            <a:endParaRPr lang="it-IT" u="sng" dirty="0"/>
          </a:p>
        </p:txBody>
      </p:sp>
    </p:spTree>
    <p:extLst>
      <p:ext uri="{BB962C8B-B14F-4D97-AF65-F5344CB8AC3E}">
        <p14:creationId xmlns:p14="http://schemas.microsoft.com/office/powerpoint/2010/main" val="1000641680"/>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Effect transition="in" filter="barn(inVertical)">
                                      <p:cBhvr>
                                        <p:cTn id="11" dur="500"/>
                                        <p:tgtEl>
                                          <p:spTgt spid="4">
                                            <p:txEl>
                                              <p:pRg st="2" end="2"/>
                                            </p:txEl>
                                          </p:spTgt>
                                        </p:tgtEl>
                                      </p:cBhvr>
                                    </p:animEffect>
                                  </p:childTnLst>
                                </p:cTn>
                              </p:par>
                            </p:childTnLst>
                          </p:cTn>
                        </p:par>
                        <p:par>
                          <p:cTn id="12" fill="hold">
                            <p:stCondLst>
                              <p:cond delay="1000"/>
                            </p:stCondLst>
                            <p:childTnLst>
                              <p:par>
                                <p:cTn id="13" presetID="16" presetClass="entr" presetSubtype="21" fill="hold" grpId="0" nodeType="after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Effect transition="in" filter="barn(inVertical)">
                                      <p:cBhvr>
                                        <p:cTn id="15" dur="500"/>
                                        <p:tgtEl>
                                          <p:spTgt spid="4">
                                            <p:txEl>
                                              <p:pRg st="3" end="3"/>
                                            </p:txEl>
                                          </p:spTgt>
                                        </p:tgtEl>
                                      </p:cBhvr>
                                    </p:animEffect>
                                  </p:childTnLst>
                                </p:cTn>
                              </p:par>
                            </p:childTnLst>
                          </p:cTn>
                        </p:par>
                        <p:par>
                          <p:cTn id="16" fill="hold">
                            <p:stCondLst>
                              <p:cond delay="1500"/>
                            </p:stCondLst>
                            <p:childTnLst>
                              <p:par>
                                <p:cTn id="17" presetID="16" presetClass="entr" presetSubtype="21" fill="hold" grpId="0" nodeType="after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arn(inVertical)">
                                      <p:cBhvr>
                                        <p:cTn id="19" dur="500"/>
                                        <p:tgtEl>
                                          <p:spTgt spid="4">
                                            <p:txEl>
                                              <p:pRg st="4" end="4"/>
                                            </p:txEl>
                                          </p:spTgt>
                                        </p:tgtEl>
                                      </p:cBhvr>
                                    </p:animEffect>
                                  </p:childTnLst>
                                </p:cTn>
                              </p:par>
                            </p:childTnLst>
                          </p:cTn>
                        </p:par>
                        <p:par>
                          <p:cTn id="20" fill="hold">
                            <p:stCondLst>
                              <p:cond delay="2000"/>
                            </p:stCondLst>
                            <p:childTnLst>
                              <p:par>
                                <p:cTn id="21" presetID="16" presetClass="entr" presetSubtype="21" fill="hold" grpId="0" nodeType="after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animEffect transition="in" filter="barn(inVertical)">
                                      <p:cBhvr>
                                        <p:cTn id="23" dur="500"/>
                                        <p:tgtEl>
                                          <p:spTgt spid="4">
                                            <p:txEl>
                                              <p:pRg st="5" end="5"/>
                                            </p:txEl>
                                          </p:spTgt>
                                        </p:tgtEl>
                                      </p:cBhvr>
                                    </p:animEffect>
                                  </p:childTnLst>
                                </p:cTn>
                              </p:par>
                            </p:childTnLst>
                          </p:cTn>
                        </p:par>
                        <p:par>
                          <p:cTn id="24" fill="hold">
                            <p:stCondLst>
                              <p:cond delay="2500"/>
                            </p:stCondLst>
                            <p:childTnLst>
                              <p:par>
                                <p:cTn id="25" presetID="16" presetClass="entr" presetSubtype="21" fill="hold" grpId="0" nodeType="after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barn(inVertical)">
                                      <p:cBhvr>
                                        <p:cTn id="27" dur="500"/>
                                        <p:tgtEl>
                                          <p:spTgt spid="4">
                                            <p:txEl>
                                              <p:pRg st="6" end="6"/>
                                            </p:txEl>
                                          </p:spTgt>
                                        </p:tgtEl>
                                      </p:cBhvr>
                                    </p:animEffect>
                                  </p:childTnLst>
                                </p:cTn>
                              </p:par>
                            </p:childTnLst>
                          </p:cTn>
                        </p:par>
                        <p:par>
                          <p:cTn id="28" fill="hold">
                            <p:stCondLst>
                              <p:cond delay="3000"/>
                            </p:stCondLst>
                            <p:childTnLst>
                              <p:par>
                                <p:cTn id="29" presetID="16" presetClass="entr" presetSubtype="21" fill="hold" grpId="0" nodeType="after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animEffect transition="in" filter="barn(inVertical)">
                                      <p:cBhvr>
                                        <p:cTn id="31" dur="500"/>
                                        <p:tgtEl>
                                          <p:spTgt spid="4">
                                            <p:txEl>
                                              <p:pRg st="7" end="7"/>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4">
                                            <p:txEl>
                                              <p:pRg st="8" end="8"/>
                                            </p:txEl>
                                          </p:spTgt>
                                        </p:tgtEl>
                                        <p:attrNameLst>
                                          <p:attrName>style.visibility</p:attrName>
                                        </p:attrNameLst>
                                      </p:cBhvr>
                                      <p:to>
                                        <p:strVal val="visible"/>
                                      </p:to>
                                    </p:set>
                                    <p:animEffect transition="in" filter="barn(inVertical)">
                                      <p:cBhvr>
                                        <p:cTn id="36"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oggia">
  <a:themeElements>
    <a:clrScheme name="Loggi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Loggi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Loggi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Oriel</Template>
  <TotalTime>21272</TotalTime>
  <Words>9126</Words>
  <Application>Microsoft Office PowerPoint</Application>
  <PresentationFormat>Widescreen</PresentationFormat>
  <Paragraphs>464</Paragraphs>
  <Slides>39</Slides>
  <Notes>7</Notes>
  <HiddenSlides>0</HiddenSlides>
  <MMClips>0</MMClips>
  <ScaleCrop>false</ScaleCrop>
  <HeadingPairs>
    <vt:vector size="8" baseType="variant">
      <vt:variant>
        <vt:lpstr>Caratteri utilizzati</vt:lpstr>
      </vt:variant>
      <vt:variant>
        <vt:i4>12</vt:i4>
      </vt:variant>
      <vt:variant>
        <vt:lpstr>Tema</vt:lpstr>
      </vt:variant>
      <vt:variant>
        <vt:i4>1</vt:i4>
      </vt:variant>
      <vt:variant>
        <vt:lpstr>Server OLE incorporati</vt:lpstr>
      </vt:variant>
      <vt:variant>
        <vt:i4>1</vt:i4>
      </vt:variant>
      <vt:variant>
        <vt:lpstr>Titoli diapositive</vt:lpstr>
      </vt:variant>
      <vt:variant>
        <vt:i4>39</vt:i4>
      </vt:variant>
    </vt:vector>
  </HeadingPairs>
  <TitlesOfParts>
    <vt:vector size="53" baseType="lpstr">
      <vt:lpstr>Arial</vt:lpstr>
      <vt:lpstr>Calibri</vt:lpstr>
      <vt:lpstr>Century</vt:lpstr>
      <vt:lpstr>Century Gothic</vt:lpstr>
      <vt:lpstr>Century Schoolbook</vt:lpstr>
      <vt:lpstr>Courier New</vt:lpstr>
      <vt:lpstr>Garamond</vt:lpstr>
      <vt:lpstr>Symbol</vt:lpstr>
      <vt:lpstr>Tahoma</vt:lpstr>
      <vt:lpstr>Times New Roman</vt:lpstr>
      <vt:lpstr>Wingdings</vt:lpstr>
      <vt:lpstr>Wingdings 2</vt:lpstr>
      <vt:lpstr>Loggia</vt:lpstr>
      <vt:lpstr>CorelDRAW</vt:lpstr>
      <vt:lpstr>Codice di comportamento  dei dipendenti della giunta regionale  (approvato con DGR N. 983 DEL 20/12/2018)</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Ercole Cauti</dc:creator>
  <cp:lastModifiedBy>Domenico Madonna</cp:lastModifiedBy>
  <cp:revision>1457</cp:revision>
  <cp:lastPrinted>2019-06-19T14:55:27Z</cp:lastPrinted>
  <dcterms:created xsi:type="dcterms:W3CDTF">2015-06-01T13:19:38Z</dcterms:created>
  <dcterms:modified xsi:type="dcterms:W3CDTF">2019-07-08T14:36:57Z</dcterms:modified>
</cp:coreProperties>
</file>